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1" r:id="rId2"/>
  </p:sldMasterIdLst>
  <p:notesMasterIdLst>
    <p:notesMasterId r:id="rId83"/>
  </p:notesMasterIdLst>
  <p:sldIdLst>
    <p:sldId id="256" r:id="rId3"/>
    <p:sldId id="272" r:id="rId4"/>
    <p:sldId id="283" r:id="rId5"/>
    <p:sldId id="345" r:id="rId6"/>
    <p:sldId id="344" r:id="rId7"/>
    <p:sldId id="284" r:id="rId8"/>
    <p:sldId id="280" r:id="rId9"/>
    <p:sldId id="342" r:id="rId10"/>
    <p:sldId id="296" r:id="rId11"/>
    <p:sldId id="328" r:id="rId12"/>
    <p:sldId id="289" r:id="rId13"/>
    <p:sldId id="291" r:id="rId14"/>
    <p:sldId id="290" r:id="rId15"/>
    <p:sldId id="292" r:id="rId16"/>
    <p:sldId id="295" r:id="rId17"/>
    <p:sldId id="293" r:id="rId18"/>
    <p:sldId id="294" r:id="rId19"/>
    <p:sldId id="274" r:id="rId20"/>
    <p:sldId id="338" r:id="rId21"/>
    <p:sldId id="327" r:id="rId22"/>
    <p:sldId id="343" r:id="rId23"/>
    <p:sldId id="286" r:id="rId24"/>
    <p:sldId id="306" r:id="rId25"/>
    <p:sldId id="329" r:id="rId26"/>
    <p:sldId id="337" r:id="rId27"/>
    <p:sldId id="298" r:id="rId28"/>
    <p:sldId id="297" r:id="rId29"/>
    <p:sldId id="299" r:id="rId30"/>
    <p:sldId id="300" r:id="rId31"/>
    <p:sldId id="301" r:id="rId32"/>
    <p:sldId id="302" r:id="rId33"/>
    <p:sldId id="339" r:id="rId34"/>
    <p:sldId id="307" r:id="rId35"/>
    <p:sldId id="348" r:id="rId36"/>
    <p:sldId id="347" r:id="rId37"/>
    <p:sldId id="346" r:id="rId38"/>
    <p:sldId id="268" r:id="rId39"/>
    <p:sldId id="285" r:id="rId40"/>
    <p:sldId id="350" r:id="rId41"/>
    <p:sldId id="352" r:id="rId42"/>
    <p:sldId id="353" r:id="rId43"/>
    <p:sldId id="351" r:id="rId44"/>
    <p:sldId id="303" r:id="rId45"/>
    <p:sldId id="304" r:id="rId46"/>
    <p:sldId id="305" r:id="rId47"/>
    <p:sldId id="340" r:id="rId48"/>
    <p:sldId id="349" r:id="rId49"/>
    <p:sldId id="308" r:id="rId50"/>
    <p:sldId id="321" r:id="rId51"/>
    <p:sldId id="354" r:id="rId52"/>
    <p:sldId id="322" r:id="rId53"/>
    <p:sldId id="355" r:id="rId54"/>
    <p:sldId id="361" r:id="rId55"/>
    <p:sldId id="362" r:id="rId56"/>
    <p:sldId id="324" r:id="rId57"/>
    <p:sldId id="356" r:id="rId58"/>
    <p:sldId id="358" r:id="rId59"/>
    <p:sldId id="325" r:id="rId60"/>
    <p:sldId id="357" r:id="rId61"/>
    <p:sldId id="331" r:id="rId62"/>
    <p:sldId id="359" r:id="rId63"/>
    <p:sldId id="334" r:id="rId64"/>
    <p:sldId id="333" r:id="rId65"/>
    <p:sldId id="330" r:id="rId66"/>
    <p:sldId id="360" r:id="rId67"/>
    <p:sldId id="335" r:id="rId68"/>
    <p:sldId id="282" r:id="rId69"/>
    <p:sldId id="336" r:id="rId70"/>
    <p:sldId id="341" r:id="rId71"/>
    <p:sldId id="310" r:id="rId72"/>
    <p:sldId id="311" r:id="rId73"/>
    <p:sldId id="315" r:id="rId74"/>
    <p:sldId id="312" r:id="rId75"/>
    <p:sldId id="316" r:id="rId76"/>
    <p:sldId id="314" r:id="rId77"/>
    <p:sldId id="317" r:id="rId78"/>
    <p:sldId id="309" r:id="rId79"/>
    <p:sldId id="318" r:id="rId80"/>
    <p:sldId id="319" r:id="rId81"/>
    <p:sldId id="320"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EA1FD74-BCD5-451D-904A-2486848B9FDA}">
          <p14:sldIdLst>
            <p14:sldId id="256"/>
            <p14:sldId id="272"/>
            <p14:sldId id="283"/>
            <p14:sldId id="345"/>
            <p14:sldId id="344"/>
          </p14:sldIdLst>
        </p14:section>
        <p14:section name="Model Choice" id="{FB3D1122-24D6-4C22-8679-429CEFD49765}">
          <p14:sldIdLst>
            <p14:sldId id="284"/>
            <p14:sldId id="280"/>
            <p14:sldId id="342"/>
            <p14:sldId id="296"/>
          </p14:sldIdLst>
        </p14:section>
        <p14:section name="Model Inputs" id="{0B45E61A-9857-4B1A-B0DD-0AEBF59E4ABD}">
          <p14:sldIdLst>
            <p14:sldId id="328"/>
            <p14:sldId id="289"/>
            <p14:sldId id="291"/>
            <p14:sldId id="290"/>
            <p14:sldId id="292"/>
            <p14:sldId id="295"/>
            <p14:sldId id="293"/>
            <p14:sldId id="294"/>
            <p14:sldId id="274"/>
            <p14:sldId id="338"/>
          </p14:sldIdLst>
        </p14:section>
        <p14:section name="Trade Configuration" id="{420ACAEE-4E0B-48C9-9A78-7488273F7BB6}">
          <p14:sldIdLst>
            <p14:sldId id="327"/>
            <p14:sldId id="343"/>
          </p14:sldIdLst>
        </p14:section>
        <p14:section name="Edge Cases" id="{702D0389-9518-41A8-A317-7CAB4CE9AC7B}">
          <p14:sldIdLst>
            <p14:sldId id="286"/>
            <p14:sldId id="306"/>
            <p14:sldId id="329"/>
          </p14:sldIdLst>
        </p14:section>
        <p14:section name="Greeks &amp; Other Risk Measures" id="{26926604-DE88-4934-BA4F-AAB6A3281902}">
          <p14:sldIdLst>
            <p14:sldId id="337"/>
            <p14:sldId id="298"/>
            <p14:sldId id="297"/>
            <p14:sldId id="299"/>
            <p14:sldId id="300"/>
            <p14:sldId id="301"/>
            <p14:sldId id="302"/>
          </p14:sldIdLst>
        </p14:section>
        <p14:section name="Market Data - EQ Curve" id="{A7EB2B31-771E-4F66-AC4C-7D5FA7890C17}">
          <p14:sldIdLst>
            <p14:sldId id="339"/>
            <p14:sldId id="307"/>
            <p14:sldId id="348"/>
            <p14:sldId id="347"/>
            <p14:sldId id="346"/>
            <p14:sldId id="268"/>
            <p14:sldId id="285"/>
            <p14:sldId id="350"/>
            <p14:sldId id="352"/>
            <p14:sldId id="353"/>
            <p14:sldId id="351"/>
            <p14:sldId id="303"/>
            <p14:sldId id="304"/>
            <p14:sldId id="305"/>
          </p14:sldIdLst>
        </p14:section>
        <p14:section name="Market Data - EQ Volatility" id="{D3767542-9842-4792-AB68-35A5CAB5F0FE}">
          <p14:sldIdLst>
            <p14:sldId id="340"/>
            <p14:sldId id="349"/>
            <p14:sldId id="308"/>
            <p14:sldId id="321"/>
            <p14:sldId id="354"/>
            <p14:sldId id="322"/>
            <p14:sldId id="355"/>
            <p14:sldId id="361"/>
            <p14:sldId id="362"/>
            <p14:sldId id="324"/>
            <p14:sldId id="356"/>
            <p14:sldId id="358"/>
            <p14:sldId id="325"/>
            <p14:sldId id="357"/>
            <p14:sldId id="331"/>
            <p14:sldId id="359"/>
            <p14:sldId id="334"/>
            <p14:sldId id="333"/>
            <p14:sldId id="330"/>
            <p14:sldId id="360"/>
            <p14:sldId id="335"/>
          </p14:sldIdLst>
        </p14:section>
        <p14:section name="Volatility Interpolation/Extrapolation" id="{C9EB74C0-60A7-4928-AED6-5A27D2554AB1}">
          <p14:sldIdLst>
            <p14:sldId id="282"/>
            <p14:sldId id="336"/>
          </p14:sldIdLst>
        </p14:section>
        <p14:section name="1D Root-Finding" id="{289A67B2-BB81-4397-9BBA-3651E4576D6F}">
          <p14:sldIdLst>
            <p14:sldId id="341"/>
            <p14:sldId id="310"/>
            <p14:sldId id="311"/>
            <p14:sldId id="315"/>
            <p14:sldId id="312"/>
            <p14:sldId id="316"/>
            <p14:sldId id="314"/>
            <p14:sldId id="317"/>
            <p14:sldId id="309"/>
            <p14:sldId id="318"/>
            <p14:sldId id="319"/>
            <p14:sldId id="32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8B62"/>
    <a:srgbClr val="EFC479"/>
    <a:srgbClr val="E59D1F"/>
    <a:srgbClr val="009999"/>
    <a:srgbClr val="FBD8CB"/>
    <a:srgbClr val="D34811"/>
    <a:srgbClr val="B7E7B7"/>
    <a:srgbClr val="FCF4E8"/>
    <a:srgbClr val="FDEAE3"/>
    <a:srgbClr val="60400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9128" autoAdjust="0"/>
  </p:normalViewPr>
  <p:slideViewPr>
    <p:cSldViewPr snapToGrid="0">
      <p:cViewPr varScale="1">
        <p:scale>
          <a:sx n="63" d="100"/>
          <a:sy n="63" d="100"/>
        </p:scale>
        <p:origin x="1746" y="28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notesMaster" Target="notesMasters/notesMaster1.xml"/><Relationship Id="rId88"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is David" userId="8e6a39eddebf3edf" providerId="LiveId" clId="{E1446E93-C447-4184-AA30-C7D94D342BF8}"/>
    <pc:docChg chg="undo custSel modSld sldOrd modSection">
      <pc:chgData name="Alexis David" userId="8e6a39eddebf3edf" providerId="LiveId" clId="{E1446E93-C447-4184-AA30-C7D94D342BF8}" dt="2026-01-12T11:50:10.170" v="74" actId="20578"/>
      <pc:docMkLst>
        <pc:docMk/>
      </pc:docMkLst>
      <pc:sldChg chg="modSp mod">
        <pc:chgData name="Alexis David" userId="8e6a39eddebf3edf" providerId="LiveId" clId="{E1446E93-C447-4184-AA30-C7D94D342BF8}" dt="2026-01-12T11:10:07.036" v="57" actId="207"/>
        <pc:sldMkLst>
          <pc:docMk/>
          <pc:sldMk cId="4075253843" sldId="256"/>
        </pc:sldMkLst>
        <pc:spChg chg="mod">
          <ac:chgData name="Alexis David" userId="8e6a39eddebf3edf" providerId="LiveId" clId="{E1446E93-C447-4184-AA30-C7D94D342BF8}" dt="2026-01-12T11:10:07.036" v="57" actId="207"/>
          <ac:spMkLst>
            <pc:docMk/>
            <pc:sldMk cId="4075253843" sldId="256"/>
            <ac:spMk id="2" creationId="{CB86D2A9-942B-EF0E-5FBF-D5744E478443}"/>
          </ac:spMkLst>
        </pc:spChg>
      </pc:sldChg>
      <pc:sldChg chg="modSp mod">
        <pc:chgData name="Alexis David" userId="8e6a39eddebf3edf" providerId="LiveId" clId="{E1446E93-C447-4184-AA30-C7D94D342BF8}" dt="2026-01-12T11:16:52.660" v="68" actId="1076"/>
        <pc:sldMkLst>
          <pc:docMk/>
          <pc:sldMk cId="2861598423" sldId="280"/>
        </pc:sldMkLst>
        <pc:spChg chg="mod">
          <ac:chgData name="Alexis David" userId="8e6a39eddebf3edf" providerId="LiveId" clId="{E1446E93-C447-4184-AA30-C7D94D342BF8}" dt="2026-01-12T11:16:49.765" v="67" actId="1076"/>
          <ac:spMkLst>
            <pc:docMk/>
            <pc:sldMk cId="2861598423" sldId="280"/>
            <ac:spMk id="4" creationId="{A9CFE998-18DA-8176-65E0-687866AD3BE3}"/>
          </ac:spMkLst>
        </pc:spChg>
        <pc:spChg chg="mod">
          <ac:chgData name="Alexis David" userId="8e6a39eddebf3edf" providerId="LiveId" clId="{E1446E93-C447-4184-AA30-C7D94D342BF8}" dt="2026-01-12T11:16:20.741" v="62" actId="1076"/>
          <ac:spMkLst>
            <pc:docMk/>
            <pc:sldMk cId="2861598423" sldId="280"/>
            <ac:spMk id="7" creationId="{941FEBC8-B71B-5175-2519-7DD6C27C3329}"/>
          </ac:spMkLst>
        </pc:spChg>
        <pc:spChg chg="mod">
          <ac:chgData name="Alexis David" userId="8e6a39eddebf3edf" providerId="LiveId" clId="{E1446E93-C447-4184-AA30-C7D94D342BF8}" dt="2026-01-12T11:16:24.956" v="63" actId="1076"/>
          <ac:spMkLst>
            <pc:docMk/>
            <pc:sldMk cId="2861598423" sldId="280"/>
            <ac:spMk id="24" creationId="{4D6F1467-472B-4A2B-03B5-E7607B3CDACF}"/>
          </ac:spMkLst>
        </pc:spChg>
        <pc:spChg chg="mod">
          <ac:chgData name="Alexis David" userId="8e6a39eddebf3edf" providerId="LiveId" clId="{E1446E93-C447-4184-AA30-C7D94D342BF8}" dt="2026-01-12T11:16:27.117" v="64" actId="1076"/>
          <ac:spMkLst>
            <pc:docMk/>
            <pc:sldMk cId="2861598423" sldId="280"/>
            <ac:spMk id="26" creationId="{F00C49C4-299C-2788-A0FF-E31B830D1D40}"/>
          </ac:spMkLst>
        </pc:spChg>
        <pc:spChg chg="mod">
          <ac:chgData name="Alexis David" userId="8e6a39eddebf3edf" providerId="LiveId" clId="{E1446E93-C447-4184-AA30-C7D94D342BF8}" dt="2026-01-12T11:16:52.660" v="68" actId="1076"/>
          <ac:spMkLst>
            <pc:docMk/>
            <pc:sldMk cId="2861598423" sldId="280"/>
            <ac:spMk id="27" creationId="{A8E17C1E-34DE-3976-324E-319A6E007EC2}"/>
          </ac:spMkLst>
        </pc:spChg>
      </pc:sldChg>
      <pc:sldChg chg="ord">
        <pc:chgData name="Alexis David" userId="8e6a39eddebf3edf" providerId="LiveId" clId="{E1446E93-C447-4184-AA30-C7D94D342BF8}" dt="2026-01-12T11:50:06.362" v="73" actId="20578"/>
        <pc:sldMkLst>
          <pc:docMk/>
          <pc:sldMk cId="1844990934" sldId="286"/>
        </pc:sldMkLst>
      </pc:sldChg>
      <pc:sldChg chg="ord">
        <pc:chgData name="Alexis David" userId="8e6a39eddebf3edf" providerId="LiveId" clId="{E1446E93-C447-4184-AA30-C7D94D342BF8}" dt="2026-01-12T11:50:06.362" v="73" actId="20578"/>
        <pc:sldMkLst>
          <pc:docMk/>
          <pc:sldMk cId="3814844141" sldId="306"/>
        </pc:sldMkLst>
      </pc:sldChg>
      <pc:sldChg chg="ord">
        <pc:chgData name="Alexis David" userId="8e6a39eddebf3edf" providerId="LiveId" clId="{E1446E93-C447-4184-AA30-C7D94D342BF8}" dt="2026-01-12T11:50:06.362" v="73" actId="20578"/>
        <pc:sldMkLst>
          <pc:docMk/>
          <pc:sldMk cId="663771869" sldId="329"/>
        </pc:sldMkLst>
      </pc:sldChg>
      <pc:sldChg chg="ord">
        <pc:chgData name="Alexis David" userId="8e6a39eddebf3edf" providerId="LiveId" clId="{E1446E93-C447-4184-AA30-C7D94D342BF8}" dt="2026-01-12T11:50:10.170" v="74" actId="20578"/>
        <pc:sldMkLst>
          <pc:docMk/>
          <pc:sldMk cId="2231712250" sldId="337"/>
        </pc:sldMkLst>
      </pc:sldChg>
      <pc:sldChg chg="modSp mod">
        <pc:chgData name="Alexis David" userId="8e6a39eddebf3edf" providerId="LiveId" clId="{E1446E93-C447-4184-AA30-C7D94D342BF8}" dt="2026-01-12T11:47:13.650" v="69" actId="1076"/>
        <pc:sldMkLst>
          <pc:docMk/>
          <pc:sldMk cId="2340001838" sldId="343"/>
        </pc:sldMkLst>
        <pc:spChg chg="mod">
          <ac:chgData name="Alexis David" userId="8e6a39eddebf3edf" providerId="LiveId" clId="{E1446E93-C447-4184-AA30-C7D94D342BF8}" dt="2026-01-12T11:47:13.650" v="69" actId="1076"/>
          <ac:spMkLst>
            <pc:docMk/>
            <pc:sldMk cId="2340001838" sldId="343"/>
            <ac:spMk id="5" creationId="{6D90570A-9EDE-0D61-8CC7-94DEB763EDF9}"/>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7739788385826764E-2"/>
          <c:y val="0.1149258664538714"/>
          <c:w val="0.89636183562992122"/>
          <c:h val="0.82951139090112014"/>
        </c:manualLayout>
      </c:layout>
      <c:scatterChart>
        <c:scatterStyle val="smoothMarker"/>
        <c:varyColors val="0"/>
        <c:ser>
          <c:idx val="0"/>
          <c:order val="0"/>
          <c:tx>
            <c:strRef>
              <c:f>Sheet1!$B$1</c:f>
              <c:strCache>
                <c:ptCount val="1"/>
                <c:pt idx="0">
                  <c:v>Column1</c:v>
                </c:pt>
              </c:strCache>
            </c:strRef>
          </c:tx>
          <c:spPr>
            <a:ln w="19050" cap="rnd">
              <a:solidFill>
                <a:schemeClr val="accent1"/>
              </a:solidFill>
              <a:round/>
            </a:ln>
            <a:effectLst/>
          </c:spPr>
          <c:marker>
            <c:symbol val="none"/>
          </c:marker>
          <c:xVal>
            <c:numRef>
              <c:f>Sheet1!$A$2:$A$4</c:f>
              <c:numCache>
                <c:formatCode>General</c:formatCode>
                <c:ptCount val="3"/>
              </c:numCache>
            </c:numRef>
          </c:xVal>
          <c:yVal>
            <c:numRef>
              <c:f>Sheet1!$B$2:$B$4</c:f>
              <c:numCache>
                <c:formatCode>General</c:formatCode>
                <c:ptCount val="3"/>
              </c:numCache>
            </c:numRef>
          </c:yVal>
          <c:smooth val="1"/>
          <c:extLst>
            <c:ext xmlns:c16="http://schemas.microsoft.com/office/drawing/2014/chart" uri="{C3380CC4-5D6E-409C-BE32-E72D297353CC}">
              <c16:uniqueId val="{00000000-5410-4D6D-A7D8-5C2DA7D9B478}"/>
            </c:ext>
          </c:extLst>
        </c:ser>
        <c:dLbls>
          <c:showLegendKey val="0"/>
          <c:showVal val="0"/>
          <c:showCatName val="0"/>
          <c:showSerName val="0"/>
          <c:showPercent val="0"/>
          <c:showBubbleSize val="0"/>
        </c:dLbls>
        <c:axId val="1420503712"/>
        <c:axId val="1420497472"/>
      </c:scatterChart>
      <c:valAx>
        <c:axId val="1420503712"/>
        <c:scaling>
          <c:orientation val="minMax"/>
          <c:max val="140"/>
          <c:min val="5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20497472"/>
        <c:crossesAt val="-5"/>
        <c:crossBetween val="midCat"/>
      </c:valAx>
      <c:valAx>
        <c:axId val="1420497472"/>
        <c:scaling>
          <c:orientation val="minMax"/>
          <c:max val="50"/>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20503712"/>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2E0C98-C7CD-4932-9DCE-F8D8A3A2F7D9}" type="datetimeFigureOut">
              <a:rPr lang="en-GB" smtClean="0"/>
              <a:t>12/01/2026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E58A82-CCB3-4915-8DA3-D4E24CAF62F5}" type="slidenum">
              <a:rPr lang="en-GB" smtClean="0"/>
              <a:t>‹#›</a:t>
            </a:fld>
            <a:endParaRPr lang="en-GB"/>
          </a:p>
        </p:txBody>
      </p:sp>
    </p:spTree>
    <p:extLst>
      <p:ext uri="{BB962C8B-B14F-4D97-AF65-F5344CB8AC3E}">
        <p14:creationId xmlns:p14="http://schemas.microsoft.com/office/powerpoint/2010/main" val="3530143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everyone and welcome to the ORE Academy channel</a:t>
            </a:r>
          </a:p>
          <a:p>
            <a:r>
              <a:rPr lang="en-GB" dirty="0"/>
              <a:t>Today we are starting a new series of videos dedicated to the configuration and pricing of European equity options.</a:t>
            </a:r>
          </a:p>
          <a:p>
            <a:r>
              <a:rPr lang="en-GB" dirty="0"/>
              <a:t>And we will make it interesting and innovative, by tackling some elements which are not so commonly explained and by using a free-to-download excel spreadsheet in order to demonstrate the different algorithms involved in the calibration and pricing of these instruments.</a:t>
            </a:r>
          </a:p>
          <a:p>
            <a:r>
              <a:rPr lang="en-GB" dirty="0"/>
              <a:t>And cherry on the cake, this spreadsheets replicates exactly what is happening in our C++ library, which is also open source, so free to download and use: ORE. And everything comes with pre-configured examples ready to be run in ORE so we will show a little bit of C++ code too.</a:t>
            </a:r>
          </a:p>
          <a:p>
            <a:endParaRPr lang="en-GB" dirty="0"/>
          </a:p>
          <a:p>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1</a:t>
            </a:fld>
            <a:endParaRPr lang="en-GB"/>
          </a:p>
        </p:txBody>
      </p:sp>
    </p:spTree>
    <p:extLst>
      <p:ext uri="{BB962C8B-B14F-4D97-AF65-F5344CB8AC3E}">
        <p14:creationId xmlns:p14="http://schemas.microsoft.com/office/powerpoint/2010/main" val="3477656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Now that we have this pricing equation for call and put options, we can determine the necessary model inputs: both market data inputs, which are changing on a daily basis, and the instrument inputs, which are fixed </a:t>
            </a:r>
            <a:r>
              <a:rPr lang="en-GB"/>
              <a:t>throughout the life of the option.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here, we have three explicit market data inputs, and by explicit I mean the inputs, I mean inputs which don’t need derived from other inputs:</a:t>
            </a:r>
          </a:p>
        </p:txBody>
      </p:sp>
      <p:sp>
        <p:nvSpPr>
          <p:cNvPr id="4" name="Slide Number Placeholder 3"/>
          <p:cNvSpPr>
            <a:spLocks noGrp="1"/>
          </p:cNvSpPr>
          <p:nvPr>
            <p:ph type="sldNum" sz="quarter" idx="5"/>
          </p:nvPr>
        </p:nvSpPr>
        <p:spPr/>
        <p:txBody>
          <a:bodyPr/>
          <a:lstStyle/>
          <a:p>
            <a:fld id="{25E58A82-CCB3-4915-8DA3-D4E24CAF62F5}" type="slidenum">
              <a:rPr lang="en-GB" smtClean="0"/>
              <a:t>11</a:t>
            </a:fld>
            <a:endParaRPr lang="en-GB"/>
          </a:p>
        </p:txBody>
      </p:sp>
    </p:spTree>
    <p:extLst>
      <p:ext uri="{BB962C8B-B14F-4D97-AF65-F5344CB8AC3E}">
        <p14:creationId xmlns:p14="http://schemas.microsoft.com/office/powerpoint/2010/main" val="3436180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So in blue we have the interest rate data with the first explicit data being the discount factor, which is one data point interpolated from the discounting curve. And the discounting curve can be explicitly given as an input: in ORE, you can just provide the discount factors or the equivalent interest rates directly as inputs. Although, most of the time it is bootstrapped from different types of instruments like we have seen in the OIS bootstrapping video for example. In this case, it would be considered as implicit data, because it is derived from deposit and OIS quotes.</a:t>
            </a:r>
          </a:p>
        </p:txBody>
      </p:sp>
      <p:sp>
        <p:nvSpPr>
          <p:cNvPr id="4" name="Slide Number Placeholder 3"/>
          <p:cNvSpPr>
            <a:spLocks noGrp="1"/>
          </p:cNvSpPr>
          <p:nvPr>
            <p:ph type="sldNum" sz="quarter" idx="5"/>
          </p:nvPr>
        </p:nvSpPr>
        <p:spPr/>
        <p:txBody>
          <a:bodyPr/>
          <a:lstStyle/>
          <a:p>
            <a:fld id="{25E58A82-CCB3-4915-8DA3-D4E24CAF62F5}" type="slidenum">
              <a:rPr lang="en-GB" smtClean="0"/>
              <a:t>12</a:t>
            </a:fld>
            <a:endParaRPr lang="en-GB"/>
          </a:p>
        </p:txBody>
      </p:sp>
    </p:spTree>
    <p:extLst>
      <p:ext uri="{BB962C8B-B14F-4D97-AF65-F5344CB8AC3E}">
        <p14:creationId xmlns:p14="http://schemas.microsoft.com/office/powerpoint/2010/main" val="3609294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Second explicit data: the Equity Future Price and like we have seen, it’s a variable specific to the Black-76 model, we don’t have it in the Black-Scholes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we will see in a second, the cases where this value can be derived from other inputs</a:t>
            </a:r>
          </a:p>
        </p:txBody>
      </p:sp>
      <p:sp>
        <p:nvSpPr>
          <p:cNvPr id="4" name="Slide Number Placeholder 3"/>
          <p:cNvSpPr>
            <a:spLocks noGrp="1"/>
          </p:cNvSpPr>
          <p:nvPr>
            <p:ph type="sldNum" sz="quarter" idx="5"/>
          </p:nvPr>
        </p:nvSpPr>
        <p:spPr/>
        <p:txBody>
          <a:bodyPr/>
          <a:lstStyle/>
          <a:p>
            <a:fld id="{25E58A82-CCB3-4915-8DA3-D4E24CAF62F5}" type="slidenum">
              <a:rPr lang="en-GB" smtClean="0"/>
              <a:t>13</a:t>
            </a:fld>
            <a:endParaRPr lang="en-GB"/>
          </a:p>
        </p:txBody>
      </p:sp>
    </p:spTree>
    <p:extLst>
      <p:ext uri="{BB962C8B-B14F-4D97-AF65-F5344CB8AC3E}">
        <p14:creationId xmlns:p14="http://schemas.microsoft.com/office/powerpoint/2010/main" val="20554398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third and last explicit input for this model is the implied volatility, and you will see a bit later, the different types of implied vol which can provided as inputs.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just to summarise: with 3 types market data inputs, you can theoretically calculate the price of an equity option with the Black-76.</a:t>
            </a:r>
          </a:p>
        </p:txBody>
      </p:sp>
      <p:sp>
        <p:nvSpPr>
          <p:cNvPr id="4" name="Slide Number Placeholder 3"/>
          <p:cNvSpPr>
            <a:spLocks noGrp="1"/>
          </p:cNvSpPr>
          <p:nvPr>
            <p:ph type="sldNum" sz="quarter" idx="5"/>
          </p:nvPr>
        </p:nvSpPr>
        <p:spPr/>
        <p:txBody>
          <a:bodyPr/>
          <a:lstStyle/>
          <a:p>
            <a:fld id="{25E58A82-CCB3-4915-8DA3-D4E24CAF62F5}" type="slidenum">
              <a:rPr lang="en-GB" smtClean="0"/>
              <a:t>14</a:t>
            </a:fld>
            <a:endParaRPr lang="en-GB"/>
          </a:p>
        </p:txBody>
      </p:sp>
    </p:spTree>
    <p:extLst>
      <p:ext uri="{BB962C8B-B14F-4D97-AF65-F5344CB8AC3E}">
        <p14:creationId xmlns:p14="http://schemas.microsoft.com/office/powerpoint/2010/main" val="2996113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Thing is in ORE, we are also estimating, </a:t>
            </a:r>
            <a:r>
              <a:rPr lang="en-GB" dirty="0" err="1"/>
              <a:t>let’say</a:t>
            </a:r>
            <a:r>
              <a:rPr lang="en-GB" dirty="0"/>
              <a:t> “secondary” variables: we are not just calculating the NPV when you ask for the NPV, we are also estimating a couple of underlying metrics. And wit the Black-76 model, these metrics are embedded in the equity forward price.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the point of all this is to show you that instead of providing equity forward prices explicitly as market data input, you can provide other data inputs, and from them, we can calculate the equity forward price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algn="l"/>
            <a:r>
              <a:rPr lang="en-US" sz="1800" b="0" i="0" u="none" strike="noStrike" baseline="0" dirty="0">
                <a:latin typeface="SFRM1200"/>
              </a:rPr>
              <a:t>Upon construction, ORE stores internally:</a:t>
            </a:r>
          </a:p>
          <a:p>
            <a:pPr marL="285750" indent="-285750" algn="l">
              <a:buFontTx/>
              <a:buChar char="-"/>
            </a:pPr>
            <a:r>
              <a:rPr lang="en-US" sz="1800" b="0" i="0" u="none" strike="noStrike" baseline="0" dirty="0">
                <a:latin typeface="SFRM1200"/>
              </a:rPr>
              <a:t>an equity spot price quote</a:t>
            </a:r>
          </a:p>
          <a:p>
            <a:pPr marL="285750" indent="-285750" algn="l">
              <a:buFontTx/>
              <a:buChar char="-"/>
            </a:pPr>
            <a:r>
              <a:rPr lang="en-US" sz="1800" b="0" i="0" u="none" strike="noStrike" baseline="0" dirty="0">
                <a:latin typeface="SFRM1200"/>
              </a:rPr>
              <a:t>a forecasting curve and,</a:t>
            </a:r>
          </a:p>
          <a:p>
            <a:pPr marL="285750" indent="-285750" algn="l">
              <a:buFontTx/>
              <a:buChar char="-"/>
            </a:pPr>
            <a:r>
              <a:rPr lang="en-US" sz="1800" b="0" i="0" u="none" strike="noStrike" baseline="0" dirty="0">
                <a:latin typeface="SFRM1200"/>
              </a:rPr>
              <a:t>a dividend yield term structure,</a:t>
            </a:r>
          </a:p>
          <a:p>
            <a:pPr marL="0" indent="0" algn="l">
              <a:buFontTx/>
              <a:buNone/>
            </a:pPr>
            <a:r>
              <a:rPr lang="en-US" sz="1800" b="0" i="0" u="none" strike="noStrike" baseline="0" dirty="0">
                <a:latin typeface="SFRM1200"/>
              </a:rPr>
              <a:t>which are then used together for the projection of forward prices</a:t>
            </a:r>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15</a:t>
            </a:fld>
            <a:endParaRPr lang="en-GB"/>
          </a:p>
        </p:txBody>
      </p:sp>
    </p:spTree>
    <p:extLst>
      <p:ext uri="{BB962C8B-B14F-4D97-AF65-F5344CB8AC3E}">
        <p14:creationId xmlns:p14="http://schemas.microsoft.com/office/powerpoint/2010/main" val="3484877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first, we have the Discount Factor Forward. Because we are making a distinction between: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1" dirty="0"/>
              <a:t>the discount rate </a:t>
            </a:r>
            <a:r>
              <a:rPr lang="en-GB" dirty="0"/>
              <a:t>which is used to determine the present value of all cashflows at the valuation date, AND,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1" dirty="0"/>
              <a:t>the forwarding rate</a:t>
            </a:r>
            <a:r>
              <a:rPr lang="en-GB" dirty="0"/>
              <a:t>, which is used to calculate how much you would get in the future, if you were to invest a certain amount today.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Explicitly: If you invest an amount equivalent to </a:t>
            </a:r>
            <a:r>
              <a:rPr lang="en-GB" dirty="0" err="1"/>
              <a:t>S_t</a:t>
            </a:r>
            <a:r>
              <a:rPr lang="en-GB" dirty="0"/>
              <a:t> on a stock which </a:t>
            </a:r>
            <a:r>
              <a:rPr lang="en-GB" dirty="0" err="1"/>
              <a:t>doestn</a:t>
            </a:r>
            <a:r>
              <a:rPr lang="en-GB" dirty="0"/>
              <a:t> pay any dividends, [</a:t>
            </a:r>
            <a:r>
              <a:rPr lang="en-GB" dirty="0">
                <a:solidFill>
                  <a:schemeClr val="accent4"/>
                </a:solidFill>
              </a:rPr>
              <a:t>Click</a:t>
            </a:r>
            <a:r>
              <a:rPr lang="en-GB" dirty="0"/>
              <a:t>] at a rate called r forward, for a time t, [</a:t>
            </a:r>
            <a:r>
              <a:rPr lang="en-GB" dirty="0">
                <a:solidFill>
                  <a:schemeClr val="accent4"/>
                </a:solidFill>
              </a:rPr>
              <a:t>Click</a:t>
            </a:r>
            <a:r>
              <a:rPr lang="en-GB" dirty="0"/>
              <a:t>] you get </a:t>
            </a:r>
            <a:r>
              <a:rPr lang="en-GB" dirty="0" err="1"/>
              <a:t>S_t</a:t>
            </a:r>
            <a:r>
              <a:rPr lang="en-GB" dirty="0"/>
              <a:t> divided by DF forward [</a:t>
            </a:r>
            <a:r>
              <a:rPr lang="en-GB" dirty="0">
                <a:solidFill>
                  <a:schemeClr val="accent4"/>
                </a:solidFill>
              </a:rPr>
              <a:t>Click</a:t>
            </a:r>
            <a:r>
              <a:rPr lang="en-GB" dirty="0"/>
              <a:t>] which is equal to F 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Now, this forward rate can be different from the discount rate and is often different, but historically before the 2008 crisis, they used to be the same. And for the purpose of our example in the spreadsheet, that will be the case, they will be the same. Because otherwise, we would have to bootstrap a second curve and it might a bit too much.</a:t>
            </a:r>
          </a:p>
        </p:txBody>
      </p:sp>
      <p:sp>
        <p:nvSpPr>
          <p:cNvPr id="4" name="Slide Number Placeholder 3"/>
          <p:cNvSpPr>
            <a:spLocks noGrp="1"/>
          </p:cNvSpPr>
          <p:nvPr>
            <p:ph type="sldNum" sz="quarter" idx="5"/>
          </p:nvPr>
        </p:nvSpPr>
        <p:spPr/>
        <p:txBody>
          <a:bodyPr/>
          <a:lstStyle/>
          <a:p>
            <a:fld id="{25E58A82-CCB3-4915-8DA3-D4E24CAF62F5}" type="slidenum">
              <a:rPr lang="en-GB" smtClean="0"/>
              <a:t>16</a:t>
            </a:fld>
            <a:endParaRPr lang="en-GB"/>
          </a:p>
        </p:txBody>
      </p:sp>
    </p:spTree>
    <p:extLst>
      <p:ext uri="{BB962C8B-B14F-4D97-AF65-F5344CB8AC3E}">
        <p14:creationId xmlns:p14="http://schemas.microsoft.com/office/powerpoint/2010/main" val="6352980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second parameter is the equity Spot price – and you will see in the video about “how to build the equity curve”, that in ORE, this input is actually mandatory regardless of your configuration and that you cannot imply it from other inputs.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17</a:t>
            </a:fld>
            <a:endParaRPr lang="en-GB"/>
          </a:p>
        </p:txBody>
      </p:sp>
    </p:spTree>
    <p:extLst>
      <p:ext uri="{BB962C8B-B14F-4D97-AF65-F5344CB8AC3E}">
        <p14:creationId xmlns:p14="http://schemas.microsoft.com/office/powerpoint/2010/main" val="32125562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the last market data input, is the </a:t>
            </a:r>
            <a:r>
              <a:rPr lang="en-GB" b="1" dirty="0"/>
              <a:t>dividend discount factor</a:t>
            </a:r>
            <a:r>
              <a:rPr lang="en-GB" dirty="0"/>
              <a:t>.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this is how we represented it earlier but it’s not straightforward to understand why it impacts the value of the stock negatively, so to let me give you a quick explanation about this: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If were to hold a stock, and dividends are paid on the stock. Good news, you receive that money but the share price will usually also drops by the amount of the dividend paid. And that’s understandable, I mean the share price of a company is a reflexion of the future grows of that company, and by giving away dividends, whether its in cash or even as new stocks, which dilute earning, that money is not used to grow the company anymore. So the stock price goes down.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And when you buy an option, you’re buying the stock in the future, not now, so dividends affect negatively </a:t>
            </a:r>
            <a:r>
              <a:rPr lang="en-GB" dirty="0" err="1"/>
              <a:t>S_t</a:t>
            </a:r>
            <a:r>
              <a:rPr lang="en-GB" dirty="0"/>
              <a:t> in the black </a:t>
            </a:r>
            <a:r>
              <a:rPr lang="en-GB" dirty="0" err="1"/>
              <a:t>scholes</a:t>
            </a:r>
            <a:r>
              <a:rPr lang="en-GB" dirty="0"/>
              <a:t> equation, which is why we have r forward MINUS the dividend rate qt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18</a:t>
            </a:fld>
            <a:endParaRPr lang="en-GB"/>
          </a:p>
        </p:txBody>
      </p:sp>
    </p:spTree>
    <p:extLst>
      <p:ext uri="{BB962C8B-B14F-4D97-AF65-F5344CB8AC3E}">
        <p14:creationId xmlns:p14="http://schemas.microsoft.com/office/powerpoint/2010/main" val="89854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E8F7F-D224-3E9C-717D-5678873887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7C5380-CC5A-A4AA-A958-6CD09D60E5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18FAA4-FD9E-09CD-CCDE-D27DC06E935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on top of the market data inputs, we obviously have instrument data: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First: The strike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then the maturity expressed in years as a “time to maturity”.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those come from the instrument parameters, and we are going to look how it is configured in ORE</a:t>
            </a:r>
          </a:p>
        </p:txBody>
      </p:sp>
      <p:sp>
        <p:nvSpPr>
          <p:cNvPr id="4" name="Slide Number Placeholder 3">
            <a:extLst>
              <a:ext uri="{FF2B5EF4-FFF2-40B4-BE49-F238E27FC236}">
                <a16:creationId xmlns:a16="http://schemas.microsoft.com/office/drawing/2014/main" id="{917F8FA8-1DE1-DFEE-25A1-351A05F298EF}"/>
              </a:ext>
            </a:extLst>
          </p:cNvPr>
          <p:cNvSpPr>
            <a:spLocks noGrp="1"/>
          </p:cNvSpPr>
          <p:nvPr>
            <p:ph type="sldNum" sz="quarter" idx="5"/>
          </p:nvPr>
        </p:nvSpPr>
        <p:spPr/>
        <p:txBody>
          <a:bodyPr/>
          <a:lstStyle/>
          <a:p>
            <a:fld id="{25E58A82-CCB3-4915-8DA3-D4E24CAF62F5}" type="slidenum">
              <a:rPr lang="en-GB" smtClean="0"/>
              <a:t>19</a:t>
            </a:fld>
            <a:endParaRPr lang="en-GB"/>
          </a:p>
        </p:txBody>
      </p:sp>
    </p:spTree>
    <p:extLst>
      <p:ext uri="{BB962C8B-B14F-4D97-AF65-F5344CB8AC3E}">
        <p14:creationId xmlns:p14="http://schemas.microsoft.com/office/powerpoint/2010/main" val="19135656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1DB1B-0F99-C640-26E6-D674F3DF51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77C16A-E420-C4F9-53AD-184C030D00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C47CC1-3A37-BC46-454D-C4EFB67E1822}"/>
              </a:ext>
            </a:extLst>
          </p:cNvPr>
          <p:cNvSpPr>
            <a:spLocks noGrp="1"/>
          </p:cNvSpPr>
          <p:nvPr>
            <p:ph type="body" idx="1"/>
          </p:nvPr>
        </p:nvSpPr>
        <p:spPr/>
        <p:txBody>
          <a:bodyPr/>
          <a:lstStyle/>
          <a:p>
            <a:r>
              <a:rPr lang="en-GB" dirty="0"/>
              <a:t>Now let’s look at the actual variety of market data that we can input with ORE.</a:t>
            </a:r>
          </a:p>
          <a:p>
            <a:endParaRPr lang="en-GB" dirty="0"/>
          </a:p>
          <a:p>
            <a:r>
              <a:rPr lang="en-GB" dirty="0"/>
              <a:t>[Show eqoption.xml file] One thing about the exact trade which are going to use as an example and which is setup in the spreadsheet:</a:t>
            </a:r>
          </a:p>
          <a:p>
            <a:r>
              <a:rPr lang="en-GB" dirty="0"/>
              <a:t>Like we said, it is the same trade as in the equity option pricing video: it’s a 6 months European call option on the Euro Stoxx 50 Index.</a:t>
            </a:r>
          </a:p>
          <a:p>
            <a:endParaRPr lang="en-GB" dirty="0"/>
          </a:p>
          <a:p>
            <a:r>
              <a:rPr lang="en-GB" dirty="0"/>
              <a:t>If you </a:t>
            </a:r>
            <a:r>
              <a:rPr lang="en-GB" dirty="0" err="1"/>
              <a:t>wanna</a:t>
            </a:r>
            <a:r>
              <a:rPr lang="en-GB" dirty="0"/>
              <a:t> know more about how this is built in ORE, I encourage you to check this video where this is explained [at 3:07 of the video] </a:t>
            </a:r>
          </a:p>
          <a:p>
            <a:endParaRPr lang="en-GB" dirty="0"/>
          </a:p>
          <a:p>
            <a:r>
              <a:rPr lang="en-GB" dirty="0"/>
              <a:t>So this is the sort of basic way of building an equity option, but there are additional nodes which can be used, </a:t>
            </a:r>
          </a:p>
          <a:p>
            <a:r>
              <a:rPr lang="en-GB" dirty="0"/>
              <a:t>and the </a:t>
            </a:r>
            <a:r>
              <a:rPr lang="en-GB" dirty="0" err="1"/>
              <a:t>StrikeData</a:t>
            </a:r>
            <a:r>
              <a:rPr lang="en-GB" dirty="0"/>
              <a:t> node which replace… the strike node</a:t>
            </a:r>
          </a:p>
          <a:p>
            <a:r>
              <a:rPr lang="en-GB" dirty="0"/>
              <a:t>For our current trade,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the Underlying node which can replace the Name node (see page 697 of user guide)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The </a:t>
            </a:r>
            <a:r>
              <a:rPr lang="en-GB" dirty="0" err="1"/>
              <a:t>StrikeData</a:t>
            </a:r>
            <a:r>
              <a:rPr lang="en-GB" dirty="0"/>
              <a:t> node which can replace the Strike node (see page 701 of user guide)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then we have an additional node which changes</a:t>
            </a:r>
          </a:p>
          <a:p>
            <a:pPr marL="171450" indent="-171450">
              <a:buFontTx/>
              <a:buChar char="-"/>
            </a:pPr>
            <a:r>
              <a:rPr lang="en-GB" dirty="0"/>
              <a:t>The </a:t>
            </a:r>
            <a:r>
              <a:rPr lang="en-GB" dirty="0" err="1"/>
              <a:t>PaymentData</a:t>
            </a:r>
            <a:r>
              <a:rPr lang="en-GB" dirty="0"/>
              <a:t> node: which is a special case where the payment date is after the expiry date of the option</a:t>
            </a:r>
          </a:p>
          <a:p>
            <a:pPr marL="0" indent="0">
              <a:buFontTx/>
              <a:buNone/>
            </a:pPr>
            <a:r>
              <a:rPr lang="en-GB" dirty="0"/>
              <a:t>And </a:t>
            </a:r>
          </a:p>
          <a:p>
            <a:pPr marL="171450" indent="-171450">
              <a:buFontTx/>
              <a:buChar char="-"/>
            </a:pPr>
            <a:r>
              <a:rPr lang="en-GB" dirty="0"/>
              <a:t>The AutomaticExercise node and </a:t>
            </a:r>
          </a:p>
          <a:p>
            <a:pPr marL="171450" indent="-171450">
              <a:buFontTx/>
              <a:buChar char="-"/>
            </a:pPr>
            <a:r>
              <a:rPr lang="en-GB" dirty="0"/>
              <a:t>The ExerciseData node: which are both nodes used in the special case, where the valuation date is between expiry date and the payment date</a:t>
            </a:r>
          </a:p>
          <a:p>
            <a:pPr marL="0" indent="0">
              <a:buFontTx/>
              <a:buNone/>
            </a:pPr>
            <a:r>
              <a:rPr lang="en-GB" dirty="0"/>
              <a:t>&lt;</a:t>
            </a:r>
            <a:r>
              <a:rPr lang="en-GB" dirty="0" err="1"/>
              <a:t>StrikeCurrency</a:t>
            </a:r>
            <a:r>
              <a:rPr lang="en-GB" dirty="0"/>
              <a:t>&gt;EUR&lt;/</a:t>
            </a:r>
            <a:r>
              <a:rPr lang="en-GB" dirty="0" err="1"/>
              <a:t>StrikeCurrency</a:t>
            </a:r>
            <a:r>
              <a:rPr lang="en-GB" dirty="0"/>
              <a:t>&gt;</a:t>
            </a:r>
          </a:p>
          <a:p>
            <a:pPr marL="0" indent="0">
              <a:buFontTx/>
              <a:buNone/>
            </a:pPr>
            <a:r>
              <a:rPr lang="en-GB" dirty="0"/>
              <a:t>				&lt;Settlement&gt;Physical&lt;/Settlement&gt;</a:t>
            </a:r>
          </a:p>
          <a:p>
            <a:pPr marL="0" indent="0">
              <a:buFontTx/>
              <a:buNone/>
            </a:pPr>
            <a:r>
              <a:rPr lang="en-GB" dirty="0"/>
              <a:t>				&lt;</a:t>
            </a:r>
            <a:r>
              <a:rPr lang="en-GB" dirty="0" err="1"/>
              <a:t>ExerciseDates</a:t>
            </a:r>
            <a:r>
              <a:rPr lang="en-GB" dirty="0"/>
              <a:t>&gt;</a:t>
            </a:r>
          </a:p>
          <a:p>
            <a:pPr marL="0" indent="0">
              <a:buFontTx/>
              <a:buNone/>
            </a:pPr>
            <a:r>
              <a:rPr lang="en-GB" dirty="0"/>
              <a:t>					&lt;</a:t>
            </a:r>
            <a:r>
              <a:rPr lang="en-GB" dirty="0" err="1"/>
              <a:t>ExerciseDate</a:t>
            </a:r>
            <a:r>
              <a:rPr lang="en-GB" dirty="0"/>
              <a:t>&gt;2021-12-17&lt;/</a:t>
            </a:r>
            <a:r>
              <a:rPr lang="en-GB" dirty="0" err="1"/>
              <a:t>ExerciseDate</a:t>
            </a:r>
            <a:r>
              <a:rPr lang="en-GB" dirty="0"/>
              <a:t>&gt;</a:t>
            </a:r>
          </a:p>
          <a:p>
            <a:pPr marL="0" indent="0">
              <a:buFontTx/>
              <a:buNone/>
            </a:pPr>
            <a:r>
              <a:rPr lang="en-GB" dirty="0"/>
              <a:t>				&lt;/</a:t>
            </a:r>
            <a:r>
              <a:rPr lang="en-GB" dirty="0" err="1"/>
              <a:t>ExerciseDates</a:t>
            </a:r>
            <a:r>
              <a:rPr lang="en-GB" dirty="0"/>
              <a:t>&gt;</a:t>
            </a:r>
          </a:p>
          <a:p>
            <a:pPr marL="0" indent="0">
              <a:buFontTx/>
              <a:buNone/>
            </a:pPr>
            <a:r>
              <a:rPr lang="en-GB" dirty="0"/>
              <a:t>				&lt;</a:t>
            </a:r>
            <a:r>
              <a:rPr lang="en-GB" dirty="0" err="1"/>
              <a:t>PaymentData</a:t>
            </a:r>
            <a:r>
              <a:rPr lang="en-GB" dirty="0"/>
              <a:t>&gt;</a:t>
            </a:r>
          </a:p>
          <a:p>
            <a:pPr marL="0" indent="0">
              <a:buFontTx/>
              <a:buNone/>
            </a:pPr>
            <a:r>
              <a:rPr lang="en-GB" dirty="0"/>
              <a:t>					&lt;Dates&gt;</a:t>
            </a:r>
          </a:p>
          <a:p>
            <a:pPr marL="0" indent="0">
              <a:buFontTx/>
              <a:buNone/>
            </a:pPr>
            <a:r>
              <a:rPr lang="en-GB" dirty="0"/>
              <a:t>						&lt;Date&gt;2021-12-23&lt;/Date&gt;</a:t>
            </a:r>
          </a:p>
          <a:p>
            <a:pPr marL="0" indent="0">
              <a:buFontTx/>
              <a:buNone/>
            </a:pPr>
            <a:r>
              <a:rPr lang="en-GB" dirty="0"/>
              <a:t>					&lt;/Dates&gt;</a:t>
            </a:r>
          </a:p>
          <a:p>
            <a:pPr marL="0" indent="0">
              <a:buFontTx/>
              <a:buNone/>
            </a:pPr>
            <a:r>
              <a:rPr lang="en-GB" dirty="0"/>
              <a:t>				&lt;/</a:t>
            </a:r>
            <a:r>
              <a:rPr lang="en-GB" dirty="0" err="1"/>
              <a:t>PaymentData</a:t>
            </a:r>
            <a:r>
              <a:rPr lang="en-GB" dirty="0"/>
              <a:t>&gt;</a:t>
            </a:r>
          </a:p>
        </p:txBody>
      </p:sp>
      <p:sp>
        <p:nvSpPr>
          <p:cNvPr id="4" name="Slide Number Placeholder 3">
            <a:extLst>
              <a:ext uri="{FF2B5EF4-FFF2-40B4-BE49-F238E27FC236}">
                <a16:creationId xmlns:a16="http://schemas.microsoft.com/office/drawing/2014/main" id="{B73B2C84-46EF-9738-5AE0-1D6FCF540211}"/>
              </a:ext>
            </a:extLst>
          </p:cNvPr>
          <p:cNvSpPr>
            <a:spLocks noGrp="1"/>
          </p:cNvSpPr>
          <p:nvPr>
            <p:ph type="sldNum" sz="quarter" idx="5"/>
          </p:nvPr>
        </p:nvSpPr>
        <p:spPr/>
        <p:txBody>
          <a:bodyPr/>
          <a:lstStyle/>
          <a:p>
            <a:fld id="{25E58A82-CCB3-4915-8DA3-D4E24CAF62F5}" type="slidenum">
              <a:rPr lang="en-GB" smtClean="0"/>
              <a:t>20</a:t>
            </a:fld>
            <a:endParaRPr lang="en-GB"/>
          </a:p>
        </p:txBody>
      </p:sp>
    </p:spTree>
    <p:extLst>
      <p:ext uri="{BB962C8B-B14F-4D97-AF65-F5344CB8AC3E}">
        <p14:creationId xmlns:p14="http://schemas.microsoft.com/office/powerpoint/2010/main" val="782205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the next </a:t>
            </a:r>
            <a:r>
              <a:rPr lang="en-GB" dirty="0" err="1"/>
              <a:t>videoS</a:t>
            </a:r>
            <a:r>
              <a:rPr lang="en-GB" dirty="0"/>
              <a:t>, we will talk about the various market data which can be used to setup an equity option, how to configure the input files properly, how the calibration of the implied volatility surface from option prices is performed, how it is interpolated/extrapolated, the root-finding algorithm… so stay tuned.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dirty="0"/>
              <a:t>But the focus of today’s episode is:</a:t>
            </a:r>
          </a:p>
          <a:p>
            <a:pPr marL="171450" indent="-171450">
              <a:buFontTx/>
              <a:buChar char="-"/>
            </a:pPr>
            <a:r>
              <a:rPr lang="en-GB" dirty="0"/>
              <a:t>First on the model: and </a:t>
            </a:r>
            <a:r>
              <a:rPr lang="en-GB" dirty="0" err="1"/>
              <a:t>Im</a:t>
            </a:r>
            <a:r>
              <a:rPr lang="en-GB" dirty="0"/>
              <a:t> not talking mathematical demonstrations because it’s pretty easy to find that online, but we WILL go through the black 76 model which is a variant of the traditional Black Scholes model</a:t>
            </a:r>
          </a:p>
          <a:p>
            <a:pPr marL="171450" indent="-171450">
              <a:buFontTx/>
              <a:buChar char="-"/>
            </a:pPr>
            <a:r>
              <a:rPr lang="en-GB" dirty="0"/>
              <a:t>Then based on that model, we will see the different model inputs needed, so both market data inputs and instrument inputs</a:t>
            </a:r>
          </a:p>
          <a:p>
            <a:pPr marL="171450" indent="-171450">
              <a:buFontTx/>
              <a:buChar char="-"/>
            </a:pPr>
            <a:r>
              <a:rPr lang="en-GB" dirty="0"/>
              <a:t>Then how to configure a European equity option as in instrument, also talking about some additional fields which are, a little less know by ORE users</a:t>
            </a:r>
          </a:p>
          <a:p>
            <a:pPr marL="171450" indent="-171450">
              <a:buFontTx/>
              <a:buChar char="-"/>
            </a:pPr>
            <a:r>
              <a:rPr lang="en-GB" dirty="0"/>
              <a:t>And finally we will briefly take a look a the different Risk Measures (i.e. the Greeks) which also calculated in ORE</a:t>
            </a:r>
          </a:p>
          <a:p>
            <a:pPr marL="171450" indent="-171450">
              <a:buFontTx/>
              <a:buChar char="-"/>
            </a:pPr>
            <a:endParaRPr lang="en-GB" dirty="0"/>
          </a:p>
          <a:p>
            <a:pPr marL="0" indent="0">
              <a:buFontTx/>
              <a:buNone/>
            </a:pPr>
            <a:r>
              <a:rPr lang="en-GB" dirty="0"/>
              <a:t>And to illustrate all that, I will use an Excel spreadsheet which you should be familiar with, if you already watched the OIS curve bootstrapping part 2: there you will see many functionalities, including the calibration of implied volatility, but today the focus will be on the NPV and the </a:t>
            </a:r>
            <a:r>
              <a:rPr lang="en-GB" dirty="0" err="1"/>
              <a:t>greeks</a:t>
            </a:r>
            <a:r>
              <a:rPr lang="en-GB" dirty="0"/>
              <a:t>.</a:t>
            </a:r>
          </a:p>
          <a:p>
            <a:pPr marL="171450" indent="-171450">
              <a:buFontTx/>
              <a:buChar char="-"/>
            </a:pPr>
            <a:endParaRPr lang="en-GB" dirty="0"/>
          </a:p>
          <a:p>
            <a:pPr marL="0" indent="0">
              <a:buFontTx/>
              <a:buNone/>
            </a:pPr>
            <a:r>
              <a:rPr lang="en-GB" dirty="0"/>
              <a:t>It </a:t>
            </a:r>
            <a:r>
              <a:rPr lang="en-GB" dirty="0" err="1"/>
              <a:t>it</a:t>
            </a:r>
            <a:r>
              <a:rPr lang="en-GB" dirty="0"/>
              <a:t> worth mentioning that in this video, we will only be talking about the analytical Black-76 model. We are not looking at binomial or trinomial trees, finite differences, monte-</a:t>
            </a:r>
            <a:r>
              <a:rPr lang="en-GB" dirty="0" err="1"/>
              <a:t>carlo</a:t>
            </a:r>
            <a:r>
              <a:rPr lang="en-GB" dirty="0"/>
              <a:t> or even more sophisticated models such as Heston which allows for a stochastic volatility.</a:t>
            </a:r>
          </a:p>
        </p:txBody>
      </p:sp>
      <p:sp>
        <p:nvSpPr>
          <p:cNvPr id="4" name="Slide Number Placeholder 3"/>
          <p:cNvSpPr>
            <a:spLocks noGrp="1"/>
          </p:cNvSpPr>
          <p:nvPr>
            <p:ph type="sldNum" sz="quarter" idx="5"/>
          </p:nvPr>
        </p:nvSpPr>
        <p:spPr/>
        <p:txBody>
          <a:bodyPr/>
          <a:lstStyle/>
          <a:p>
            <a:fld id="{25E58A82-CCB3-4915-8DA3-D4E24CAF62F5}" type="slidenum">
              <a:rPr lang="en-GB" smtClean="0"/>
              <a:t>2</a:t>
            </a:fld>
            <a:endParaRPr lang="en-GB"/>
          </a:p>
        </p:txBody>
      </p:sp>
    </p:spTree>
    <p:extLst>
      <p:ext uri="{BB962C8B-B14F-4D97-AF65-F5344CB8AC3E}">
        <p14:creationId xmlns:p14="http://schemas.microsoft.com/office/powerpoint/2010/main" val="7512437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CEC04-F4B6-FB57-1310-3C9755AAF1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21EC65-A69E-9A9F-A1BF-EAFEF676EC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D5C842-3ED2-3CC0-F4B8-6077453BCD8E}"/>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dirty="0"/>
          </a:p>
        </p:txBody>
      </p:sp>
      <p:sp>
        <p:nvSpPr>
          <p:cNvPr id="4" name="Slide Number Placeholder 3">
            <a:extLst>
              <a:ext uri="{FF2B5EF4-FFF2-40B4-BE49-F238E27FC236}">
                <a16:creationId xmlns:a16="http://schemas.microsoft.com/office/drawing/2014/main" id="{164B6E27-301D-2AB0-8F3A-8DB9F957397B}"/>
              </a:ext>
            </a:extLst>
          </p:cNvPr>
          <p:cNvSpPr>
            <a:spLocks noGrp="1"/>
          </p:cNvSpPr>
          <p:nvPr>
            <p:ph type="sldNum" sz="quarter" idx="5"/>
          </p:nvPr>
        </p:nvSpPr>
        <p:spPr/>
        <p:txBody>
          <a:bodyPr/>
          <a:lstStyle/>
          <a:p>
            <a:fld id="{25E58A82-CCB3-4915-8DA3-D4E24CAF62F5}" type="slidenum">
              <a:rPr lang="en-GB" smtClean="0"/>
              <a:t>21</a:t>
            </a:fld>
            <a:endParaRPr lang="en-GB"/>
          </a:p>
        </p:txBody>
      </p:sp>
    </p:spTree>
    <p:extLst>
      <p:ext uri="{BB962C8B-B14F-4D97-AF65-F5344CB8AC3E}">
        <p14:creationId xmlns:p14="http://schemas.microsoft.com/office/powerpoint/2010/main" val="14905138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[Show notepad]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First of all, there is the underlying node which replaces the name node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[Show </a:t>
            </a:r>
            <a:r>
              <a:rPr lang="en-GB" dirty="0" err="1"/>
              <a:t>Powerpoint</a:t>
            </a:r>
            <a:r>
              <a:rPr lang="en-GB" dirty="0"/>
              <a:t>]</a:t>
            </a:r>
          </a:p>
          <a:p>
            <a:r>
              <a:rPr lang="en-GB" dirty="0"/>
              <a:t>Now, for single name or index trades - like in our case - it doesn’t really provide any additional features, except in terms of verbosity, where instead of a concatenated identifier, you can now add more information, and the concatenation will happen in the background.</a:t>
            </a:r>
          </a:p>
          <a:p>
            <a:r>
              <a:rPr lang="en-GB" dirty="0"/>
              <a:t>You can see here a few different identifier types for equities:</a:t>
            </a:r>
          </a:p>
          <a:p>
            <a:r>
              <a:rPr lang="en-GB" dirty="0"/>
              <a:t>- You have the </a:t>
            </a:r>
            <a:r>
              <a:rPr lang="en-GB" dirty="0" err="1"/>
              <a:t>ric</a:t>
            </a:r>
            <a:r>
              <a:rPr lang="en-GB" dirty="0"/>
              <a:t> from Refinitiv or </a:t>
            </a:r>
            <a:r>
              <a:rPr lang="en-GB" dirty="0" err="1"/>
              <a:t>reuters</a:t>
            </a:r>
            <a:endParaRPr lang="en-GB" dirty="0"/>
          </a:p>
          <a:p>
            <a:pPr marL="171450" indent="-171450">
              <a:buFontTx/>
              <a:buChar char="-"/>
            </a:pPr>
            <a:r>
              <a:rPr lang="en-GB" dirty="0"/>
              <a:t>The ISIN</a:t>
            </a:r>
          </a:p>
          <a:p>
            <a:pPr marL="171450" indent="-171450">
              <a:buFontTx/>
              <a:buChar char="-"/>
            </a:pPr>
            <a:r>
              <a:rPr lang="en-GB" dirty="0"/>
              <a:t>The FIGI, which </a:t>
            </a:r>
          </a:p>
          <a:p>
            <a:pPr marL="171450" indent="-171450">
              <a:buFontTx/>
              <a:buChar char="-"/>
            </a:pPr>
            <a:r>
              <a:rPr lang="en-GB" dirty="0"/>
              <a:t>And a </a:t>
            </a:r>
            <a:r>
              <a:rPr lang="en-GB" dirty="0" err="1"/>
              <a:t>bloomberg</a:t>
            </a:r>
            <a:r>
              <a:rPr lang="en-GB" dirty="0"/>
              <a:t> ID</a:t>
            </a:r>
          </a:p>
          <a:p>
            <a:pPr marL="171450" indent="-171450">
              <a:buFontTx/>
              <a:buChar cha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[Show </a:t>
            </a:r>
            <a:r>
              <a:rPr lang="en-GB" dirty="0" err="1"/>
              <a:t>Userguide</a:t>
            </a:r>
            <a:r>
              <a:rPr lang="en-GB" dirty="0"/>
              <a:t>]</a:t>
            </a:r>
          </a:p>
          <a:p>
            <a:r>
              <a:rPr lang="en-GB" dirty="0"/>
              <a:t>And this node can be used for: Equity, FX, Interest Rate, Inflation, Credit, Bond and Commodity </a:t>
            </a:r>
            <a:r>
              <a:rPr lang="en-GB" dirty="0" err="1"/>
              <a:t>underlyings</a:t>
            </a:r>
            <a:r>
              <a:rPr lang="en-GB" dirty="0"/>
              <a:t>, you can provide weights similarly to a basket node, including negative weights when you have short positions, and there are quite a few other fields, especially for commodity contracts, which usually require more information, as you can see here.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Regarding the currency of the underlying - which is relevant for the next point </a:t>
            </a:r>
            <a:r>
              <a:rPr lang="en-GB" dirty="0" err="1"/>
              <a:t>im</a:t>
            </a:r>
            <a:r>
              <a:rPr lang="en-GB" dirty="0"/>
              <a:t> talk about in a few seconds - in ORE, except when the identifier type is ISIN, which is special case, it is not setup in the trade but in the equity curve node related to the </a:t>
            </a:r>
            <a:r>
              <a:rPr lang="en-GB" dirty="0" err="1"/>
              <a:t>underlhing</a:t>
            </a:r>
            <a:r>
              <a:rPr lang="en-GB" dirty="0"/>
              <a:t> in the curve config file. As you can see here.</a:t>
            </a:r>
          </a:p>
          <a:p>
            <a:pPr marL="0" indent="0">
              <a:buFontTx/>
              <a:buNone/>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[Show </a:t>
            </a:r>
            <a:r>
              <a:rPr lang="en-GB" dirty="0" err="1"/>
              <a:t>Userguide</a:t>
            </a: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let’s get to the second additional functionality I wanted to talk about, and it’s the </a:t>
            </a:r>
            <a:r>
              <a:rPr lang="en-GB" dirty="0" err="1"/>
              <a:t>quanto</a:t>
            </a:r>
            <a:r>
              <a:rPr lang="en-GB" dirty="0"/>
              <a:t> or compo case.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As a reminder.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A </a:t>
            </a:r>
            <a:r>
              <a:rPr lang="en-GB" dirty="0" err="1"/>
              <a:t>quanto</a:t>
            </a:r>
            <a:r>
              <a:rPr lang="en-GB" dirty="0"/>
              <a:t> trade is when the payoff currency is different than the currency of the underlying. So it’s when for example, the currency in the trade is difference than the currency node in the curve config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A compo trade – or composite trade – is when the currency of the strike is different than the currency of the underlying.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you can achieve this by adding a &lt;</a:t>
            </a:r>
            <a:r>
              <a:rPr lang="en-GB" dirty="0" err="1"/>
              <a:t>StrikeCurrency</a:t>
            </a:r>
            <a:r>
              <a:rPr lang="en-GB" dirty="0"/>
              <a:t>&gt; node and setting up to be different than the currency node in the curve config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is worth pointing out that both cases – so for compo like we just said, but also for </a:t>
            </a:r>
            <a:r>
              <a:rPr lang="en-GB" dirty="0" err="1"/>
              <a:t>quantos</a:t>
            </a:r>
            <a:r>
              <a:rPr lang="en-GB" dirty="0"/>
              <a:t> - &lt;</a:t>
            </a:r>
            <a:r>
              <a:rPr lang="en-GB" dirty="0" err="1"/>
              <a:t>StrikeCurrency</a:t>
            </a:r>
            <a:r>
              <a:rPr lang="en-GB" dirty="0"/>
              <a:t>&gt; is mandatory, even if in the </a:t>
            </a:r>
            <a:r>
              <a:rPr lang="en-GB" dirty="0" err="1"/>
              <a:t>quanto</a:t>
            </a:r>
            <a:r>
              <a:rPr lang="en-GB" dirty="0"/>
              <a:t> case, the strike currency must be the same as the underlying currency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Same as for the &lt;name&gt; node, there is however an alternative because we can use the &lt;</a:t>
            </a:r>
            <a:r>
              <a:rPr lang="en-GB" dirty="0" err="1"/>
              <a:t>StrikeData</a:t>
            </a:r>
            <a:r>
              <a:rPr lang="en-GB" dirty="0"/>
              <a:t>&gt; node, instead of the &lt;strike&gt; and the &lt;</a:t>
            </a:r>
            <a:r>
              <a:rPr lang="en-GB" dirty="0" err="1"/>
              <a:t>strikeCurrency</a:t>
            </a:r>
            <a:r>
              <a:rPr lang="en-GB" dirty="0"/>
              <a:t>&gt; nodes(see page 701 of user guide)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with this particular node, you also have the possibility to express the Strike as a yield with the &lt;</a:t>
            </a:r>
            <a:r>
              <a:rPr lang="en-GB" dirty="0" err="1"/>
              <a:t>StrikeYield</a:t>
            </a:r>
            <a:r>
              <a:rPr lang="en-GB" dirty="0"/>
              <a:t>&gt; node and you can chose the type of compounding. But that is for different types of trade.</a:t>
            </a:r>
          </a:p>
        </p:txBody>
      </p:sp>
      <p:sp>
        <p:nvSpPr>
          <p:cNvPr id="4" name="Slide Number Placeholder 3"/>
          <p:cNvSpPr>
            <a:spLocks noGrp="1"/>
          </p:cNvSpPr>
          <p:nvPr>
            <p:ph type="sldNum" sz="quarter" idx="5"/>
          </p:nvPr>
        </p:nvSpPr>
        <p:spPr/>
        <p:txBody>
          <a:bodyPr/>
          <a:lstStyle/>
          <a:p>
            <a:fld id="{25E58A82-CCB3-4915-8DA3-D4E24CAF62F5}" type="slidenum">
              <a:rPr lang="en-GB" smtClean="0"/>
              <a:t>22</a:t>
            </a:fld>
            <a:endParaRPr lang="en-GB"/>
          </a:p>
        </p:txBody>
      </p:sp>
    </p:spTree>
    <p:extLst>
      <p:ext uri="{BB962C8B-B14F-4D97-AF65-F5344CB8AC3E}">
        <p14:creationId xmlns:p14="http://schemas.microsoft.com/office/powerpoint/2010/main" val="10597316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Another case, another node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time, we want to look at payment delays: so when the Payment date is after the expiry/strike date.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In a… - let’s say - “standard” option, the payment date falls on the same day as the expiry date. In that case, physical delivery or cash delivery, there is no difference in terms of NPV or any other risks measures. In both cases, you get something which has a value of the Stock price at maturity minus the strike for a call or strike minus spot for a put. In both cases, we use the </a:t>
            </a:r>
            <a:r>
              <a:rPr lang="en-GB" dirty="0" err="1"/>
              <a:t>AnalyticalEuropeanEngine</a:t>
            </a:r>
            <a:r>
              <a:rPr lang="en-GB" dirty="0"/>
              <a:t>.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Now, let’s look at the case where the payment date is after the expiry date, </a:t>
            </a:r>
          </a:p>
          <a:p>
            <a:pPr marL="171450" indent="-171450">
              <a:buFontTx/>
              <a:buChar char="-"/>
            </a:pPr>
            <a:r>
              <a:rPr lang="en-GB" dirty="0"/>
              <a:t>When we have a cash settlement, and when the option is in the money: you receive the difference between the stock price and the strike, BUT at a later date. So in order to account for this delay, we can simply adjust the value of the option by a coefficient representing effectively the discount factor between the expiry date and the payment date, which we calculated by simply doing this. And if you are interested in looking at the C++ code, please note that in that particular case, we are using a different engine called “</a:t>
            </a:r>
            <a:r>
              <a:rPr lang="en-GB" sz="1200" dirty="0" err="1">
                <a:solidFill>
                  <a:schemeClr val="accent1"/>
                </a:solidFill>
                <a:latin typeface="Cascadia Mono" panose="020B0609020000020004" pitchFamily="49" charset="0"/>
              </a:rPr>
              <a:t>AnalyticCashSettledEuropeanEngine</a:t>
            </a:r>
            <a:r>
              <a:rPr lang="en-GB" sz="1200" dirty="0">
                <a:solidFill>
                  <a:schemeClr val="accent1"/>
                </a:solidFill>
                <a:latin typeface="Cascadia Mono" panose="020B0609020000020004" pitchFamily="49" charset="0"/>
              </a:rPr>
              <a:t>”.</a:t>
            </a:r>
          </a:p>
          <a:p>
            <a:pPr marL="171450" indent="-171450">
              <a:buFontTx/>
              <a:buChar char="-"/>
            </a:pPr>
            <a:r>
              <a:rPr lang="en-GB" sz="1200" dirty="0">
                <a:solidFill>
                  <a:schemeClr val="accent1"/>
                </a:solidFill>
                <a:latin typeface="Cascadia Mono" panose="020B0609020000020004" pitchFamily="49" charset="0"/>
              </a:rPr>
              <a:t>For the physical settlement type with delayed payment, not going to lie. I am not too sure our engine calculates this correctly because we calculate exactly the same way if there was no payment delay. Most likely, we have not implemented this case because it </a:t>
            </a:r>
            <a:r>
              <a:rPr lang="en-GB" sz="1200" dirty="0" err="1">
                <a:solidFill>
                  <a:schemeClr val="accent1"/>
                </a:solidFill>
                <a:latin typeface="Cascadia Mono" panose="020B0609020000020004" pitchFamily="49" charset="0"/>
              </a:rPr>
              <a:t>doestn</a:t>
            </a:r>
            <a:r>
              <a:rPr lang="en-GB" sz="1200" dirty="0">
                <a:solidFill>
                  <a:schemeClr val="accent1"/>
                </a:solidFill>
                <a:latin typeface="Cascadia Mono" panose="020B0609020000020004" pitchFamily="49" charset="0"/>
              </a:rPr>
              <a:t> exist in practice in practice.</a:t>
            </a:r>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23</a:t>
            </a:fld>
            <a:endParaRPr lang="en-GB"/>
          </a:p>
        </p:txBody>
      </p:sp>
    </p:spTree>
    <p:extLst>
      <p:ext uri="{BB962C8B-B14F-4D97-AF65-F5344CB8AC3E}">
        <p14:creationId xmlns:p14="http://schemas.microsoft.com/office/powerpoint/2010/main" val="21677324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is an additional consideration when there is payment lag, which happens when the valuation date is on the same date or after the expiry date, but before the payment date.</a:t>
            </a:r>
          </a:p>
          <a:p>
            <a:r>
              <a:rPr lang="en-GB" dirty="0"/>
              <a:t>And you have 3 different ways to account for this in ORE:</a:t>
            </a:r>
          </a:p>
          <a:p>
            <a:pPr marL="171450" indent="-171450">
              <a:buFontTx/>
              <a:buChar char="-"/>
            </a:pPr>
            <a:r>
              <a:rPr lang="en-GB" dirty="0"/>
              <a:t>You can set up the AutomaticExercise node to either true or false:</a:t>
            </a:r>
          </a:p>
          <a:p>
            <a:pPr marL="628650" lvl="1" indent="-171450">
              <a:buFontTx/>
              <a:buChar char="-"/>
            </a:pPr>
            <a:r>
              <a:rPr lang="en-GB" dirty="0"/>
              <a:t>When set to true, the option is exercised normally if it’s in the money</a:t>
            </a:r>
          </a:p>
          <a:p>
            <a:pPr marL="628650" lvl="1" indent="-171450">
              <a:buFontTx/>
              <a:buChar char="-"/>
            </a:pPr>
            <a:r>
              <a:rPr lang="en-GB" dirty="0"/>
              <a:t>When set to false, which is the default case by the way, the option is not exercised, so is value is equal to 0</a:t>
            </a:r>
          </a:p>
          <a:p>
            <a:pPr marL="171450" lvl="0" indent="-171450">
              <a:buFontTx/>
              <a:buChar char="-"/>
            </a:pPr>
            <a:r>
              <a:rPr lang="en-GB" dirty="0"/>
              <a:t>And then there is 3</a:t>
            </a:r>
            <a:r>
              <a:rPr lang="en-GB" baseline="30000" dirty="0"/>
              <a:t>rd</a:t>
            </a:r>
            <a:r>
              <a:rPr lang="en-GB" dirty="0"/>
              <a:t> way where instead of using this AutomaticExercise node, you provide explicitly the date and the price of the option </a:t>
            </a:r>
          </a:p>
          <a:p>
            <a:pPr marL="0" lvl="0" indent="0">
              <a:buFontTx/>
              <a:buNone/>
            </a:pPr>
            <a:endParaRPr lang="en-GB" dirty="0"/>
          </a:p>
          <a:p>
            <a:pPr marL="0" lvl="0" indent="0">
              <a:buFontTx/>
              <a:buNone/>
            </a:pPr>
            <a:r>
              <a:rPr lang="en-GB" dirty="0"/>
              <a:t>And that is IT, regarding the trade configuration</a:t>
            </a:r>
          </a:p>
          <a:p>
            <a:pPr marL="628650" lvl="1" indent="-171450">
              <a:buFontTx/>
              <a:buChar char="-"/>
            </a:pPr>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24</a:t>
            </a:fld>
            <a:endParaRPr lang="en-GB"/>
          </a:p>
        </p:txBody>
      </p:sp>
    </p:spTree>
    <p:extLst>
      <p:ext uri="{BB962C8B-B14F-4D97-AF65-F5344CB8AC3E}">
        <p14:creationId xmlns:p14="http://schemas.microsoft.com/office/powerpoint/2010/main" val="1382592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5A1A9-2426-C4FE-04AA-B1E8AA5D3B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B01725-F081-D5B0-65A7-1DB9A2B3C6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14719E-FFB2-4E46-4357-CBE95087C331}"/>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63C78A9-AB73-FC70-06A1-961FE99C63B0}"/>
              </a:ext>
            </a:extLst>
          </p:cNvPr>
          <p:cNvSpPr>
            <a:spLocks noGrp="1"/>
          </p:cNvSpPr>
          <p:nvPr>
            <p:ph type="sldNum" sz="quarter" idx="5"/>
          </p:nvPr>
        </p:nvSpPr>
        <p:spPr/>
        <p:txBody>
          <a:bodyPr/>
          <a:lstStyle/>
          <a:p>
            <a:fld id="{25E58A82-CCB3-4915-8DA3-D4E24CAF62F5}" type="slidenum">
              <a:rPr lang="en-GB" smtClean="0"/>
              <a:t>25</a:t>
            </a:fld>
            <a:endParaRPr lang="en-GB"/>
          </a:p>
        </p:txBody>
      </p:sp>
    </p:spTree>
    <p:extLst>
      <p:ext uri="{BB962C8B-B14F-4D97-AF65-F5344CB8AC3E}">
        <p14:creationId xmlns:p14="http://schemas.microsoft.com/office/powerpoint/2010/main" val="23901133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Now let’s look at the formulas for the </a:t>
            </a:r>
            <a:r>
              <a:rPr lang="en-GB" sz="1800" kern="100" dirty="0" err="1">
                <a:effectLst/>
                <a:latin typeface="Aptos" panose="020B0004020202020204" pitchFamily="34" charset="0"/>
                <a:ea typeface="Aptos" panose="020B0004020202020204" pitchFamily="34" charset="0"/>
                <a:cs typeface="Times New Roman" panose="02020603050405020304" pitchFamily="18" charset="0"/>
              </a:rPr>
              <a:t>greeks</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and other risk measures.</a:t>
            </a:r>
          </a:p>
          <a:p>
            <a:pPr>
              <a:lnSpc>
                <a:spcPct val="107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Each </a:t>
            </a:r>
            <a:r>
              <a:rPr lang="en-GB" sz="1800" kern="100" dirty="0" err="1">
                <a:effectLst/>
                <a:latin typeface="Aptos" panose="020B0004020202020204" pitchFamily="34" charset="0"/>
                <a:ea typeface="Aptos" panose="020B0004020202020204" pitchFamily="34" charset="0"/>
                <a:cs typeface="Times New Roman" panose="02020603050405020304" pitchFamily="18" charset="0"/>
              </a:rPr>
              <a:t>greeks</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that I am going to present here, measure the sensitivity of the option price to changes to a particular pricing parameter.</a:t>
            </a:r>
          </a:p>
          <a:p>
            <a:pPr>
              <a:lnSpc>
                <a:spcPct val="107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I am not </a:t>
            </a:r>
            <a:r>
              <a:rPr lang="en-GB" sz="1800" kern="100" dirty="0" err="1">
                <a:effectLst/>
                <a:latin typeface="Aptos" panose="020B0004020202020204" pitchFamily="34" charset="0"/>
                <a:ea typeface="Aptos" panose="020B0004020202020204" pitchFamily="34" charset="0"/>
                <a:cs typeface="Times New Roman" panose="02020603050405020304" pitchFamily="18" charset="0"/>
              </a:rPr>
              <a:t>gonna</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go into the details of all these risk measures, its just very high-level view of the ones available in ORE.  </a:t>
            </a:r>
          </a:p>
          <a:p>
            <a:pPr>
              <a:lnSpc>
                <a:spcPct val="107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And except for the Gamma - which is second order - they are all first order derivatives.</a:t>
            </a:r>
          </a:p>
          <a:p>
            <a:pPr>
              <a:lnSpc>
                <a:spcPct val="107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In the spreadsheet, in order to simplify the excel formulas of theses sensitivities, we first calculate a few variables which are repeatedly used, as you will see:</a:t>
            </a:r>
          </a:p>
          <a:p>
            <a:pPr>
              <a:lnSpc>
                <a:spcPct val="107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So we have:</a:t>
            </a:r>
          </a:p>
          <a:p>
            <a:pPr marL="342900" lvl="0" indent="-342900">
              <a:lnSpc>
                <a:spcPct val="107000"/>
              </a:lnSpc>
              <a:buFont typeface="Times New Roman" panose="02020603050405020304" pitchFamily="18" charset="0"/>
              <a:buChar char="-"/>
              <a:tabLst>
                <a:tab pos="457200" algn="l"/>
              </a:tabLs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The forward price divided the spot price – which, it is worth noting – is also equal to the dividend discount factor divided by the forward discount factor</a:t>
            </a:r>
          </a:p>
          <a:p>
            <a:pPr marL="342900" lvl="0" indent="-342900">
              <a:lnSpc>
                <a:spcPct val="107000"/>
              </a:lnSpc>
              <a:buFont typeface="Times New Roman" panose="02020603050405020304" pitchFamily="18" charset="0"/>
              <a:buChar char="-"/>
              <a:tabLst>
                <a:tab pos="457200" algn="l"/>
              </a:tabLs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We have the standard deviation – which is just the square root of the variance</a:t>
            </a:r>
          </a:p>
          <a:p>
            <a:pPr marL="342900" lvl="0" indent="-342900">
              <a:lnSpc>
                <a:spcPct val="107000"/>
              </a:lnSpc>
              <a:spcAft>
                <a:spcPts val="800"/>
              </a:spcAft>
              <a:buFont typeface="Times New Roman" panose="02020603050405020304" pitchFamily="18" charset="0"/>
              <a:buChar char="-"/>
              <a:tabLst>
                <a:tab pos="457200" algn="l"/>
              </a:tabLs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We have d1 and d2 of course</a:t>
            </a:r>
          </a:p>
          <a:p>
            <a:pPr>
              <a:lnSpc>
                <a:spcPct val="107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For the rest, let’s first come back to the equations simplification we started earlier with alpha and beta, which are variants of respectively N(d1) and -N(d2), depending on if it’s a call or a put.</a:t>
            </a:r>
          </a:p>
          <a:p>
            <a:pPr>
              <a:lnSpc>
                <a:spcPct val="107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And let’s expand from it: </a:t>
            </a:r>
          </a:p>
          <a:p>
            <a:pPr>
              <a:lnSpc>
                <a:spcPct val="107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So we have 2 new values: </a:t>
            </a:r>
          </a:p>
          <a:p>
            <a:pPr marL="342900" lvl="0" indent="-342900">
              <a:lnSpc>
                <a:spcPct val="107000"/>
              </a:lnSpc>
              <a:buFont typeface="Times New Roman" panose="02020603050405020304" pitchFamily="18" charset="0"/>
              <a:buChar char="-"/>
              <a:tabLst>
                <a:tab pos="457200" algn="l"/>
              </a:tabLs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 the derivatives of alpha by d1 and</a:t>
            </a:r>
          </a:p>
          <a:p>
            <a:pPr marL="342900" lvl="0" indent="-342900">
              <a:lnSpc>
                <a:spcPct val="107000"/>
              </a:lnSpc>
              <a:buFont typeface="Times New Roman" panose="02020603050405020304" pitchFamily="18" charset="0"/>
              <a:buChar char="-"/>
              <a:tabLst>
                <a:tab pos="457200" algn="l"/>
              </a:tabLs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The derivative of beta by d2</a:t>
            </a:r>
          </a:p>
          <a:p>
            <a:pPr marL="342900" lvl="0" indent="-342900">
              <a:lnSpc>
                <a:spcPct val="107000"/>
              </a:lnSpc>
              <a:spcAft>
                <a:spcPts val="800"/>
              </a:spcAft>
              <a:buFont typeface="Times New Roman" panose="02020603050405020304" pitchFamily="18" charset="0"/>
              <a:buChar char="-"/>
              <a:tabLst>
                <a:tab pos="457200" algn="l"/>
              </a:tabLst>
            </a:pPr>
            <a:r>
              <a:rPr lang="en-GB" sz="1800" kern="100">
                <a:effectLst/>
                <a:latin typeface="Aptos" panose="020B0004020202020204" pitchFamily="34" charset="0"/>
                <a:ea typeface="Aptos" panose="020B0004020202020204" pitchFamily="34" charset="0"/>
                <a:cs typeface="Times New Roman" panose="02020603050405020304" pitchFamily="18" charset="0"/>
              </a:rPr>
              <a:t>With lower n(x) representing the Probability distribution function so the PDF, which is also the derivative of upper N(x) Cumulative distribution function: the CDF</a:t>
            </a:r>
          </a:p>
        </p:txBody>
      </p:sp>
      <p:sp>
        <p:nvSpPr>
          <p:cNvPr id="4" name="Slide Number Placeholder 3"/>
          <p:cNvSpPr>
            <a:spLocks noGrp="1"/>
          </p:cNvSpPr>
          <p:nvPr>
            <p:ph type="sldNum" sz="quarter" idx="5"/>
          </p:nvPr>
        </p:nvSpPr>
        <p:spPr/>
        <p:txBody>
          <a:bodyPr/>
          <a:lstStyle/>
          <a:p>
            <a:fld id="{25E58A82-CCB3-4915-8DA3-D4E24CAF62F5}" type="slidenum">
              <a:rPr lang="en-GB" smtClean="0"/>
              <a:t>26</a:t>
            </a:fld>
            <a:endParaRPr lang="en-GB"/>
          </a:p>
        </p:txBody>
      </p:sp>
    </p:spTree>
    <p:extLst>
      <p:ext uri="{BB962C8B-B14F-4D97-AF65-F5344CB8AC3E}">
        <p14:creationId xmlns:p14="http://schemas.microsoft.com/office/powerpoint/2010/main" val="9212656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first we have the delta and the delta forward, respectively the sensitivities to the stock price and the forward price.</a:t>
            </a:r>
          </a:p>
          <a:p>
            <a:r>
              <a:rPr lang="en-GB" dirty="0"/>
              <a:t>Please note that there is alternative, way simpler way to calculate the delta with this method.</a:t>
            </a:r>
          </a:p>
          <a:p>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27</a:t>
            </a:fld>
            <a:endParaRPr lang="en-GB"/>
          </a:p>
        </p:txBody>
      </p:sp>
    </p:spTree>
    <p:extLst>
      <p:ext uri="{BB962C8B-B14F-4D97-AF65-F5344CB8AC3E}">
        <p14:creationId xmlns:p14="http://schemas.microsoft.com/office/powerpoint/2010/main" val="23188272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we have the elasticity, which is a percentage-based version of the delta. </a:t>
            </a:r>
          </a:p>
          <a:p>
            <a:r>
              <a:rPr lang="en-GB" dirty="0"/>
              <a:t>So the delta basically measures your hedging needs and how much you need to adjust your positions to remain delta-neutral, the elasticity on the other hand, measures your leverage and the percentage return on the option.</a:t>
            </a:r>
          </a:p>
          <a:p>
            <a:r>
              <a:rPr lang="en-GB" dirty="0"/>
              <a:t>Ill say it differently: the delta measures the absolute change of the option price given an absolute change in the stock price. So for example if you have a delta </a:t>
            </a:r>
            <a:r>
              <a:rPr lang="en-GB" dirty="0" err="1"/>
              <a:t>atm</a:t>
            </a:r>
            <a:r>
              <a:rPr lang="en-GB" dirty="0"/>
              <a:t> of 0.5, it means the value of the option will change by 50 cents for every dollar change in the underlying.</a:t>
            </a:r>
          </a:p>
          <a:p>
            <a:r>
              <a:rPr lang="en-GB" dirty="0"/>
              <a:t>The elasticity measures the same thing but as a percentage change: so if you </a:t>
            </a:r>
            <a:r>
              <a:rPr lang="en-GB"/>
              <a:t>have an </a:t>
            </a:r>
            <a:r>
              <a:rPr lang="en-GB" dirty="0"/>
              <a:t>elasticity value of 2, it means that for every 1% change in the underlying price, the value of your option will increase by 2%</a:t>
            </a:r>
          </a:p>
          <a:p>
            <a:endParaRPr lang="en-GB" dirty="0"/>
          </a:p>
          <a:p>
            <a:r>
              <a:rPr lang="en-GB" dirty="0"/>
              <a:t>Then we have the gamma, which is the second order derivatives on the underlying price S</a:t>
            </a:r>
          </a:p>
          <a:p>
            <a:endParaRPr lang="en-GB" dirty="0"/>
          </a:p>
          <a:p>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28</a:t>
            </a:fld>
            <a:endParaRPr lang="en-GB"/>
          </a:p>
        </p:txBody>
      </p:sp>
    </p:spTree>
    <p:extLst>
      <p:ext uri="{BB962C8B-B14F-4D97-AF65-F5344CB8AC3E}">
        <p14:creationId xmlns:p14="http://schemas.microsoft.com/office/powerpoint/2010/main" val="31644524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rho, the sensitivity to the interest rate </a:t>
            </a:r>
          </a:p>
          <a:p>
            <a:r>
              <a:rPr lang="en-GB" dirty="0"/>
              <a:t>And dividend, the sensitivity to the dividend rate</a:t>
            </a:r>
          </a:p>
        </p:txBody>
      </p:sp>
      <p:sp>
        <p:nvSpPr>
          <p:cNvPr id="4" name="Slide Number Placeholder 3"/>
          <p:cNvSpPr>
            <a:spLocks noGrp="1"/>
          </p:cNvSpPr>
          <p:nvPr>
            <p:ph type="sldNum" sz="quarter" idx="5"/>
          </p:nvPr>
        </p:nvSpPr>
        <p:spPr/>
        <p:txBody>
          <a:bodyPr/>
          <a:lstStyle/>
          <a:p>
            <a:fld id="{25E58A82-CCB3-4915-8DA3-D4E24CAF62F5}" type="slidenum">
              <a:rPr lang="en-GB" smtClean="0"/>
              <a:t>29</a:t>
            </a:fld>
            <a:endParaRPr lang="en-GB"/>
          </a:p>
        </p:txBody>
      </p:sp>
    </p:spTree>
    <p:extLst>
      <p:ext uri="{BB962C8B-B14F-4D97-AF65-F5344CB8AC3E}">
        <p14:creationId xmlns:p14="http://schemas.microsoft.com/office/powerpoint/2010/main" val="11087524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vega</a:t>
            </a:r>
            <a:r>
              <a:rPr lang="en-GB" dirty="0"/>
              <a:t> and theta, respectively the sensitivity to the implied vol and to the time decay. </a:t>
            </a:r>
          </a:p>
          <a:p>
            <a:r>
              <a:rPr lang="en-GB" dirty="0"/>
              <a:t>And also the theta per day, which is self explanatory</a:t>
            </a:r>
          </a:p>
        </p:txBody>
      </p:sp>
      <p:sp>
        <p:nvSpPr>
          <p:cNvPr id="4" name="Slide Number Placeholder 3"/>
          <p:cNvSpPr>
            <a:spLocks noGrp="1"/>
          </p:cNvSpPr>
          <p:nvPr>
            <p:ph type="sldNum" sz="quarter" idx="5"/>
          </p:nvPr>
        </p:nvSpPr>
        <p:spPr/>
        <p:txBody>
          <a:bodyPr/>
          <a:lstStyle/>
          <a:p>
            <a:fld id="{25E58A82-CCB3-4915-8DA3-D4E24CAF62F5}" type="slidenum">
              <a:rPr lang="en-GB" smtClean="0"/>
              <a:t>30</a:t>
            </a:fld>
            <a:endParaRPr lang="en-GB"/>
          </a:p>
        </p:txBody>
      </p:sp>
    </p:spTree>
    <p:extLst>
      <p:ext uri="{BB962C8B-B14F-4D97-AF65-F5344CB8AC3E}">
        <p14:creationId xmlns:p14="http://schemas.microsoft.com/office/powerpoint/2010/main" val="1474721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dirty="0"/>
              <a:t>A few additional information before we start:</a:t>
            </a:r>
          </a:p>
          <a:p>
            <a:pPr marL="0" indent="0">
              <a:buFontTx/>
              <a:buNone/>
            </a:pPr>
            <a:endParaRPr lang="en-GB" dirty="0"/>
          </a:p>
          <a:p>
            <a:pPr marL="171450" indent="-171450">
              <a:buFontTx/>
              <a:buChar char="-"/>
            </a:pPr>
            <a:r>
              <a:rPr lang="en-GB" dirty="0"/>
              <a:t>The input data are derived from the data used in the equity option pricing video, just slightly adjusted in order to show different market data configuration and it is stored on the new ORE Tools repository (to confirm). </a:t>
            </a:r>
          </a:p>
          <a:p>
            <a:pPr marL="171450" indent="-171450">
              <a:buFontTx/>
              <a:buChar char="-"/>
            </a:pPr>
            <a:endParaRPr lang="en-GB" dirty="0"/>
          </a:p>
          <a:p>
            <a:pPr marL="0" indent="0">
              <a:buFontTx/>
              <a:buNone/>
            </a:pPr>
            <a:r>
              <a:rPr lang="en-GB" dirty="0"/>
              <a:t>- The spreadsheet we use to show all this, is an extension of the spreadsheet used to perform the OIS Curve </a:t>
            </a:r>
            <a:r>
              <a:rPr lang="en-GB" dirty="0" err="1"/>
              <a:t>bootsrapping</a:t>
            </a:r>
            <a:r>
              <a:rPr lang="en-GB" dirty="0"/>
              <a:t>, and I would strongly encourage you to watch the previous videos about this because we also talk about the spreadsheet works.</a:t>
            </a:r>
          </a:p>
          <a:p>
            <a:pPr marL="0" indent="0">
              <a:buFontTx/>
              <a:buNone/>
            </a:pPr>
            <a:endParaRPr lang="en-GB" dirty="0"/>
          </a:p>
          <a:p>
            <a:pPr marL="0" indent="0">
              <a:buFontTx/>
              <a:buNone/>
            </a:pPr>
            <a:r>
              <a:rPr lang="en-GB" dirty="0"/>
              <a:t>- This spreadsheet continues to be completely self-contained so every single steps of calculation is done with Excel formulas and VBA code.</a:t>
            </a:r>
          </a:p>
          <a:p>
            <a:pPr marL="0" indent="0">
              <a:buFontTx/>
              <a:buNone/>
            </a:pPr>
            <a:endParaRPr lang="en-GB" dirty="0"/>
          </a:p>
          <a:p>
            <a:pPr marL="0" indent="0">
              <a:buFontTx/>
              <a:buNone/>
            </a:pPr>
            <a:r>
              <a:rPr lang="en-GB" dirty="0"/>
              <a:t>- And we also have a pretty substantial representation of the C++ call stack from our ORE repository, which shows almost all functions being called from the moment you trigger your ORE run to the generation of the results files, showing obviously how all the inputs files are parsed, how the </a:t>
            </a:r>
            <a:r>
              <a:rPr lang="en-GB" dirty="0" err="1"/>
              <a:t>ois</a:t>
            </a:r>
            <a:r>
              <a:rPr lang="en-GB" dirty="0"/>
              <a:t> bootstrapping is performed, the calibration of the implied volatility surface and the pricing of the equity option, so check it out! </a:t>
            </a:r>
          </a:p>
          <a:p>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3</a:t>
            </a:fld>
            <a:endParaRPr lang="en-GB"/>
          </a:p>
        </p:txBody>
      </p:sp>
    </p:spTree>
    <p:extLst>
      <p:ext uri="{BB962C8B-B14F-4D97-AF65-F5344CB8AC3E}">
        <p14:creationId xmlns:p14="http://schemas.microsoft.com/office/powerpoint/2010/main" val="21287770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finally, we have the sensitivity to the strike, and one risk measure which is pretty useful: the probability that your option end in the money, in the forward measure.</a:t>
            </a:r>
          </a:p>
          <a:p>
            <a:endParaRPr lang="en-GB" dirty="0"/>
          </a:p>
          <a:p>
            <a:r>
              <a:rPr lang="en-GB"/>
              <a:t>And that is it</a:t>
            </a:r>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31</a:t>
            </a:fld>
            <a:endParaRPr lang="en-GB"/>
          </a:p>
        </p:txBody>
      </p:sp>
    </p:spTree>
    <p:extLst>
      <p:ext uri="{BB962C8B-B14F-4D97-AF65-F5344CB8AC3E}">
        <p14:creationId xmlns:p14="http://schemas.microsoft.com/office/powerpoint/2010/main" val="33622597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42326-5686-B8D0-62E6-48793FB12F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E5856A-4AF9-6829-C493-A7BDF67CC4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CF3801-4B35-F37A-8A7D-012909BFB35E}"/>
              </a:ext>
            </a:extLst>
          </p:cNvPr>
          <p:cNvSpPr>
            <a:spLocks noGrp="1"/>
          </p:cNvSpPr>
          <p:nvPr>
            <p:ph type="body" idx="1"/>
          </p:nvPr>
        </p:nvSpPr>
        <p:spPr/>
        <p:txBody>
          <a:bodyPr/>
          <a:lstStyle/>
          <a:p>
            <a:r>
              <a:rPr lang="en-GB" dirty="0"/>
              <a:t>Hello everyone and welcome to this new video.</a:t>
            </a:r>
          </a:p>
          <a:p>
            <a:endParaRPr lang="en-GB" dirty="0"/>
          </a:p>
          <a:p>
            <a:endParaRPr lang="en-GB" dirty="0"/>
          </a:p>
        </p:txBody>
      </p:sp>
      <p:sp>
        <p:nvSpPr>
          <p:cNvPr id="4" name="Slide Number Placeholder 3">
            <a:extLst>
              <a:ext uri="{FF2B5EF4-FFF2-40B4-BE49-F238E27FC236}">
                <a16:creationId xmlns:a16="http://schemas.microsoft.com/office/drawing/2014/main" id="{56C13C99-5EF2-6217-6779-0797AFB01866}"/>
              </a:ext>
            </a:extLst>
          </p:cNvPr>
          <p:cNvSpPr>
            <a:spLocks noGrp="1"/>
          </p:cNvSpPr>
          <p:nvPr>
            <p:ph type="sldNum" sz="quarter" idx="5"/>
          </p:nvPr>
        </p:nvSpPr>
        <p:spPr/>
        <p:txBody>
          <a:bodyPr/>
          <a:lstStyle/>
          <a:p>
            <a:fld id="{25E58A82-CCB3-4915-8DA3-D4E24CAF62F5}" type="slidenum">
              <a:rPr lang="en-GB" smtClean="0"/>
              <a:t>32</a:t>
            </a:fld>
            <a:endParaRPr lang="en-GB"/>
          </a:p>
        </p:txBody>
      </p:sp>
    </p:spTree>
    <p:extLst>
      <p:ext uri="{BB962C8B-B14F-4D97-AF65-F5344CB8AC3E}">
        <p14:creationId xmlns:p14="http://schemas.microsoft.com/office/powerpoint/2010/main" val="20147856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how to we set up the curve configuration and the relevant market data input for an European equity option?</a:t>
            </a:r>
          </a:p>
          <a:p>
            <a:r>
              <a:rPr lang="en-GB" dirty="0"/>
              <a:t>For An equity option, we will have to configure 2 different types of structure:</a:t>
            </a:r>
          </a:p>
          <a:p>
            <a:pPr marL="171450" indent="-171450">
              <a:buFontTx/>
              <a:buChar char="-"/>
            </a:pPr>
            <a:r>
              <a:rPr lang="en-GB" dirty="0"/>
              <a:t>An equity forward curve: which is needed by all equity instruments: equity forwards, equity option, equity swap, </a:t>
            </a:r>
            <a:r>
              <a:rPr lang="en-GB" dirty="0" err="1"/>
              <a:t>cliquet</a:t>
            </a:r>
            <a:r>
              <a:rPr lang="en-GB" dirty="0"/>
              <a:t>…</a:t>
            </a:r>
          </a:p>
          <a:p>
            <a:pPr marL="171450" indent="-171450">
              <a:buFontTx/>
              <a:buChar char="-"/>
            </a:pPr>
            <a:r>
              <a:rPr lang="en-GB" dirty="0"/>
              <a:t>And, An equity Volatility: which is needed for all equity instruments with an optionality element</a:t>
            </a:r>
          </a:p>
          <a:p>
            <a:pPr marL="0" indent="0">
              <a:buFontTx/>
              <a:buNone/>
            </a:pPr>
            <a:r>
              <a:rPr lang="en-GB" dirty="0"/>
              <a:t>Todays video is about the equity forward curve.</a:t>
            </a:r>
          </a:p>
          <a:p>
            <a:pPr marL="0" indent="0">
              <a:buFontTx/>
              <a:buNone/>
            </a:pPr>
            <a:r>
              <a:rPr lang="en-GB" dirty="0"/>
              <a:t>And </a:t>
            </a:r>
            <a:r>
              <a:rPr lang="en-GB" dirty="0" err="1"/>
              <a:t>im</a:t>
            </a:r>
            <a:r>
              <a:rPr lang="en-GB" dirty="0"/>
              <a:t> going go through the different fields which are available</a:t>
            </a:r>
          </a:p>
          <a:p>
            <a:pPr marL="0" indent="0">
              <a:buFontTx/>
              <a:buNone/>
            </a:pPr>
            <a:endParaRPr lang="en-GB" dirty="0"/>
          </a:p>
          <a:p>
            <a:pPr marL="0" indent="0">
              <a:buFontTx/>
              <a:buNone/>
            </a:pPr>
            <a:r>
              <a:rPr lang="en-GB" dirty="0"/>
              <a:t>[Showing the </a:t>
            </a:r>
            <a:r>
              <a:rPr lang="en-GB" dirty="0" err="1"/>
              <a:t>userguide</a:t>
            </a:r>
            <a:r>
              <a:rPr lang="en-GB" dirty="0"/>
              <a:t> page 263] So for the equity curve structure:</a:t>
            </a:r>
          </a:p>
          <a:p>
            <a:pPr marL="0" indent="0">
              <a:buFontTx/>
              <a:buNone/>
            </a:pPr>
            <a:r>
              <a:rPr lang="en-GB" dirty="0"/>
              <a:t>1. We have obviously the curve id, which should match what you have in </a:t>
            </a:r>
            <a:r>
              <a:rPr lang="en-GB" dirty="0" err="1"/>
              <a:t>todaysmarket</a:t>
            </a:r>
            <a:r>
              <a:rPr lang="en-GB" dirty="0"/>
              <a:t> file</a:t>
            </a:r>
          </a:p>
          <a:p>
            <a:pPr marL="0" indent="0">
              <a:buFontTx/>
              <a:buNone/>
            </a:pPr>
            <a:r>
              <a:rPr lang="en-GB" dirty="0"/>
              <a:t>2. The curve description, it just for information purpose, it’s not used in any way</a:t>
            </a:r>
          </a:p>
          <a:p>
            <a:pPr marL="0" indent="0">
              <a:buFontTx/>
              <a:buNone/>
            </a:pPr>
            <a:r>
              <a:rPr lang="en-GB" dirty="0"/>
              <a:t>3. The currency of the equity</a:t>
            </a:r>
          </a:p>
          <a:p>
            <a:pPr marL="0" indent="0">
              <a:buFontTx/>
              <a:buNone/>
            </a:pPr>
            <a:r>
              <a:rPr lang="en-GB" dirty="0"/>
              <a:t>4. The forecasting curve: this is the DF forward in this equation, and can be different than the discount curve. It’s not the case for us today.</a:t>
            </a:r>
          </a:p>
          <a:p>
            <a:pPr marL="0" indent="0">
              <a:buFontTx/>
              <a:buNone/>
            </a:pPr>
            <a:r>
              <a:rPr lang="en-GB" dirty="0"/>
              <a:t>5. The </a:t>
            </a:r>
            <a:r>
              <a:rPr lang="en-GB" dirty="0" err="1"/>
              <a:t>SpotQuote</a:t>
            </a:r>
            <a:r>
              <a:rPr lang="en-GB" dirty="0"/>
              <a:t>: that’s a reference to the equity spot price in the market data</a:t>
            </a:r>
          </a:p>
          <a:p>
            <a:pPr marL="0" indent="0">
              <a:buFontTx/>
              <a:buNone/>
            </a:pPr>
            <a:r>
              <a:rPr lang="en-GB" dirty="0"/>
              <a:t>6. Then the &lt;type&gt; and the associated &lt;Quotes&gt; nodes: these ones require a bit more explanation because ORE allows you to enter 5 different types of quotes. And this what we are showing in this table where you can see how the </a:t>
            </a:r>
            <a:r>
              <a:rPr lang="en-GB" dirty="0" err="1"/>
              <a:t>todaysmarket</a:t>
            </a:r>
            <a:r>
              <a:rPr lang="en-GB" dirty="0"/>
              <a:t> file, the </a:t>
            </a:r>
            <a:r>
              <a:rPr lang="en-GB" dirty="0" err="1"/>
              <a:t>curveconfig</a:t>
            </a:r>
            <a:r>
              <a:rPr lang="en-GB" dirty="0"/>
              <a:t> file and the </a:t>
            </a:r>
            <a:r>
              <a:rPr lang="en-GB" dirty="0" err="1"/>
              <a:t>marketdata</a:t>
            </a:r>
            <a:r>
              <a:rPr lang="en-GB" dirty="0"/>
              <a:t> files are linked together.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a. First, we have the simplest type: </a:t>
            </a:r>
            <a:r>
              <a:rPr lang="en-GB" dirty="0" err="1"/>
              <a:t>NoDividend</a:t>
            </a:r>
            <a:r>
              <a:rPr lang="en-GB" dirty="0"/>
              <a:t>. And for this one, all you need to provide as market data is the equity spot 	   [Next slide]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b. Then we have the </a:t>
            </a:r>
            <a:r>
              <a:rPr lang="en-GB" dirty="0" err="1"/>
              <a:t>DividendYield</a:t>
            </a:r>
            <a:r>
              <a:rPr lang="en-GB" dirty="0"/>
              <a:t> type: for this one, on top of the equity spot, you need to provide a series of equity 	dividend rates, or at least one [Next slide]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c. Then we have the </a:t>
            </a:r>
            <a:r>
              <a:rPr lang="en-GB" dirty="0" err="1"/>
              <a:t>ForwardPrice</a:t>
            </a:r>
            <a:r>
              <a:rPr lang="en-GB" dirty="0"/>
              <a:t> and ForwardDividendPrice type: once again, both take as input the equity spot and equity 	forward prices. Both work in the same but </a:t>
            </a:r>
            <a:r>
              <a:rPr lang="en-GB" dirty="0" err="1"/>
              <a:t>ForwardPrice</a:t>
            </a:r>
            <a:r>
              <a:rPr lang="en-GB" dirty="0"/>
              <a:t> is the one usually used. ForwardDividendPrice is only applicable in 	the case where the index is an equity dividend future index and in that case, it will excluded from the SIMM calculations as 	per the SIMM methodology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d. And finally for the equity curve, we have the Option Premium type which requires Spot prices and equity options prices 	(so both Call and Put option prices). And this is the case we are using as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the rest of the fields in the </a:t>
            </a:r>
            <a:r>
              <a:rPr lang="en-GB" dirty="0" err="1"/>
              <a:t>EquityCurve</a:t>
            </a:r>
            <a:r>
              <a:rPr lang="en-GB" dirty="0"/>
              <a:t> nodes are optional, and they are pretty common throughout ORE. We have: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7. Calendar and </a:t>
            </a:r>
            <a:r>
              <a:rPr lang="en-GB" dirty="0" err="1"/>
              <a:t>DayCounter</a:t>
            </a:r>
            <a:r>
              <a:rPr lang="en-GB" dirty="0"/>
              <a:t>:  those 2 are only needed when you provide quotes with the expiry expressed as a tenor instead of actual date. And that makes sense, right: if you stipulate that your quote has an expiry in 3 months for example, well 3 months in different calendars or with different day count convention will yield different results. When you provide a quote with the expiry date directly, well there is no calculation to do, hence these fields are not needed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8. Extrapolation: it’s a Boolean indicating whether extrapolation in the forward price is allowed, and it default to False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9. The </a:t>
            </a:r>
            <a:r>
              <a:rPr lang="en-GB" dirty="0" err="1"/>
              <a:t>DividendInterpolation</a:t>
            </a:r>
            <a:r>
              <a:rPr lang="en-GB" dirty="0"/>
              <a:t> and DividendExtrapolation nodes. These 2 should NOT be provided when the </a:t>
            </a:r>
            <a:r>
              <a:rPr lang="en-GB" dirty="0" err="1"/>
              <a:t>NoDividends</a:t>
            </a:r>
            <a:r>
              <a:rPr lang="en-GB" dirty="0"/>
              <a:t> type is inputted. For all other types, this defines how the equity dividend rate is being interpolated and extrapolated.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For DividendExtrapolation, same as Extrapolation, it’s just a simple Boolean indicating whether or we want to extrapolate forward the dividend curve beyond the last date of the curve. And it will only be considered when the Extrapolation node is not already present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For the interpolation, similarly to the type of interpolation you can perform on any discount factor curve, you have 2 sub nodes: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a. The </a:t>
            </a:r>
            <a:r>
              <a:rPr lang="en-GB" dirty="0" err="1"/>
              <a:t>interpolationVariable</a:t>
            </a:r>
            <a:r>
              <a:rPr lang="en-GB" dirty="0"/>
              <a:t>: it’s the variable on which you want to do the interpolation: so either Zero for zero rate, Discount for discount factor 	and Forward for the instantaneous forward rate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b. </a:t>
            </a:r>
            <a:r>
              <a:rPr lang="en-GB" dirty="0" err="1"/>
              <a:t>InterpolationMethod</a:t>
            </a:r>
            <a:r>
              <a:rPr lang="en-GB" dirty="0"/>
              <a:t>: not </a:t>
            </a:r>
            <a:r>
              <a:rPr lang="en-GB" dirty="0" err="1"/>
              <a:t>gonnna</a:t>
            </a:r>
            <a:r>
              <a:rPr lang="en-GB" dirty="0"/>
              <a:t> list them all, you have quite the choice here: linear, log linear, different types of cubic you can see them in the 	user guide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indent="0">
              <a:buFontTx/>
              <a:buNone/>
            </a:pPr>
            <a:endParaRPr lang="en-GB" dirty="0"/>
          </a:p>
          <a:p>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33</a:t>
            </a:fld>
            <a:endParaRPr lang="en-GB"/>
          </a:p>
        </p:txBody>
      </p:sp>
    </p:spTree>
    <p:extLst>
      <p:ext uri="{BB962C8B-B14F-4D97-AF65-F5344CB8AC3E}">
        <p14:creationId xmlns:p14="http://schemas.microsoft.com/office/powerpoint/2010/main" val="17954370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b="1" dirty="0"/>
              <a:t>No Dividends</a:t>
            </a:r>
            <a:r>
              <a:rPr lang="en-GB" dirty="0"/>
              <a:t>: this one assume that the stock doesn’t pay any dividend which means that our little qt in our black-</a:t>
            </a:r>
            <a:r>
              <a:rPr lang="en-GB" dirty="0" err="1"/>
              <a:t>scholes</a:t>
            </a:r>
            <a:r>
              <a:rPr lang="en-GB" dirty="0"/>
              <a:t> equation is equal to 0. So evidently, the dividend discount factor is equal to 1, and our equity forward price Ft is simply equal to the spot price divided by the forwarding discount factor, which as a reminder has already been calculated before</a:t>
            </a:r>
          </a:p>
          <a:p>
            <a:pPr marL="171450" indent="-171450">
              <a:buFontTx/>
              <a:buChar char="-"/>
            </a:pPr>
            <a:endParaRPr lang="en-GB" dirty="0"/>
          </a:p>
          <a:p>
            <a:pPr marL="171450" indent="-171450">
              <a:buFontTx/>
              <a:buChar char="-"/>
            </a:pPr>
            <a:r>
              <a:rPr lang="en-GB" b="1" dirty="0"/>
              <a:t>Dividend Yield</a:t>
            </a:r>
            <a:r>
              <a:rPr lang="en-GB" dirty="0"/>
              <a:t>: so from these 2 inputs, we can very easily calculate the equity forward price </a:t>
            </a:r>
          </a:p>
          <a:p>
            <a:pPr marL="171450" indent="-171450">
              <a:buFontTx/>
              <a:buChar char="-"/>
            </a:pPr>
            <a:endParaRPr lang="en-GB" dirty="0"/>
          </a:p>
          <a:p>
            <a:pPr marL="171450" indent="-171450">
              <a:buFontTx/>
              <a:buChar char="-"/>
            </a:pPr>
            <a:r>
              <a:rPr lang="en-GB" b="1" dirty="0"/>
              <a:t>Forward Price</a:t>
            </a:r>
            <a:r>
              <a:rPr lang="en-GB" dirty="0"/>
              <a:t>: so for these ones, we have St and Ft provided explicitly and we can easily deduce the dividend discount factor from it</a:t>
            </a:r>
          </a:p>
          <a:p>
            <a:pPr marL="171450" indent="-171450">
              <a:buFontTx/>
              <a:buChar char="-"/>
            </a:pPr>
            <a:endParaRPr lang="en-GB" dirty="0"/>
          </a:p>
          <a:p>
            <a:pPr marL="171450" indent="-171450">
              <a:buFontTx/>
              <a:buChar char="-"/>
            </a:pPr>
            <a:r>
              <a:rPr lang="en-GB" b="1" dirty="0"/>
              <a:t>Option Premium</a:t>
            </a:r>
            <a:r>
              <a:rPr lang="en-GB" dirty="0"/>
              <a:t>: now for this one it’s not that straightforward. It is if you have only one quote pair - so one Strike - per Expiry date. In that case, you can simply use the call-put forward parity formula to calculate the forward price, and then deduce the dividend discount factor, however usually you have many strikes per expiry, in our example we 3 different quotes pairs, so with 3 different strikes. And this require a sort of root-finding algorithm which I am going explain now</a:t>
            </a:r>
          </a:p>
        </p:txBody>
      </p:sp>
      <p:sp>
        <p:nvSpPr>
          <p:cNvPr id="4" name="Slide Number Placeholder 3"/>
          <p:cNvSpPr>
            <a:spLocks noGrp="1"/>
          </p:cNvSpPr>
          <p:nvPr>
            <p:ph type="sldNum" sz="quarter" idx="5"/>
          </p:nvPr>
        </p:nvSpPr>
        <p:spPr/>
        <p:txBody>
          <a:bodyPr/>
          <a:lstStyle/>
          <a:p>
            <a:fld id="{25E58A82-CCB3-4915-8DA3-D4E24CAF62F5}" type="slidenum">
              <a:rPr lang="en-GB" smtClean="0"/>
              <a:t>38</a:t>
            </a:fld>
            <a:endParaRPr lang="en-GB"/>
          </a:p>
        </p:txBody>
      </p:sp>
    </p:spTree>
    <p:extLst>
      <p:ext uri="{BB962C8B-B14F-4D97-AF65-F5344CB8AC3E}">
        <p14:creationId xmlns:p14="http://schemas.microsoft.com/office/powerpoint/2010/main" val="21182924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a list of </a:t>
            </a:r>
          </a:p>
          <a:p>
            <a:r>
              <a:rPr lang="en-GB" dirty="0"/>
              <a:t>As I showed you previously, this is the list of interpolation type which is accepted by ORE in the context of equity forward term structure.</a:t>
            </a:r>
          </a:p>
          <a:p>
            <a:r>
              <a:rPr lang="en-GB" dirty="0"/>
              <a:t>I wont explain them in details, and I wont advice on which one to use, because is really dependant on your data, and that’s a bit beyond the scope of this video, but we tend to use linear interpolation on the rates, or log-linear interpolation on the discount factors. I will however show the effect of each interpolation on our current set of data, so you judge by yourself.</a:t>
            </a:r>
          </a:p>
          <a:p>
            <a:r>
              <a:rPr lang="en-GB" dirty="0"/>
              <a:t>[Show picture] Here, first of wall, this is a dummy example showing in theory, the effect of each of them. Just know, it is not based on ORE, it’s from </a:t>
            </a:r>
            <a:r>
              <a:rPr lang="en-GB" dirty="0" err="1"/>
              <a:t>scipy</a:t>
            </a:r>
            <a:r>
              <a:rPr lang="en-GB" dirty="0"/>
              <a:t>, a python library. </a:t>
            </a:r>
          </a:p>
        </p:txBody>
      </p:sp>
      <p:sp>
        <p:nvSpPr>
          <p:cNvPr id="4" name="Slide Number Placeholder 3"/>
          <p:cNvSpPr>
            <a:spLocks noGrp="1"/>
          </p:cNvSpPr>
          <p:nvPr>
            <p:ph type="sldNum" sz="quarter" idx="5"/>
          </p:nvPr>
        </p:nvSpPr>
        <p:spPr/>
        <p:txBody>
          <a:bodyPr/>
          <a:lstStyle/>
          <a:p>
            <a:fld id="{25E58A82-CCB3-4915-8DA3-D4E24CAF62F5}" type="slidenum">
              <a:rPr lang="en-GB" smtClean="0"/>
              <a:t>39</a:t>
            </a:fld>
            <a:endParaRPr lang="en-GB"/>
          </a:p>
        </p:txBody>
      </p:sp>
    </p:spTree>
    <p:extLst>
      <p:ext uri="{BB962C8B-B14F-4D97-AF65-F5344CB8AC3E}">
        <p14:creationId xmlns:p14="http://schemas.microsoft.com/office/powerpoint/2010/main" val="24484778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Regarding the interpolation and extrapolation of the Equity Forward Curve, it appears straightforward but when you look at it in the details, it’s not, so I figured ill provide some insight on it: </a:t>
            </a:r>
          </a:p>
          <a:p>
            <a:pPr marL="171450" indent="-171450">
              <a:buFontTx/>
              <a:buChar char="-"/>
            </a:pPr>
            <a:r>
              <a:rPr lang="en-GB" dirty="0"/>
              <a:t>First important point to raise is that we don’t interpolate or extrapolate on the equity forward prices directly. We do it by interpolating on the dividend curve – either on the rates or the discount factor directly – and by doing a second interpolation on the interest rate forward discount factor curve - in our case it’s the EONIA. And from when these 2 values and the equity spot, we obtain our interpolated equity forward price, with this formula. So that’s the first point</a:t>
            </a:r>
          </a:p>
          <a:p>
            <a:pPr marL="171450" indent="-171450">
              <a:buFontTx/>
              <a:buChar char="-"/>
            </a:pPr>
            <a:r>
              <a:rPr lang="en-GB" dirty="0"/>
              <a:t>Second point, the range of expiries from the dividend curve where we apply interpolation, and the expiry from which we apply extrapolation, is dependant on the interest rate data quotes, and there is an adjustment of the boundaries being performed, not too different from the process used “Clean” market data when you have missing quotes, and ill explain what that means.</a:t>
            </a:r>
          </a:p>
          <a:p>
            <a:pPr marL="0" indent="0">
              <a:buFontTx/>
              <a:buNone/>
            </a:pPr>
            <a:r>
              <a:rPr lang="en-GB" b="1" dirty="0"/>
              <a:t>[CLICK] </a:t>
            </a:r>
            <a:r>
              <a:rPr lang="en-GB" b="0" dirty="0"/>
              <a:t>So here on the left in green we have what represents the list of expiries from the equity curve data and on the right in blue the list of expiries from the interest rate data.</a:t>
            </a:r>
          </a:p>
          <a:p>
            <a:pPr marL="0" indent="0">
              <a:buFontTx/>
              <a:buNone/>
            </a:pPr>
            <a:r>
              <a:rPr lang="en-GB" b="0" dirty="0"/>
              <a:t>The first case we are interested in is when the maximum expiry from the equities, so </a:t>
            </a:r>
            <a:r>
              <a:rPr lang="en-GB" b="0" dirty="0" err="1"/>
              <a:t>TmaxEQ</a:t>
            </a:r>
            <a:r>
              <a:rPr lang="en-GB" b="0" dirty="0"/>
              <a:t>, is lower than the one from the interest rates</a:t>
            </a:r>
            <a:r>
              <a:rPr lang="en-GB" b="1" dirty="0"/>
              <a:t> </a:t>
            </a:r>
            <a:r>
              <a:rPr lang="en-GB" b="0" dirty="0"/>
              <a:t>which is the most</a:t>
            </a:r>
            <a:r>
              <a:rPr lang="en-GB" b="1" dirty="0"/>
              <a:t> </a:t>
            </a:r>
            <a:r>
              <a:rPr lang="en-GB" dirty="0"/>
              <a:t>typical case, the interest rate quotes tend to be longer dated than the equity ones.</a:t>
            </a:r>
          </a:p>
          <a:p>
            <a:r>
              <a:rPr lang="en-GB" b="1" dirty="0"/>
              <a:t>[CLICK] </a:t>
            </a:r>
            <a:r>
              <a:rPr lang="en-GB" dirty="0"/>
              <a:t>So most often, and this the case with the data we are using today, </a:t>
            </a:r>
            <a:r>
              <a:rPr lang="en-GB" dirty="0" err="1"/>
              <a:t>Tmax</a:t>
            </a:r>
            <a:r>
              <a:rPr lang="en-GB" dirty="0"/>
              <a:t> is equal to </a:t>
            </a:r>
            <a:r>
              <a:rPr lang="en-GB" dirty="0" err="1"/>
              <a:t>TmaxIR</a:t>
            </a:r>
            <a:r>
              <a:rPr lang="en-GB" dirty="0"/>
              <a:t>. And also have t0 represented here</a:t>
            </a:r>
          </a:p>
          <a:p>
            <a:r>
              <a:rPr lang="en-GB" dirty="0"/>
              <a:t>It is worth pointing out, that </a:t>
            </a:r>
            <a:r>
              <a:rPr lang="en-GB" dirty="0" err="1"/>
              <a:t>Tmax</a:t>
            </a:r>
            <a:r>
              <a:rPr lang="en-GB" dirty="0"/>
              <a:t> is capped to 50 years, that’s an ORE/</a:t>
            </a:r>
            <a:r>
              <a:rPr lang="en-GB" dirty="0" err="1"/>
              <a:t>QuantLib</a:t>
            </a:r>
            <a:r>
              <a:rPr lang="en-GB" dirty="0"/>
              <a:t> feature,</a:t>
            </a:r>
          </a:p>
          <a:p>
            <a:r>
              <a:rPr lang="en-GB" b="1" dirty="0"/>
              <a:t>[CLICK] </a:t>
            </a:r>
            <a:r>
              <a:rPr lang="en-GB" dirty="0"/>
              <a:t>meaning that if the expiries from the interest data go beyond 50y, which is the case  with our data because we have a 60Y tenor, </a:t>
            </a:r>
            <a:r>
              <a:rPr lang="en-GB" dirty="0" err="1"/>
              <a:t>Tmax</a:t>
            </a:r>
            <a:r>
              <a:rPr lang="en-GB" dirty="0"/>
              <a:t> will be equal to 50Y.</a:t>
            </a:r>
          </a:p>
          <a:p>
            <a:r>
              <a:rPr lang="en-GB" dirty="0"/>
              <a:t>Now, you would be forgiven to think that the extrapolations parameters you can configure in the </a:t>
            </a:r>
            <a:r>
              <a:rPr lang="en-GB" dirty="0" err="1"/>
              <a:t>curveconfig</a:t>
            </a:r>
            <a:r>
              <a:rPr lang="en-GB" dirty="0"/>
              <a:t> xml file, so the &lt;Extrapolation&gt; and &lt;</a:t>
            </a:r>
            <a:r>
              <a:rPr lang="en-GB" dirty="0" err="1"/>
              <a:t>DividendExtrapolation</a:t>
            </a:r>
            <a:r>
              <a:rPr lang="en-GB" dirty="0"/>
              <a:t>&gt; node apply to any dividend data out of its initial boundaries, but that’s not the case.</a:t>
            </a:r>
          </a:p>
          <a:p>
            <a:r>
              <a:rPr lang="en-GB" b="1" dirty="0"/>
              <a:t>[CLICK]</a:t>
            </a:r>
          </a:p>
          <a:p>
            <a:r>
              <a:rPr lang="en-GB" dirty="0"/>
              <a:t>Because in that situation, the boundary values of both sets of data are adjusted so that we can interpolate – not extrapolate - any values, between t0 and </a:t>
            </a:r>
            <a:r>
              <a:rPr lang="en-GB" dirty="0" err="1"/>
              <a:t>tmax</a:t>
            </a:r>
            <a:r>
              <a:rPr lang="en-GB" dirty="0"/>
              <a:t>.</a:t>
            </a:r>
          </a:p>
          <a:p>
            <a:r>
              <a:rPr lang="en-GB" dirty="0"/>
              <a:t>And, in order to do that,</a:t>
            </a:r>
          </a:p>
          <a:p>
            <a:pPr marL="171450" indent="-171450">
              <a:buFontTx/>
              <a:buChar char="-"/>
            </a:pPr>
            <a:r>
              <a:rPr lang="en-GB" b="1" dirty="0"/>
              <a:t>[CLICK] </a:t>
            </a:r>
            <a:r>
              <a:rPr lang="en-GB" dirty="0"/>
              <a:t>A data point is added at t0 to both the dividend and interest rates</a:t>
            </a:r>
          </a:p>
          <a:p>
            <a:pPr marL="171450" indent="-171450">
              <a:buFontTx/>
              <a:buChar char="-"/>
            </a:pPr>
            <a:r>
              <a:rPr lang="en-GB" b="1" dirty="0"/>
              <a:t>[CLICK] </a:t>
            </a:r>
            <a:r>
              <a:rPr lang="en-GB" dirty="0"/>
              <a:t>A data point is added at </a:t>
            </a:r>
            <a:r>
              <a:rPr lang="en-GB" dirty="0" err="1"/>
              <a:t>Tmax</a:t>
            </a:r>
            <a:r>
              <a:rPr lang="en-GB" dirty="0"/>
              <a:t> only to the dividend rates</a:t>
            </a:r>
          </a:p>
          <a:p>
            <a:pPr marL="0" indent="0">
              <a:buFontTx/>
              <a:buNone/>
            </a:pPr>
            <a:r>
              <a:rPr lang="en-GB" b="1" dirty="0"/>
              <a:t>[CLICK] </a:t>
            </a:r>
            <a:r>
              <a:rPr lang="en-GB" dirty="0"/>
              <a:t>So we are adding 3 more points,</a:t>
            </a:r>
          </a:p>
          <a:p>
            <a:pPr marL="0" indent="0">
              <a:buFontTx/>
              <a:buNone/>
            </a:pPr>
            <a:r>
              <a:rPr lang="en-GB" b="1" dirty="0"/>
              <a:t>[Show Excel], </a:t>
            </a:r>
            <a:r>
              <a:rPr lang="en-GB" dirty="0"/>
              <a:t>and this extrapolation of the dividend data, is done by doing a flat extrapolation of the dividend rate. In other words, it is kept constant on both sides of the existing data. And that’s what it looks in the excel. You will see later those 3 points represent the dividend rates implied from the equity forward curve data quotes, this is t0 and this </a:t>
            </a:r>
            <a:r>
              <a:rPr lang="en-GB" dirty="0" err="1"/>
              <a:t>tmax</a:t>
            </a:r>
            <a:r>
              <a:rPr lang="en-GB" dirty="0"/>
              <a:t>. </a:t>
            </a:r>
          </a:p>
          <a:p>
            <a:pPr marL="0" indent="0">
              <a:buFontTx/>
              <a:buNone/>
            </a:pPr>
            <a:r>
              <a:rPr lang="en-GB" dirty="0"/>
              <a:t>[CLICK] The second case that can happen, but its more rare, is when the quotes from the equity data are longer dated than the relevant interest rates data.</a:t>
            </a:r>
          </a:p>
          <a:p>
            <a:pPr marL="0" indent="0">
              <a:buFontTx/>
              <a:buNone/>
            </a:pPr>
            <a:r>
              <a:rPr lang="en-GB" dirty="0"/>
              <a:t>[CLICK] In that case, same as before, a data point is added at t0 to both the dividend and interest rates, and I would assume – I haven’t checked the code to be honest and that wasn’t something I dug through when doing the OIS bootstrapping video, I would assume, a similar point at </a:t>
            </a:r>
            <a:r>
              <a:rPr lang="en-GB" dirty="0" err="1"/>
              <a:t>Tmax</a:t>
            </a:r>
            <a:r>
              <a:rPr lang="en-GB" dirty="0"/>
              <a:t> is added to the interest rate data.</a:t>
            </a:r>
          </a:p>
          <a:p>
            <a:pPr marL="0" indent="0">
              <a:buFontTx/>
              <a:buNone/>
            </a:pPr>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40</a:t>
            </a:fld>
            <a:endParaRPr lang="en-GB"/>
          </a:p>
        </p:txBody>
      </p:sp>
    </p:spTree>
    <p:extLst>
      <p:ext uri="{BB962C8B-B14F-4D97-AF65-F5344CB8AC3E}">
        <p14:creationId xmlns:p14="http://schemas.microsoft.com/office/powerpoint/2010/main" val="22258594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1F5AF-0D21-DA66-C986-6779EBE53A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6C2462-4352-98ED-9DDB-23A83DE94B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6776CD-F320-4F49-5BF9-210901F9D440}"/>
              </a:ext>
            </a:extLst>
          </p:cNvPr>
          <p:cNvSpPr>
            <a:spLocks noGrp="1"/>
          </p:cNvSpPr>
          <p:nvPr>
            <p:ph type="body" idx="1"/>
          </p:nvPr>
        </p:nvSpPr>
        <p:spPr/>
        <p:txBody>
          <a:bodyPr/>
          <a:lstStyle/>
          <a:p>
            <a:r>
              <a:rPr lang="en-GB" dirty="0"/>
              <a:t>So just to summarise, once we’ve adjusted both set data, the interpolation method you have set in the in the </a:t>
            </a:r>
            <a:r>
              <a:rPr lang="en-GB" dirty="0" err="1"/>
              <a:t>curveconfig</a:t>
            </a:r>
            <a:r>
              <a:rPr lang="en-GB" dirty="0"/>
              <a:t> xml file, will be applied to any point between t0 and </a:t>
            </a:r>
            <a:r>
              <a:rPr lang="en-GB" dirty="0" err="1"/>
              <a:t>tMax</a:t>
            </a:r>
            <a:r>
              <a:rPr lang="en-GB" dirty="0"/>
              <a:t> </a:t>
            </a:r>
          </a:p>
          <a:p>
            <a:r>
              <a:rPr lang="en-GB" dirty="0"/>
              <a:t>[CLICK] Any data past </a:t>
            </a:r>
            <a:r>
              <a:rPr lang="en-GB" dirty="0" err="1"/>
              <a:t>Tmax</a:t>
            </a:r>
            <a:r>
              <a:rPr lang="en-GB" dirty="0"/>
              <a:t> is then considered extrapolation.</a:t>
            </a:r>
          </a:p>
          <a:p>
            <a:r>
              <a:rPr lang="en-GB" dirty="0"/>
              <a:t>[EXCEL] And those 5 points are what we use for interpolation </a:t>
            </a:r>
          </a:p>
        </p:txBody>
      </p:sp>
      <p:sp>
        <p:nvSpPr>
          <p:cNvPr id="4" name="Slide Number Placeholder 3">
            <a:extLst>
              <a:ext uri="{FF2B5EF4-FFF2-40B4-BE49-F238E27FC236}">
                <a16:creationId xmlns:a16="http://schemas.microsoft.com/office/drawing/2014/main" id="{6230EAD4-CF16-5059-EFE3-4963A2170260}"/>
              </a:ext>
            </a:extLst>
          </p:cNvPr>
          <p:cNvSpPr>
            <a:spLocks noGrp="1"/>
          </p:cNvSpPr>
          <p:nvPr>
            <p:ph type="sldNum" sz="quarter" idx="5"/>
          </p:nvPr>
        </p:nvSpPr>
        <p:spPr/>
        <p:txBody>
          <a:bodyPr/>
          <a:lstStyle/>
          <a:p>
            <a:fld id="{25E58A82-CCB3-4915-8DA3-D4E24CAF62F5}" type="slidenum">
              <a:rPr lang="en-GB" smtClean="0"/>
              <a:t>41</a:t>
            </a:fld>
            <a:endParaRPr lang="en-GB"/>
          </a:p>
        </p:txBody>
      </p:sp>
    </p:spTree>
    <p:extLst>
      <p:ext uri="{BB962C8B-B14F-4D97-AF65-F5344CB8AC3E}">
        <p14:creationId xmlns:p14="http://schemas.microsoft.com/office/powerpoint/2010/main" val="30649155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we have 2 nodes to parametrise how this extrapolation is performed, which creates 3 different scenarios:</a:t>
            </a:r>
          </a:p>
          <a:p>
            <a:pPr marL="171450" indent="-171450">
              <a:buFontTx/>
              <a:buChar char="-"/>
            </a:pPr>
            <a:r>
              <a:rPr lang="en-GB" b="1" dirty="0"/>
              <a:t>[CLICK] </a:t>
            </a:r>
            <a:r>
              <a:rPr lang="en-GB" dirty="0"/>
              <a:t>Scenario 1: the node &lt;Extrapolation&gt; is set to true, in that case, the &lt;</a:t>
            </a:r>
            <a:r>
              <a:rPr lang="en-GB" dirty="0" err="1"/>
              <a:t>DividendExtrapolation</a:t>
            </a:r>
            <a:r>
              <a:rPr lang="en-GB" dirty="0"/>
              <a:t>&gt; node is not considered, and here, the documentation says that “Extrapolation in the forward price is allowed”, it simply means that we using the standard discount factor calculation method, with a flat extrapolation of the of dividend rate r div upper T, which is equal to </a:t>
            </a:r>
            <a:r>
              <a:rPr lang="en-GB" dirty="0" err="1"/>
              <a:t>rDivTmax</a:t>
            </a:r>
            <a:r>
              <a:rPr lang="en-GB" dirty="0"/>
              <a:t>, which, as we have seen just before, is also equal to the dividend rate calculated at the latest expiry date from the equity curve quotes</a:t>
            </a:r>
          </a:p>
          <a:p>
            <a:pPr marL="171450" indent="-171450">
              <a:buFontTx/>
              <a:buChar char="-"/>
            </a:pPr>
            <a:r>
              <a:rPr lang="en-GB" b="1" dirty="0"/>
              <a:t>[CLICK] </a:t>
            </a:r>
            <a:r>
              <a:rPr lang="en-GB" dirty="0"/>
              <a:t>Scenario 2:  the node &lt;Extrapolation&gt; is set to false, and the &lt;</a:t>
            </a:r>
            <a:r>
              <a:rPr lang="en-GB" dirty="0" err="1"/>
              <a:t>DividendExtrapolation</a:t>
            </a:r>
            <a:r>
              <a:rPr lang="en-GB" dirty="0"/>
              <a:t>&gt; node is either not present or set to False, its default value. In that case, no extrapolation is done, it is kept constant to the dividend discount factor calculated at </a:t>
            </a:r>
            <a:r>
              <a:rPr lang="en-GB" dirty="0" err="1"/>
              <a:t>Tmax</a:t>
            </a:r>
            <a:endParaRPr lang="en-GB" dirty="0"/>
          </a:p>
          <a:p>
            <a:pPr marL="171450" indent="-171450">
              <a:buFontTx/>
              <a:buChar char="-"/>
            </a:pPr>
            <a:r>
              <a:rPr lang="en-GB" b="1" dirty="0"/>
              <a:t>[CLICK] </a:t>
            </a:r>
            <a:r>
              <a:rPr lang="en-GB" dirty="0"/>
              <a:t>And finally scenario 3: the node &lt;Extrapolation&gt; is set to </a:t>
            </a:r>
            <a:r>
              <a:rPr lang="en-GB" dirty="0" err="1"/>
              <a:t>falase</a:t>
            </a:r>
            <a:r>
              <a:rPr lang="en-GB" dirty="0"/>
              <a:t>, and the &lt;</a:t>
            </a:r>
            <a:r>
              <a:rPr lang="en-GB" dirty="0" err="1"/>
              <a:t>DividendExtrapolation</a:t>
            </a:r>
            <a:r>
              <a:rPr lang="en-GB" dirty="0"/>
              <a:t>&gt; node to True. </a:t>
            </a:r>
          </a:p>
          <a:p>
            <a:pPr marL="0" indent="0">
              <a:buFontTx/>
              <a:buNone/>
            </a:pPr>
            <a:r>
              <a:rPr lang="en-GB" b="1" dirty="0"/>
              <a:t>     [CLICK]</a:t>
            </a:r>
            <a:r>
              <a:rPr lang="en-GB" dirty="0"/>
              <a:t> In that case, we extrapolate forward at the risk free rate between </a:t>
            </a:r>
            <a:r>
              <a:rPr lang="en-GB" dirty="0" err="1"/>
              <a:t>Tmax</a:t>
            </a:r>
            <a:r>
              <a:rPr lang="en-GB" dirty="0"/>
              <a:t> and upper T, with this coefficient </a:t>
            </a:r>
          </a:p>
          <a:p>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42</a:t>
            </a:fld>
            <a:endParaRPr lang="en-GB"/>
          </a:p>
        </p:txBody>
      </p:sp>
    </p:spTree>
    <p:extLst>
      <p:ext uri="{BB962C8B-B14F-4D97-AF65-F5344CB8AC3E}">
        <p14:creationId xmlns:p14="http://schemas.microsoft.com/office/powerpoint/2010/main" val="38459801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A quote is valid only if you have a corresponding Call AND Put Price: which means that if – for a given quote couple {</a:t>
                </a:r>
                <a:r>
                  <a:rPr lang="en-GB" i="0" dirty="0" err="1">
                    <a:solidFill>
                      <a:schemeClr val="accent1"/>
                    </a:solidFill>
                  </a:rPr>
                  <a:t>expiry;strike</a:t>
                </a:r>
                <a:r>
                  <a:rPr lang="en-GB" i="0" dirty="0">
                    <a:solidFill>
                      <a:schemeClr val="accent1"/>
                    </a:solidFill>
                  </a:rPr>
                  <a:t>} – we only have a call price and not a put price, and oppositely we only have a put price and not a call price, the quote wont be used because we simply cannot use the call-put parity equation to imply the forward price for example.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[Comment out one equity price market data quote and show the log file with the line saying “</a:t>
                </a:r>
                <a:r>
                  <a:rPr lang="en-US" i="0" dirty="0">
                    <a:solidFill>
                      <a:schemeClr val="accent1"/>
                    </a:solidFill>
                  </a:rPr>
                  <a:t>Adding Call and Put for strike/expiry pair” not keeping the quote</a:t>
                </a:r>
                <a:endParaRPr lang="en-GB" i="0" dirty="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i="0" dirty="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GB" b="0" i="1" smtClean="0">
                            <a:solidFill>
                              <a:schemeClr val="accent1"/>
                            </a:solidFill>
                            <a:latin typeface="Cambria Math" panose="02040503050406030204" pitchFamily="18" charset="0"/>
                          </a:rPr>
                        </m:ctrlPr>
                      </m:sSubPr>
                      <m:e>
                        <m:r>
                          <a:rPr lang="en-GB" b="0" i="1" smtClean="0">
                            <a:solidFill>
                              <a:schemeClr val="accent1"/>
                            </a:solidFill>
                            <a:latin typeface="Cambria Math" panose="02040503050406030204" pitchFamily="18" charset="0"/>
                          </a:rPr>
                          <m:t>𝑚</m:t>
                        </m:r>
                      </m:e>
                      <m:sub>
                        <m:r>
                          <a:rPr lang="en-GB" b="0" i="1" smtClean="0">
                            <a:solidFill>
                              <a:schemeClr val="accent1"/>
                            </a:solidFill>
                            <a:latin typeface="Cambria Math" panose="02040503050406030204" pitchFamily="18" charset="0"/>
                          </a:rPr>
                          <m:t>1</m:t>
                        </m:r>
                      </m:sub>
                    </m:sSub>
                    <m:r>
                      <a:rPr lang="en-GB" b="0" i="1" smtClean="0">
                        <a:solidFill>
                          <a:schemeClr val="accent1"/>
                        </a:solidFill>
                        <a:latin typeface="Cambria Math" panose="02040503050406030204" pitchFamily="18" charset="0"/>
                      </a:rPr>
                      <m:t>,</m:t>
                    </m:r>
                    <m:sSub>
                      <m:sSubPr>
                        <m:ctrlPr>
                          <a:rPr lang="en-GB" b="0" i="1" smtClean="0">
                            <a:solidFill>
                              <a:schemeClr val="accent1"/>
                            </a:solidFill>
                            <a:latin typeface="Cambria Math" panose="02040503050406030204" pitchFamily="18" charset="0"/>
                          </a:rPr>
                        </m:ctrlPr>
                      </m:sSubPr>
                      <m:e>
                        <m:r>
                          <a:rPr lang="en-GB" b="0" i="1" smtClean="0">
                            <a:solidFill>
                              <a:schemeClr val="accent1"/>
                            </a:solidFill>
                            <a:latin typeface="Cambria Math" panose="02040503050406030204" pitchFamily="18" charset="0"/>
                          </a:rPr>
                          <m:t>𝑚</m:t>
                        </m:r>
                      </m:e>
                      <m:sub>
                        <m:r>
                          <a:rPr lang="en-GB" b="0" i="1" smtClean="0">
                            <a:solidFill>
                              <a:schemeClr val="accent1"/>
                            </a:solidFill>
                            <a:latin typeface="Cambria Math" panose="02040503050406030204" pitchFamily="18" charset="0"/>
                          </a:rPr>
                          <m:t>2</m:t>
                        </m:r>
                      </m:sub>
                    </m:sSub>
                    <m:r>
                      <a:rPr lang="en-GB" b="0" i="1" smtClean="0">
                        <a:solidFill>
                          <a:schemeClr val="accent1"/>
                        </a:solidFill>
                        <a:latin typeface="Cambria Math" panose="02040503050406030204" pitchFamily="18" charset="0"/>
                      </a:rPr>
                      <m:t>,…,</m:t>
                    </m:r>
                    <m:sSub>
                      <m:sSubPr>
                        <m:ctrlPr>
                          <a:rPr lang="en-GB" b="0" i="1" smtClean="0">
                            <a:solidFill>
                              <a:schemeClr val="accent1"/>
                            </a:solidFill>
                            <a:latin typeface="Cambria Math" panose="02040503050406030204" pitchFamily="18" charset="0"/>
                          </a:rPr>
                        </m:ctrlPr>
                      </m:sSubPr>
                      <m:e>
                        <m:r>
                          <a:rPr lang="en-GB" b="0" i="1" smtClean="0">
                            <a:solidFill>
                              <a:schemeClr val="accent1"/>
                            </a:solidFill>
                            <a:latin typeface="Cambria Math" panose="02040503050406030204" pitchFamily="18" charset="0"/>
                          </a:rPr>
                          <m:t>𝑚</m:t>
                        </m:r>
                      </m:e>
                      <m:sub>
                        <m:r>
                          <a:rPr lang="en-GB" b="0" i="1" smtClean="0">
                            <a:solidFill>
                              <a:schemeClr val="accent1"/>
                            </a:solidFill>
                            <a:latin typeface="Cambria Math" panose="02040503050406030204" pitchFamily="18" charset="0"/>
                          </a:rPr>
                          <m:t>𝑖</m:t>
                        </m:r>
                      </m:sub>
                    </m:sSub>
                    <m:r>
                      <a:rPr lang="en-GB" b="0" i="1" smtClean="0">
                        <a:solidFill>
                          <a:schemeClr val="accent1"/>
                        </a:solidFill>
                        <a:latin typeface="Cambria Math" panose="02040503050406030204" pitchFamily="18" charset="0"/>
                      </a:rPr>
                      <m:t>,…,</m:t>
                    </m:r>
                    <m:sSub>
                      <m:sSubPr>
                        <m:ctrlPr>
                          <a:rPr lang="en-GB" b="0" i="1" smtClean="0">
                            <a:solidFill>
                              <a:schemeClr val="accent1"/>
                            </a:solidFill>
                            <a:latin typeface="Cambria Math" panose="02040503050406030204" pitchFamily="18" charset="0"/>
                          </a:rPr>
                        </m:ctrlPr>
                      </m:sSubPr>
                      <m:e>
                        <m:r>
                          <a:rPr lang="en-GB" b="0" i="1" smtClean="0">
                            <a:solidFill>
                              <a:schemeClr val="accent1"/>
                            </a:solidFill>
                            <a:latin typeface="Cambria Math" panose="02040503050406030204" pitchFamily="18" charset="0"/>
                          </a:rPr>
                          <m:t>𝑚</m:t>
                        </m:r>
                      </m:e>
                      <m:sub>
                        <m:r>
                          <a:rPr lang="en-GB" b="0" i="1" smtClean="0">
                            <a:solidFill>
                              <a:schemeClr val="accent1"/>
                            </a:solidFill>
                            <a:latin typeface="Cambria Math" panose="02040503050406030204" pitchFamily="18" charset="0"/>
                          </a:rPr>
                          <m:t>𝑛</m:t>
                        </m:r>
                      </m:sub>
                    </m:sSub>
                  </m:oMath>
                </a14:m>
                <a:r>
                  <a:rPr lang="en-GB" i="1" dirty="0">
                    <a:solidFill>
                      <a:schemeClr val="accent1"/>
                    </a:solidFill>
                  </a:rPr>
                  <a:t> </a:t>
                </a:r>
                <a:r>
                  <a:rPr lang="en-GB" i="0" dirty="0">
                    <a:solidFill>
                      <a:schemeClr val="accent1"/>
                    </a:solidFill>
                  </a:rPr>
                  <a:t>are not necessarily equal. Actually</a:t>
                </a:r>
                <a:r>
                  <a:rPr lang="en-GB" i="0" baseline="0" dirty="0">
                    <a:solidFill>
                      <a:schemeClr val="accent1"/>
                    </a:solidFill>
                  </a:rPr>
                  <a:t>, there are likely NOT equal because we usually have more liquidity – which means more quotes - around the At-the-Money strike </a:t>
                </a:r>
                <a:endParaRPr lang="en-GB" i="0" dirty="0">
                  <a:solidFill>
                    <a:schemeClr val="accent1"/>
                  </a:solidFill>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A quote is valid only if you have a corresponding Call AND Put Price: which means that if – for a given quote couple {</a:t>
                </a:r>
                <a:r>
                  <a:rPr lang="en-GB" i="0" dirty="0" err="1">
                    <a:solidFill>
                      <a:schemeClr val="accent1"/>
                    </a:solidFill>
                  </a:rPr>
                  <a:t>expiry;strike</a:t>
                </a:r>
                <a:r>
                  <a:rPr lang="en-GB" i="0" dirty="0">
                    <a:solidFill>
                      <a:schemeClr val="accent1"/>
                    </a:solidFill>
                  </a:rPr>
                  <a:t>} – we only have a call price and not a put price, and oppositely we only have a put price and not a call price, the quote wont be used because we simply cannot use the call-put parity equation to imply the forward price for example.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[Comment out one equity price market data quote and show the log file with the line saying “</a:t>
                </a:r>
                <a:r>
                  <a:rPr lang="en-US" i="0" dirty="0">
                    <a:solidFill>
                      <a:schemeClr val="accent1"/>
                    </a:solidFill>
                  </a:rPr>
                  <a:t>Adding Call and Put for strike/expiry pair” not keeping the quote</a:t>
                </a:r>
                <a:endParaRPr lang="en-GB" i="0" dirty="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i="0" dirty="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chemeClr val="accent1"/>
                    </a:solidFill>
                    <a:latin typeface="Cambria Math" panose="02040503050406030204" pitchFamily="18" charset="0"/>
                  </a:rPr>
                  <a:t>𝑚_1,𝑚_2,…,𝑚_𝑖,…,𝑚_𝑛</a:t>
                </a:r>
                <a:r>
                  <a:rPr lang="en-GB" i="1" dirty="0">
                    <a:solidFill>
                      <a:schemeClr val="accent1"/>
                    </a:solidFill>
                  </a:rPr>
                  <a:t> </a:t>
                </a:r>
                <a:r>
                  <a:rPr lang="en-GB" i="0" dirty="0">
                    <a:solidFill>
                      <a:schemeClr val="accent1"/>
                    </a:solidFill>
                  </a:rPr>
                  <a:t>are not necessarily equal. Actually</a:t>
                </a:r>
                <a:r>
                  <a:rPr lang="en-GB" i="0" baseline="0" dirty="0">
                    <a:solidFill>
                      <a:schemeClr val="accent1"/>
                    </a:solidFill>
                  </a:rPr>
                  <a:t>, there are likely NOT equal because we usually have more liquidity – which means more quotes - around the At-the-Money strike </a:t>
                </a:r>
                <a:endParaRPr lang="en-GB" i="0" dirty="0">
                  <a:solidFill>
                    <a:schemeClr val="accent1"/>
                  </a:solidFill>
                </a:endParaRPr>
              </a:p>
            </p:txBody>
          </p:sp>
        </mc:Fallback>
      </mc:AlternateContent>
      <p:sp>
        <p:nvSpPr>
          <p:cNvPr id="4" name="Slide Number Placeholder 3"/>
          <p:cNvSpPr>
            <a:spLocks noGrp="1"/>
          </p:cNvSpPr>
          <p:nvPr>
            <p:ph type="sldNum" sz="quarter" idx="5"/>
          </p:nvPr>
        </p:nvSpPr>
        <p:spPr/>
        <p:txBody>
          <a:bodyPr/>
          <a:lstStyle/>
          <a:p>
            <a:fld id="{25E58A82-CCB3-4915-8DA3-D4E24CAF62F5}" type="slidenum">
              <a:rPr lang="en-GB" smtClean="0"/>
              <a:t>43</a:t>
            </a:fld>
            <a:endParaRPr lang="en-GB"/>
          </a:p>
        </p:txBody>
      </p:sp>
    </p:spTree>
    <p:extLst>
      <p:ext uri="{BB962C8B-B14F-4D97-AF65-F5344CB8AC3E}">
        <p14:creationId xmlns:p14="http://schemas.microsoft.com/office/powerpoint/2010/main" val="15815933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Now, according to the Non-Arbitrage Property, for each expiry, we should be able to calculate the exact same Equity Forward, regardless of the Strike K. And we have here, the Forward Call-Put Parity Formula.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[STRIKE] If we discretize this formula on the quote, we obtain a formula which looks like this and you can see that each Forward price is dependant on I and j, same as for the Strike obviously, and the call and put price. The Forward discount factor on the other hand, is unique per expiry, as should be the forward price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[CLICK] we should have Fi,1=Fi,2=</a:t>
            </a:r>
            <a:r>
              <a:rPr lang="en-GB" i="0" dirty="0" err="1">
                <a:solidFill>
                  <a:schemeClr val="accent1"/>
                </a:solidFill>
              </a:rPr>
              <a:t>Fi,j</a:t>
            </a:r>
            <a:r>
              <a:rPr lang="en-GB" i="0" dirty="0">
                <a:solidFill>
                  <a:schemeClr val="accent1"/>
                </a:solidFill>
              </a:rPr>
              <a:t>… but that’s the theory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[CLICK] but in practice that’s not exactly true, at least for a certain level of precision.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i="0" dirty="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[Show different results in the spreadsheet] And just to illustrate that point, you can try and calculate the equity forward using the forward call-put parity formula and the data from our example: they are close, but they are still different.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i="0" dirty="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So the question is: which one do you use? How do you calculate the best estimate for the equity forward?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[CLICK] Well we can use a derived arbitrage-free property which says that </a:t>
            </a:r>
            <a:r>
              <a:rPr lang="en-GB" i="1" dirty="0">
                <a:solidFill>
                  <a:schemeClr val="accent1"/>
                </a:solidFill>
              </a:rPr>
              <a:t>the forward price of the asset aligns closely with the strike price if the call price and put price nearly identical (after adjusting for the discount factor) </a:t>
            </a:r>
            <a:r>
              <a:rPr lang="en-GB" i="0" dirty="0">
                <a:solidFill>
                  <a:schemeClr val="accent1"/>
                </a:solidFill>
              </a:rPr>
              <a:t>-&gt; That’s basically when the option At-the-Money Forward (ATMF).</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[CLICK] Which means we need an algorithm to find the estimated K such the call price minus the put price adjusted for the discount factor is equal to 0, or at least sufficiently close to 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i="0" dirty="0">
              <a:solidFill>
                <a:schemeClr val="accent1"/>
              </a:solidFill>
            </a:endParaRPr>
          </a:p>
        </p:txBody>
      </p:sp>
      <p:sp>
        <p:nvSpPr>
          <p:cNvPr id="4" name="Slide Number Placeholder 3"/>
          <p:cNvSpPr>
            <a:spLocks noGrp="1"/>
          </p:cNvSpPr>
          <p:nvPr>
            <p:ph type="sldNum" sz="quarter" idx="5"/>
          </p:nvPr>
        </p:nvSpPr>
        <p:spPr/>
        <p:txBody>
          <a:bodyPr/>
          <a:lstStyle/>
          <a:p>
            <a:fld id="{25E58A82-CCB3-4915-8DA3-D4E24CAF62F5}" type="slidenum">
              <a:rPr lang="en-GB" smtClean="0"/>
              <a:t>44</a:t>
            </a:fld>
            <a:endParaRPr lang="en-GB"/>
          </a:p>
        </p:txBody>
      </p:sp>
    </p:spTree>
    <p:extLst>
      <p:ext uri="{BB962C8B-B14F-4D97-AF65-F5344CB8AC3E}">
        <p14:creationId xmlns:p14="http://schemas.microsoft.com/office/powerpoint/2010/main" val="2283512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dirty="0"/>
              <a:t>A few additional information before we start: CLICK</a:t>
            </a:r>
          </a:p>
          <a:p>
            <a:pPr marL="0" indent="0">
              <a:buFontTx/>
              <a:buNone/>
            </a:pPr>
            <a:endParaRPr lang="en-GB" dirty="0"/>
          </a:p>
          <a:p>
            <a:pPr marL="171450" indent="-171450">
              <a:buFontTx/>
              <a:buChar char="-"/>
            </a:pPr>
            <a:r>
              <a:rPr lang="en-GB" dirty="0"/>
              <a:t>The input data are derived from the data used in the equity option pricing video from March 2023, which was really just a very basic example then, and which is not part of this new series.</a:t>
            </a:r>
          </a:p>
          <a:p>
            <a:pPr marL="0" indent="0">
              <a:buFontTx/>
              <a:buNone/>
            </a:pPr>
            <a:r>
              <a:rPr lang="en-GB" dirty="0"/>
              <a:t>So the data are almost exactly the same and they can be found in 2 places in the repository, CLICK which as a reminder is located at this link:</a:t>
            </a:r>
          </a:p>
          <a:p>
            <a:pPr marL="0" indent="0">
              <a:buFontTx/>
              <a:buNone/>
            </a:pPr>
            <a:r>
              <a:rPr lang="en-GB" dirty="0"/>
              <a:t>	- So they are in the engine repository in the example folder CLICK</a:t>
            </a:r>
          </a:p>
          <a:p>
            <a:pPr marL="0" indent="0">
              <a:buFontTx/>
              <a:buNone/>
            </a:pPr>
            <a:r>
              <a:rPr lang="en-GB" dirty="0"/>
              <a:t>	- And they are also stored in the new ORE Tools repository, in the ORE Academy folder CLICK</a:t>
            </a:r>
          </a:p>
          <a:p>
            <a:pPr marL="171450" indent="-171450">
              <a:buFontTx/>
              <a:buChar char="-"/>
            </a:pPr>
            <a:endParaRPr lang="en-GB" dirty="0"/>
          </a:p>
          <a:p>
            <a:pPr marL="0" indent="0">
              <a:buFontTx/>
              <a:buNone/>
            </a:pPr>
            <a:r>
              <a:rPr lang="en-GB" dirty="0"/>
              <a:t>- The spreadsheet we use to show all this, is an extension of the spreadsheet used and showed in the OIS Curve </a:t>
            </a:r>
            <a:r>
              <a:rPr lang="en-GB" dirty="0" err="1"/>
              <a:t>bootsrapping</a:t>
            </a:r>
            <a:r>
              <a:rPr lang="en-GB" dirty="0"/>
              <a:t> video, which I would strongly encourage you to watch because, well first of all they are very interesting and detailed but, also because we talk about how the spreadsheet works.</a:t>
            </a:r>
          </a:p>
          <a:p>
            <a:pPr marL="0" indent="0">
              <a:buFontTx/>
              <a:buNone/>
            </a:pPr>
            <a:endParaRPr lang="en-GB" dirty="0"/>
          </a:p>
          <a:p>
            <a:pPr marL="0" indent="0">
              <a:buFontTx/>
              <a:buNone/>
            </a:pPr>
            <a:r>
              <a:rPr lang="en-GB" dirty="0"/>
              <a:t>- This spreadsheet continues to be completely self-contained so every single steps of calculation is done with Excel formulas and VBA code.</a:t>
            </a:r>
          </a:p>
          <a:p>
            <a:pPr marL="0" indent="0">
              <a:buFontTx/>
              <a:buNone/>
            </a:pPr>
            <a:endParaRPr lang="en-GB" dirty="0"/>
          </a:p>
          <a:p>
            <a:pPr marL="171450" indent="-171450">
              <a:buFontTx/>
              <a:buChar char="-"/>
            </a:pPr>
            <a:r>
              <a:rPr lang="en-GB" dirty="0"/>
              <a:t>And we also have a pretty substantial representation of the C++ call stack from our ORE repository, which shows almost all functions being called from the moment you trigger your ORE run, up to the generation of the results files.</a:t>
            </a:r>
          </a:p>
          <a:p>
            <a:pPr marL="0" indent="0">
              <a:buFontTx/>
              <a:buNone/>
            </a:pPr>
            <a:r>
              <a:rPr lang="en-GB" dirty="0"/>
              <a:t>It means you can track the parsing of the inputs files, the bootstrapping of the OIS curve, the calibration of the implied volatility surface, the pricing of the equity option…, so check it out! </a:t>
            </a:r>
          </a:p>
        </p:txBody>
      </p:sp>
      <p:sp>
        <p:nvSpPr>
          <p:cNvPr id="4" name="Slide Number Placeholder 3"/>
          <p:cNvSpPr>
            <a:spLocks noGrp="1"/>
          </p:cNvSpPr>
          <p:nvPr>
            <p:ph type="sldNum" sz="quarter" idx="5"/>
          </p:nvPr>
        </p:nvSpPr>
        <p:spPr/>
        <p:txBody>
          <a:bodyPr/>
          <a:lstStyle/>
          <a:p>
            <a:fld id="{25E58A82-CCB3-4915-8DA3-D4E24CAF62F5}" type="slidenum">
              <a:rPr lang="en-GB" smtClean="0"/>
              <a:t>4</a:t>
            </a:fld>
            <a:endParaRPr lang="en-GB"/>
          </a:p>
        </p:txBody>
      </p:sp>
    </p:spTree>
    <p:extLst>
      <p:ext uri="{BB962C8B-B14F-4D97-AF65-F5344CB8AC3E}">
        <p14:creationId xmlns:p14="http://schemas.microsoft.com/office/powerpoint/2010/main" val="18862439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And, we have such an algorithm in ORE which I am going to explain, because in my opinion, it’s not very common. I personally never really asked myself how I would estimate the equity forward in that situation.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So the algorithm has 2 main steps: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i="0" dirty="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Initial Guess and Refinement. And like I said, this for a single expiry. So we have to loop and repeat this algorithm for every expiry.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i="0" dirty="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[CLICK] </a:t>
            </a:r>
            <a:r>
              <a:rPr lang="en-GB" b="1" i="0" dirty="0">
                <a:solidFill>
                  <a:schemeClr val="accent1"/>
                </a:solidFill>
              </a:rPr>
              <a:t>Step 1 – The initial guess calculation Phase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Here, we make a first guess at the forward price, by taking the midpoint of the 2 strikes “from the quotes which should be around the At-the-Money Forward value”. To do that, we iterate through all quote pairs for this expiry, from the lowest strike to the highest strike, and we stop, when the Call price become lower or equal to the Put price.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[CLICK] When we find this strike, we take the middle point between this strike and the previous strike and that’s our initial estimate for ATMF price.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[CLICK] </a:t>
            </a:r>
            <a:r>
              <a:rPr lang="en-GB" b="1" i="0" dirty="0">
                <a:solidFill>
                  <a:schemeClr val="accent1"/>
                </a:solidFill>
              </a:rPr>
              <a:t>And there are 2 special cases: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 If we don’t find any PUT price with a higher value than its corresponding Call price, that could mean a very bullish market, and in that case, our initial guess for the forward price is set to the highest strike from our quotes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 In the opposite case, if no Call price is higher than its corresponding Put price – which you can find in distressed market for example, our initial guess is set to the lowest strike from our quotes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So very simple so far!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i="0" dirty="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[Show NPV tab where we show the calculation for the 24-Dec of C-P] If we look at this synthetic Call and Put prices surface, you can see where the difference become negative, and we just take the middle between these 2 strikes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i="0" dirty="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chemeClr val="accent1"/>
                </a:solidFill>
              </a:rPr>
              <a:t>Step 2 – The refinement phase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This is where we try and find the strike such that the call price and put price are nearly identical (obviously after adjusting for the discount factor). So the goal, that we established before is: find a K such that the difference between the Call price and the put price divided by the discount factor forward is close enough to 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[CLICK] So reminding that this is the equation for the forward call-put parity,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[CLICK] we can replace the strike value by a discretised value of the forward price – because after all, it’s just notation, and the equity spot, the equity forward and the strike are on the same axis.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Now, after setting the value of our first iteration to the initial guess we calculated in Step 1, and then if we consider that the equity forward value is the next increment at k+1 of our forward price at increment k, we obtain an iterative process which adjust the forward value at each iteration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[CLICK] And it worth pointing out, that at each iteration, we most likely have to </a:t>
            </a:r>
            <a:r>
              <a:rPr lang="en-GB" i="0" dirty="0" err="1">
                <a:solidFill>
                  <a:schemeClr val="accent1"/>
                </a:solidFill>
              </a:rPr>
              <a:t>lineary</a:t>
            </a:r>
            <a:r>
              <a:rPr lang="en-GB" i="0" dirty="0">
                <a:solidFill>
                  <a:schemeClr val="accent1"/>
                </a:solidFill>
              </a:rPr>
              <a:t> interpolate our call and put prices, which is going to be done on the strike axis, using all the call prices at this specific expiry to determine the interpolated call, and all the put prices at this specific expiry to determine the interpolated put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So we have our initial condition, we have our incremental calculation formula, all we are missing is our exit conditions, and we have 2:</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i="0" dirty="0">
                <a:solidFill>
                  <a:schemeClr val="accent1"/>
                </a:solidFill>
              </a:rPr>
              <a:t>[CLICK] The first condition, which is the one we hope to reach: we exit when the relative difference between the 2 incremented forwards is less than 0.1%. [CLICK] And that’s because when that’s the case, it means that the next incremented value is very close to the previous one, which means that Call price minus Put Price divided by the forward discount factor, is really close to 0. Which </a:t>
            </a:r>
            <a:r>
              <a:rPr lang="en-GB" i="0">
                <a:solidFill>
                  <a:schemeClr val="accent1"/>
                </a:solidFill>
              </a:rPr>
              <a:t>means that the </a:t>
            </a:r>
            <a:r>
              <a:rPr lang="en-GB" i="0" dirty="0">
                <a:solidFill>
                  <a:schemeClr val="accent1"/>
                </a:solidFill>
              </a:rPr>
              <a:t>algorithmic non-arbitrage property, which we talked about before, is met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i="0" dirty="0">
                <a:solidFill>
                  <a:schemeClr val="accent1"/>
                </a:solidFill>
              </a:rPr>
              <a:t>[CLICK] the second condition is when k reach 100, and this condition means we are not really converging well, and it’s to stop the algorithm looping forever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[CLICK] One last thing, there are also some special cases: if we reach a point where the incremented forward value is overstepping the boundaries of our quotes strikes on either side, then we simply calculate the forward price at that boundary</a:t>
            </a:r>
          </a:p>
        </p:txBody>
      </p:sp>
      <p:sp>
        <p:nvSpPr>
          <p:cNvPr id="4" name="Slide Number Placeholder 3"/>
          <p:cNvSpPr>
            <a:spLocks noGrp="1"/>
          </p:cNvSpPr>
          <p:nvPr>
            <p:ph type="sldNum" sz="quarter" idx="5"/>
          </p:nvPr>
        </p:nvSpPr>
        <p:spPr/>
        <p:txBody>
          <a:bodyPr/>
          <a:lstStyle/>
          <a:p>
            <a:fld id="{25E58A82-CCB3-4915-8DA3-D4E24CAF62F5}" type="slidenum">
              <a:rPr lang="en-GB" smtClean="0"/>
              <a:t>45</a:t>
            </a:fld>
            <a:endParaRPr lang="en-GB"/>
          </a:p>
        </p:txBody>
      </p:sp>
    </p:spTree>
    <p:extLst>
      <p:ext uri="{BB962C8B-B14F-4D97-AF65-F5344CB8AC3E}">
        <p14:creationId xmlns:p14="http://schemas.microsoft.com/office/powerpoint/2010/main" val="31532149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2BF6C7-D227-AFDD-E989-F1AE461768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45B83C-B34B-CA9A-B064-1B57AFA16C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6E1951-0DE4-ADA5-306A-249AD6BB22A7}"/>
              </a:ext>
            </a:extLst>
          </p:cNvPr>
          <p:cNvSpPr>
            <a:spLocks noGrp="1"/>
          </p:cNvSpPr>
          <p:nvPr>
            <p:ph type="body" idx="1"/>
          </p:nvPr>
        </p:nvSpPr>
        <p:spPr/>
        <p:txBody>
          <a:bodyPr/>
          <a:lstStyle/>
          <a:p>
            <a:r>
              <a:rPr lang="en-GB" dirty="0"/>
              <a:t>Hello everyone and welcome to this new video.</a:t>
            </a:r>
          </a:p>
          <a:p>
            <a:endParaRPr lang="en-GB" dirty="0"/>
          </a:p>
        </p:txBody>
      </p:sp>
      <p:sp>
        <p:nvSpPr>
          <p:cNvPr id="4" name="Slide Number Placeholder 3">
            <a:extLst>
              <a:ext uri="{FF2B5EF4-FFF2-40B4-BE49-F238E27FC236}">
                <a16:creationId xmlns:a16="http://schemas.microsoft.com/office/drawing/2014/main" id="{02BDA8F1-8548-D535-B323-109772A1F43D}"/>
              </a:ext>
            </a:extLst>
          </p:cNvPr>
          <p:cNvSpPr>
            <a:spLocks noGrp="1"/>
          </p:cNvSpPr>
          <p:nvPr>
            <p:ph type="sldNum" sz="quarter" idx="5"/>
          </p:nvPr>
        </p:nvSpPr>
        <p:spPr/>
        <p:txBody>
          <a:bodyPr/>
          <a:lstStyle/>
          <a:p>
            <a:fld id="{25E58A82-CCB3-4915-8DA3-D4E24CAF62F5}" type="slidenum">
              <a:rPr lang="en-GB" smtClean="0"/>
              <a:t>46</a:t>
            </a:fld>
            <a:endParaRPr lang="en-GB"/>
          </a:p>
        </p:txBody>
      </p:sp>
    </p:spTree>
    <p:extLst>
      <p:ext uri="{BB962C8B-B14F-4D97-AF65-F5344CB8AC3E}">
        <p14:creationId xmlns:p14="http://schemas.microsoft.com/office/powerpoint/2010/main" val="18819313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F1FD95-92FD-FD30-E425-D0582854B1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E5EF1E-89C1-9D9A-3635-3A68D1CCCC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58A2BE-7C2E-FB66-9C2D-488D7594C67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Now for the equity volatility structure: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to start with, we </a:t>
            </a:r>
            <a:r>
              <a:rPr lang="en-GB" dirty="0" err="1"/>
              <a:t>ve</a:t>
            </a:r>
            <a:r>
              <a:rPr lang="en-GB" dirty="0"/>
              <a:t> got pretty much the same field than for equity curve one: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You </a:t>
            </a:r>
            <a:r>
              <a:rPr lang="en-GB" dirty="0" err="1"/>
              <a:t>ve</a:t>
            </a:r>
            <a:r>
              <a:rPr lang="en-GB" dirty="0"/>
              <a:t> got the 3 mandatory ones: the </a:t>
            </a:r>
            <a:r>
              <a:rPr lang="en-GB" dirty="0" err="1"/>
              <a:t>curveid</a:t>
            </a:r>
            <a:r>
              <a:rPr lang="en-GB" dirty="0"/>
              <a:t>, currency and the third is the node specifying the type of volatility you’d like to configure, and this one takes different names. We will see those in a second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then you have a few optional ones: </a:t>
            </a:r>
            <a:r>
              <a:rPr lang="en-GB" dirty="0" err="1"/>
              <a:t>curvedescription</a:t>
            </a:r>
            <a:r>
              <a:rPr lang="en-GB" dirty="0"/>
              <a:t>, calendar, </a:t>
            </a:r>
            <a:r>
              <a:rPr lang="en-GB" dirty="0" err="1"/>
              <a:t>daycounter</a:t>
            </a:r>
            <a:r>
              <a:rPr lang="en-GB" dirty="0"/>
              <a:t> and we have </a:t>
            </a:r>
            <a:r>
              <a:rPr lang="en-GB" dirty="0" err="1"/>
              <a:t>equityid</a:t>
            </a:r>
            <a:r>
              <a:rPr lang="en-GB" dirty="0"/>
              <a:t>, this one we don’t have it in the equity curve: this is the name of the underlying in the quotes which we can make different from the </a:t>
            </a:r>
            <a:r>
              <a:rPr lang="en-GB" dirty="0" err="1"/>
              <a:t>curveid</a:t>
            </a: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there is few other optional parameters, which we’ll come back to later.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Let’s first looking at the third mandatory node, which, like we just said, can take different names.</a:t>
            </a:r>
          </a:p>
          <a:p>
            <a:endParaRPr lang="en-GB" dirty="0"/>
          </a:p>
        </p:txBody>
      </p:sp>
      <p:sp>
        <p:nvSpPr>
          <p:cNvPr id="4" name="Slide Number Placeholder 3">
            <a:extLst>
              <a:ext uri="{FF2B5EF4-FFF2-40B4-BE49-F238E27FC236}">
                <a16:creationId xmlns:a16="http://schemas.microsoft.com/office/drawing/2014/main" id="{CA0C97C2-42D0-A103-21CE-4A1C31233DDD}"/>
              </a:ext>
            </a:extLst>
          </p:cNvPr>
          <p:cNvSpPr>
            <a:spLocks noGrp="1"/>
          </p:cNvSpPr>
          <p:nvPr>
            <p:ph type="sldNum" sz="quarter" idx="5"/>
          </p:nvPr>
        </p:nvSpPr>
        <p:spPr/>
        <p:txBody>
          <a:bodyPr/>
          <a:lstStyle/>
          <a:p>
            <a:fld id="{25E58A82-CCB3-4915-8DA3-D4E24CAF62F5}" type="slidenum">
              <a:rPr lang="en-GB" smtClean="0"/>
              <a:t>47</a:t>
            </a:fld>
            <a:endParaRPr lang="en-GB"/>
          </a:p>
        </p:txBody>
      </p:sp>
    </p:spTree>
    <p:extLst>
      <p:ext uri="{BB962C8B-B14F-4D97-AF65-F5344CB8AC3E}">
        <p14:creationId xmlns:p14="http://schemas.microsoft.com/office/powerpoint/2010/main" val="17284799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9A312-C495-2AAF-5FC1-0B5E889F3D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EE6E58-3DD5-CAF2-58A4-650FBD0B03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EECBDA-E027-D70B-22A9-C14DC474E83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Because actually, we’ve got 8 different ways to configure the volatility which take 3 different forms (the 3 forms being a constant, a curve or a surface):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indent="0">
              <a:buFontTx/>
              <a:buNone/>
            </a:pPr>
            <a:r>
              <a:rPr lang="en-GB" dirty="0"/>
              <a:t>- First: A constant implied volatility, so 1 dimension. It’s built with the &lt;Constant&gt; node and it </a:t>
            </a:r>
            <a:r>
              <a:rPr lang="en-GB" dirty="0" err="1"/>
              <a:t>onlye</a:t>
            </a:r>
            <a:r>
              <a:rPr lang="en-GB" dirty="0"/>
              <a:t> needs a single quote, which is EQUITY_OPTION/RATE_LNVOL</a:t>
            </a:r>
          </a:p>
          <a:p>
            <a:pPr marL="171450" indent="-171450">
              <a:buFontTx/>
              <a:buChar char="-"/>
            </a:pPr>
            <a:r>
              <a:rPr lang="en-GB" dirty="0"/>
              <a:t>Second one: You can configure a volatility curve, so 2 dimensions, with the &lt;Curve&gt; node: in that case, you can either provide the </a:t>
            </a:r>
            <a:r>
              <a:rPr lang="en-GB" u="sng" dirty="0"/>
              <a:t>implied volatility values </a:t>
            </a:r>
            <a:r>
              <a:rPr lang="en-GB" dirty="0"/>
              <a:t>directly, explicitly. Or you can provide </a:t>
            </a:r>
            <a:r>
              <a:rPr lang="en-GB" u="sng" dirty="0"/>
              <a:t>equity options prices</a:t>
            </a:r>
            <a:r>
              <a:rPr lang="en-GB" dirty="0"/>
              <a:t>, and the implied volatility will be stripped from these quotes. How this is done will be described later in the video</a:t>
            </a:r>
          </a:p>
          <a:p>
            <a:pPr marL="0" indent="0">
              <a:buFontTx/>
              <a:buNone/>
            </a:pPr>
            <a:r>
              <a:rPr lang="en-GB" dirty="0"/>
              <a:t>Then we have the different types of surfaces, and there 4 of them: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A strike surface: </a:t>
            </a:r>
          </a:p>
          <a:p>
            <a:pPr marL="171450" indent="-171450">
              <a:buFontTx/>
              <a:buChar char="-"/>
            </a:pPr>
            <a:r>
              <a:rPr lang="en-GB" dirty="0"/>
              <a:t>A moneyness surface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A delta surface</a:t>
            </a:r>
          </a:p>
          <a:p>
            <a:pPr marL="171450" indent="-171450">
              <a:buFontTx/>
              <a:buChar char="-"/>
            </a:pPr>
            <a:r>
              <a:rPr lang="en-GB" dirty="0"/>
              <a:t>And A proxy surface</a:t>
            </a:r>
          </a:p>
          <a:p>
            <a:pPr marL="0" indent="0">
              <a:buFontTx/>
              <a:buNone/>
            </a:pPr>
            <a:r>
              <a:rPr lang="en-GB" dirty="0"/>
              <a:t>The strike surface allowing for either explicit implied volatility quotes or option prices, same as for a curve </a:t>
            </a:r>
          </a:p>
          <a:p>
            <a:pPr marL="0" indent="0">
              <a:buFontTx/>
              <a:buNone/>
            </a:pPr>
            <a:r>
              <a:rPr lang="en-GB" dirty="0"/>
              <a:t>And I am going to show you each of them.</a:t>
            </a:r>
          </a:p>
          <a:p>
            <a:pPr marL="0" indent="0">
              <a:buFontTx/>
              <a:buNone/>
            </a:pPr>
            <a:r>
              <a:rPr lang="en-GB" dirty="0"/>
              <a:t>But first, one thing some people might find useful: you can create fallbacks, with the &lt;</a:t>
            </a:r>
            <a:r>
              <a:rPr lang="en-GB" dirty="0" err="1"/>
              <a:t>VolatilityConfig</a:t>
            </a:r>
            <a:r>
              <a:rPr lang="en-GB" dirty="0"/>
              <a:t>&gt; node. What I mean is, for the same volatility configuration, you can choose the methodology you would prefer to use as priority number 1, but you can also choose different methodologies in case the favourite methodology doesn’t work. And you can put as many as you want.</a:t>
            </a:r>
          </a:p>
          <a:p>
            <a:pPr marL="0" indent="0">
              <a:buFontTx/>
              <a:buNone/>
            </a:pPr>
            <a:r>
              <a:rPr lang="en-GB" dirty="0"/>
              <a:t>In which situation would that be useful? That can happen for multiple reasons, let’s say for example if you prefer using an explicit implied volatility surface and usually you have the right quotes, but for a particular date, the liquidity is not great. Well, you can set it up so that it try using options prices. Now, if it’s all the data related to a particular underlying which is illiquid, including implied vols and option prices, then you can configure proxy surfaces, with </a:t>
            </a:r>
            <a:r>
              <a:rPr lang="en-GB" dirty="0" err="1"/>
              <a:t>underlyings</a:t>
            </a:r>
            <a:r>
              <a:rPr lang="en-GB" dirty="0"/>
              <a:t> which you think have a similar volatility profile.</a:t>
            </a:r>
          </a:p>
        </p:txBody>
      </p:sp>
      <p:sp>
        <p:nvSpPr>
          <p:cNvPr id="4" name="Slide Number Placeholder 3">
            <a:extLst>
              <a:ext uri="{FF2B5EF4-FFF2-40B4-BE49-F238E27FC236}">
                <a16:creationId xmlns:a16="http://schemas.microsoft.com/office/drawing/2014/main" id="{DDF43270-D3E7-E81F-17E5-8E1420E33E6A}"/>
              </a:ext>
            </a:extLst>
          </p:cNvPr>
          <p:cNvSpPr>
            <a:spLocks noGrp="1"/>
          </p:cNvSpPr>
          <p:nvPr>
            <p:ph type="sldNum" sz="quarter" idx="5"/>
          </p:nvPr>
        </p:nvSpPr>
        <p:spPr/>
        <p:txBody>
          <a:bodyPr/>
          <a:lstStyle/>
          <a:p>
            <a:fld id="{25E58A82-CCB3-4915-8DA3-D4E24CAF62F5}" type="slidenum">
              <a:rPr lang="en-GB" smtClean="0"/>
              <a:t>48</a:t>
            </a:fld>
            <a:endParaRPr lang="en-GB"/>
          </a:p>
        </p:txBody>
      </p:sp>
    </p:spTree>
    <p:extLst>
      <p:ext uri="{BB962C8B-B14F-4D97-AF65-F5344CB8AC3E}">
        <p14:creationId xmlns:p14="http://schemas.microsoft.com/office/powerpoint/2010/main" val="7280674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F859E-B3BB-A458-8EAE-28A7CC2D1F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EB889E-D609-1179-C258-BDCA998907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28FDFC-CA67-5D4D-C7B5-B6D45B176A59}"/>
              </a:ext>
            </a:extLst>
          </p:cNvPr>
          <p:cNvSpPr>
            <a:spLocks noGrp="1"/>
          </p:cNvSpPr>
          <p:nvPr>
            <p:ph type="body" idx="1"/>
          </p:nvPr>
        </p:nvSpPr>
        <p:spPr/>
        <p:txBody>
          <a:bodyPr/>
          <a:lstStyle/>
          <a:p>
            <a:pPr marL="0" indent="0">
              <a:buFontTx/>
              <a:buNone/>
            </a:pPr>
            <a:r>
              <a:rPr lang="en-GB" dirty="0"/>
              <a:t>- Constant: and it’s a single quote because it is held constant no matter the strike or the expiry.</a:t>
            </a:r>
          </a:p>
          <a:p>
            <a:pPr marL="0" indent="0">
              <a:buFontTx/>
              <a:buNone/>
            </a:pPr>
            <a:r>
              <a:rPr lang="en-GB" dirty="0"/>
              <a:t>    This one is obviously the easiest to use and what is often used in beginners textbooks.</a:t>
            </a:r>
          </a:p>
          <a:p>
            <a:pPr marL="0" indent="0">
              <a:buFontTx/>
              <a:buNone/>
            </a:pPr>
            <a:r>
              <a:rPr lang="en-GB" dirty="0"/>
              <a:t>And in ORE is inputted as a &lt;Constant&gt; node followed by a single &lt;Quote&gt; node, with a reference to an implied volatility quote which looks like this “EQUITY…”</a:t>
            </a:r>
          </a:p>
          <a:p>
            <a:pPr marL="0" indent="0">
              <a:buFontTx/>
              <a:buNone/>
            </a:pPr>
            <a:r>
              <a:rPr lang="en-GB" dirty="0"/>
              <a:t>… and for the strike, either you can enter it as absolute value, or as a reference to “ATM” or “ATMF”</a:t>
            </a:r>
          </a:p>
        </p:txBody>
      </p:sp>
      <p:sp>
        <p:nvSpPr>
          <p:cNvPr id="4" name="Slide Number Placeholder 3">
            <a:extLst>
              <a:ext uri="{FF2B5EF4-FFF2-40B4-BE49-F238E27FC236}">
                <a16:creationId xmlns:a16="http://schemas.microsoft.com/office/drawing/2014/main" id="{02CBED15-3ECA-23F8-C3F4-A29537F40871}"/>
              </a:ext>
            </a:extLst>
          </p:cNvPr>
          <p:cNvSpPr>
            <a:spLocks noGrp="1"/>
          </p:cNvSpPr>
          <p:nvPr>
            <p:ph type="sldNum" sz="quarter" idx="5"/>
          </p:nvPr>
        </p:nvSpPr>
        <p:spPr/>
        <p:txBody>
          <a:bodyPr/>
          <a:lstStyle/>
          <a:p>
            <a:fld id="{25E58A82-CCB3-4915-8DA3-D4E24CAF62F5}" type="slidenum">
              <a:rPr lang="en-GB" smtClean="0"/>
              <a:t>49</a:t>
            </a:fld>
            <a:endParaRPr lang="en-GB"/>
          </a:p>
        </p:txBody>
      </p:sp>
    </p:spTree>
    <p:extLst>
      <p:ext uri="{BB962C8B-B14F-4D97-AF65-F5344CB8AC3E}">
        <p14:creationId xmlns:p14="http://schemas.microsoft.com/office/powerpoint/2010/main" val="6242464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5D72F-9369-5024-9815-EE4EE1B2DE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667303-BD5D-4703-B3A7-A9FE04A048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D7F3D9-8A12-FBCC-7641-5D3700D1FC7C}"/>
              </a:ext>
            </a:extLst>
          </p:cNvPr>
          <p:cNvSpPr>
            <a:spLocks noGrp="1"/>
          </p:cNvSpPr>
          <p:nvPr>
            <p:ph type="body" idx="1"/>
          </p:nvPr>
        </p:nvSpPr>
        <p:spPr/>
        <p:txBody>
          <a:bodyPr/>
          <a:lstStyle/>
          <a:p>
            <a:pPr marL="171450" indent="-171450">
              <a:buFontTx/>
              <a:buChar char="-"/>
            </a:pPr>
            <a:r>
              <a:rPr lang="en-GB" dirty="0"/>
              <a:t>Curve: here the implied volatility is kept constant at the money in the strike direction but with different values across expiries.</a:t>
            </a:r>
          </a:p>
          <a:p>
            <a:pPr marL="0" indent="0">
              <a:buFontTx/>
              <a:buNone/>
            </a:pPr>
            <a:r>
              <a:rPr lang="en-GB" dirty="0"/>
              <a:t>Basically this when you want to provide a </a:t>
            </a:r>
            <a:r>
              <a:rPr lang="en-GB" b="1" u="sng" dirty="0"/>
              <a:t>term structure of volatility </a:t>
            </a:r>
            <a:r>
              <a:rPr lang="en-GB" dirty="0"/>
              <a:t>at the money or at the money forward.</a:t>
            </a:r>
          </a:p>
          <a:p>
            <a:pPr marL="0" indent="0">
              <a:buFontTx/>
              <a:buNone/>
            </a:pPr>
            <a:r>
              <a:rPr lang="en-GB" dirty="0"/>
              <a:t>To do that, we use the &lt;Curve&gt; node, and then the quote type:</a:t>
            </a:r>
          </a:p>
          <a:p>
            <a:pPr marL="0" indent="0">
              <a:buFontTx/>
              <a:buNone/>
            </a:pPr>
            <a:r>
              <a:rPr lang="en-GB" dirty="0"/>
              <a:t>Here we have the choice between:</a:t>
            </a:r>
          </a:p>
          <a:p>
            <a:pPr marL="171450" indent="-171450">
              <a:buFontTx/>
              <a:buChar char="-"/>
            </a:pPr>
            <a:r>
              <a:rPr lang="en-GB" dirty="0"/>
              <a:t>providing explicitly the implied volatility, which has to have volatility type set to lognormal in the European equity option case</a:t>
            </a:r>
          </a:p>
          <a:p>
            <a:pPr marL="171450" indent="-171450">
              <a:buFontTx/>
              <a:buChar char="-"/>
            </a:pPr>
            <a:r>
              <a:rPr lang="en-GB" dirty="0"/>
              <a:t>or we can also provide Option prices, by setting it “Premium”, and in our case, the exercise type is obviously European</a:t>
            </a:r>
          </a:p>
          <a:p>
            <a:pPr marL="0" indent="0">
              <a:buFontTx/>
              <a:buNone/>
            </a:pPr>
            <a:r>
              <a:rPr lang="en-GB" dirty="0"/>
              <a:t>In both cases, we need to provide explicit references to quotes. So each quote in the market data file needs to have its own quote here.</a:t>
            </a:r>
          </a:p>
          <a:p>
            <a:pPr marL="0" indent="0">
              <a:buFontTx/>
              <a:buNone/>
            </a:pPr>
            <a:r>
              <a:rPr lang="en-GB" dirty="0"/>
              <a:t>For the implied volatility case, the quote reference is exactly the same as for the constant one, whatever the strike inputted here, it’s </a:t>
            </a:r>
            <a:r>
              <a:rPr lang="en-GB" dirty="0" err="1"/>
              <a:t>gonna</a:t>
            </a:r>
            <a:r>
              <a:rPr lang="en-GB" dirty="0"/>
              <a:t> be considered at the money.</a:t>
            </a:r>
          </a:p>
          <a:p>
            <a:pPr marL="0" indent="0">
              <a:buFontTx/>
              <a:buNone/>
            </a:pPr>
            <a:r>
              <a:rPr lang="en-GB" dirty="0"/>
              <a:t>For the option prices, the first main difference in the way we build the quote reference is the replacement of “RATE_LNVOL” by “PRICE”.</a:t>
            </a:r>
          </a:p>
          <a:p>
            <a:pPr marL="0" indent="0">
              <a:buFontTx/>
              <a:buNone/>
            </a:pPr>
            <a:r>
              <a:rPr lang="en-GB" dirty="0"/>
              <a:t>The second difference, is that w need to specify the option type at the end of the quote, so with either a “C” for call and a “P” for put</a:t>
            </a:r>
          </a:p>
        </p:txBody>
      </p:sp>
      <p:sp>
        <p:nvSpPr>
          <p:cNvPr id="4" name="Slide Number Placeholder 3">
            <a:extLst>
              <a:ext uri="{FF2B5EF4-FFF2-40B4-BE49-F238E27FC236}">
                <a16:creationId xmlns:a16="http://schemas.microsoft.com/office/drawing/2014/main" id="{012245C1-56F2-24B3-7D58-BA8E168737A4}"/>
              </a:ext>
            </a:extLst>
          </p:cNvPr>
          <p:cNvSpPr>
            <a:spLocks noGrp="1"/>
          </p:cNvSpPr>
          <p:nvPr>
            <p:ph type="sldNum" sz="quarter" idx="5"/>
          </p:nvPr>
        </p:nvSpPr>
        <p:spPr/>
        <p:txBody>
          <a:bodyPr/>
          <a:lstStyle/>
          <a:p>
            <a:fld id="{25E58A82-CCB3-4915-8DA3-D4E24CAF62F5}" type="slidenum">
              <a:rPr lang="en-GB" smtClean="0"/>
              <a:t>51</a:t>
            </a:fld>
            <a:endParaRPr lang="en-GB"/>
          </a:p>
        </p:txBody>
      </p:sp>
    </p:spTree>
    <p:extLst>
      <p:ext uri="{BB962C8B-B14F-4D97-AF65-F5344CB8AC3E}">
        <p14:creationId xmlns:p14="http://schemas.microsoft.com/office/powerpoint/2010/main" val="30299637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A20EC-0AD7-23C7-C32A-B9820C3A5A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618DBF-6393-2195-BB27-B626B4B9D5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7586DC-FDEB-D2AD-9617-809FD09D62CC}"/>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9A6A9BCF-8E52-83B5-DA35-0D0FFCBB38DC}"/>
              </a:ext>
            </a:extLst>
          </p:cNvPr>
          <p:cNvSpPr>
            <a:spLocks noGrp="1"/>
          </p:cNvSpPr>
          <p:nvPr>
            <p:ph type="sldNum" sz="quarter" idx="5"/>
          </p:nvPr>
        </p:nvSpPr>
        <p:spPr/>
        <p:txBody>
          <a:bodyPr/>
          <a:lstStyle/>
          <a:p>
            <a:fld id="{25E58A82-CCB3-4915-8DA3-D4E24CAF62F5}" type="slidenum">
              <a:rPr lang="en-GB" smtClean="0"/>
              <a:t>54</a:t>
            </a:fld>
            <a:endParaRPr lang="en-GB"/>
          </a:p>
        </p:txBody>
      </p:sp>
    </p:spTree>
    <p:extLst>
      <p:ext uri="{BB962C8B-B14F-4D97-AF65-F5344CB8AC3E}">
        <p14:creationId xmlns:p14="http://schemas.microsoft.com/office/powerpoint/2010/main" val="2422504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046BF-0C91-CB90-CBD3-E4D54F3A5E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E89C8E-DC25-97B7-A909-08C6DD96CE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750FA5-EF2D-2049-0D9C-97741303F4C4}"/>
              </a:ext>
            </a:extLst>
          </p:cNvPr>
          <p:cNvSpPr>
            <a:spLocks noGrp="1"/>
          </p:cNvSpPr>
          <p:nvPr>
            <p:ph type="body" idx="1"/>
          </p:nvPr>
        </p:nvSpPr>
        <p:spPr/>
        <p:txBody>
          <a:bodyPr/>
          <a:lstStyle/>
          <a:p>
            <a:pPr marL="0" indent="0">
              <a:buFontTx/>
              <a:buNone/>
            </a:pPr>
            <a:r>
              <a:rPr lang="en-GB" dirty="0"/>
              <a:t>Now for the implied equity volatility surfaces.</a:t>
            </a:r>
          </a:p>
          <a:p>
            <a:pPr marL="0" indent="0">
              <a:buFontTx/>
              <a:buNone/>
            </a:pPr>
            <a:r>
              <a:rPr lang="en-GB" dirty="0"/>
              <a:t>The, let’s say, “universal” way of representing this surface is the Strike, expiry and implied Volatility axis.</a:t>
            </a:r>
          </a:p>
          <a:p>
            <a:pPr marL="0" indent="0">
              <a:buFontTx/>
              <a:buNone/>
            </a:pPr>
            <a:r>
              <a:rPr lang="en-GB" dirty="0"/>
              <a:t>In ORE, every other types of surfaces I will show you, will be converted to it because the implied volatility data is stored as variables dependant on strike and expiry.</a:t>
            </a:r>
          </a:p>
          <a:p>
            <a:pPr marL="0" indent="0">
              <a:buFontTx/>
              <a:buNone/>
            </a:pPr>
            <a:r>
              <a:rPr lang="en-GB" dirty="0"/>
              <a:t>So when we talk about the implied volatility being provided </a:t>
            </a:r>
            <a:r>
              <a:rPr lang="en-GB" b="1" dirty="0"/>
              <a:t>explicitly</a:t>
            </a:r>
            <a:r>
              <a:rPr lang="en-GB" dirty="0"/>
              <a:t>, this is the one we are talking about.</a:t>
            </a:r>
          </a:p>
          <a:p>
            <a:pPr marL="0" indent="0">
              <a:buFontTx/>
              <a:buNone/>
            </a:pPr>
            <a:r>
              <a:rPr lang="en-GB" dirty="0"/>
              <a:t>To configure this one, we need to use a &lt;</a:t>
            </a:r>
            <a:r>
              <a:rPr lang="en-GB" dirty="0" err="1"/>
              <a:t>StrikeSurface</a:t>
            </a:r>
            <a:r>
              <a:rPr lang="en-GB" dirty="0"/>
              <a:t>&gt; node, with lognormal volatility so same nodes as before.</a:t>
            </a:r>
          </a:p>
          <a:p>
            <a:pPr marL="0" indent="0">
              <a:buFontTx/>
              <a:buNone/>
            </a:pPr>
            <a:r>
              <a:rPr lang="en-GB" dirty="0"/>
              <a:t>The difference with the constant or the curve nodes is that is no explicit references to the market data quotes anymore: you can provide a list of specific strikes and expiries which you need for this specific curve, or you simply put an asterisk, and it will work as a wild card.</a:t>
            </a:r>
          </a:p>
          <a:p>
            <a:pPr marL="171450" indent="-171450">
              <a:buFontTx/>
              <a:buChar char="-"/>
            </a:pPr>
            <a:r>
              <a:rPr lang="en-GB" dirty="0"/>
              <a:t>So if you put a wild card for strike and NOT for expiries, it will take all the quotes for the expiries specified regardless of the strike (so that’s equivalent to a quote like this)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So if you put a wild card for expiries and NOT for strikes, it will take all the quotes for the strikes specified regardless of the expiry (so that’s equivalent to a quote like this)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And if both strike and expiries have a wild card, it will just take all the quotes of this underlying regardless of the strike or the expiry (so that’s equivalent to a quote like this)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 input option prices, it works pretty much the same - in terms of configuration, at least.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the background though, these options prices need to be converted to implied volatilities: and this is usually what we refer to when we talk about the CALIBRATION of implied volatilities. Basically, this calibration process allows our model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dirty="0"/>
          </a:p>
          <a:p>
            <a:pPr marL="171450" indent="-171450">
              <a:buFontTx/>
              <a:buChar char="-"/>
            </a:pPr>
            <a:endParaRPr lang="en-GB" dirty="0"/>
          </a:p>
        </p:txBody>
      </p:sp>
      <p:sp>
        <p:nvSpPr>
          <p:cNvPr id="4" name="Slide Number Placeholder 3">
            <a:extLst>
              <a:ext uri="{FF2B5EF4-FFF2-40B4-BE49-F238E27FC236}">
                <a16:creationId xmlns:a16="http://schemas.microsoft.com/office/drawing/2014/main" id="{C4F3E429-853B-BC54-2414-4BCAA974A052}"/>
              </a:ext>
            </a:extLst>
          </p:cNvPr>
          <p:cNvSpPr>
            <a:spLocks noGrp="1"/>
          </p:cNvSpPr>
          <p:nvPr>
            <p:ph type="sldNum" sz="quarter" idx="5"/>
          </p:nvPr>
        </p:nvSpPr>
        <p:spPr/>
        <p:txBody>
          <a:bodyPr/>
          <a:lstStyle/>
          <a:p>
            <a:fld id="{25E58A82-CCB3-4915-8DA3-D4E24CAF62F5}" type="slidenum">
              <a:rPr lang="en-GB" smtClean="0"/>
              <a:t>55</a:t>
            </a:fld>
            <a:endParaRPr lang="en-GB"/>
          </a:p>
        </p:txBody>
      </p:sp>
    </p:spTree>
    <p:extLst>
      <p:ext uri="{BB962C8B-B14F-4D97-AF65-F5344CB8AC3E}">
        <p14:creationId xmlns:p14="http://schemas.microsoft.com/office/powerpoint/2010/main" val="28529310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DA3C9-4908-4BB0-D9C9-6674691650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C8F5F1-68C4-1044-0EF0-3DE71DACBD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6D6364-AF4A-395B-C3C2-A893FFB0D65A}"/>
              </a:ext>
            </a:extLst>
          </p:cNvPr>
          <p:cNvSpPr>
            <a:spLocks noGrp="1"/>
          </p:cNvSpPr>
          <p:nvPr>
            <p:ph type="body" idx="1"/>
          </p:nvPr>
        </p:nvSpPr>
        <p:spPr/>
        <p:txBody>
          <a:bodyPr/>
          <a:lstStyle/>
          <a:p>
            <a:pPr marL="0" indent="0">
              <a:buFontTx/>
              <a:buNone/>
            </a:pPr>
            <a:r>
              <a:rPr lang="en-GB" dirty="0"/>
              <a:t>Now, there are 2 additional types of surfaces which ORE can handle it but there are less common than options prices. At least as far, as all the market data we look at on a daily basis. Which is quite a lot actually. James </a:t>
            </a:r>
            <a:r>
              <a:rPr lang="en-GB" dirty="0" err="1"/>
              <a:t>McHall</a:t>
            </a:r>
            <a:r>
              <a:rPr lang="en-GB" dirty="0"/>
              <a:t> and his team have done an enormous amount of work to achieve a coverage of the market which is quite remarkable. I invite you to check this podcast on the channel where they talk about market data.</a:t>
            </a:r>
          </a:p>
          <a:p>
            <a:pPr marL="0" indent="0">
              <a:buFontTx/>
              <a:buNone/>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we have the moneyness surface: the axis of this surface are moneyness, expiry and implied volatility.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 configure it in ORE, you will have to create a &lt;</a:t>
            </a:r>
            <a:r>
              <a:rPr lang="en-GB" dirty="0" err="1"/>
              <a:t>MoneynessSurface</a:t>
            </a:r>
            <a:r>
              <a:rPr lang="en-GB" dirty="0"/>
              <a:t>&gt; node, and then the only difference with the </a:t>
            </a:r>
            <a:r>
              <a:rPr lang="en-GB" dirty="0" err="1"/>
              <a:t>strikeSurface</a:t>
            </a:r>
            <a:r>
              <a:rPr lang="en-GB" dirty="0"/>
              <a:t> node, is that you need to provide the Moneyness Type of the quotes so either Spot or Forward, and the moneyness level, expressed as a ratio.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the market data file, the start of the quote is exactly the same as for the strike one, however after the expiry, you need “MNY”, followed by the moneyness type, Spot or </a:t>
            </a:r>
            <a:r>
              <a:rPr lang="en-GB" dirty="0" err="1"/>
              <a:t>Fwd</a:t>
            </a:r>
            <a:r>
              <a:rPr lang="en-GB" dirty="0"/>
              <a:t>, and the moneyness level</a:t>
            </a:r>
          </a:p>
          <a:p>
            <a:pPr marL="0" indent="0">
              <a:buFontTx/>
              <a:buNone/>
            </a:pPr>
            <a:endParaRPr lang="en-GB" dirty="0"/>
          </a:p>
          <a:p>
            <a:pPr marL="0" indent="0">
              <a:buFontTx/>
              <a:buNone/>
            </a:pPr>
            <a:r>
              <a:rPr lang="en-GB" dirty="0"/>
              <a:t>The transformation from a moneyness axis to a strike axis is pretty straightforward: depending on the moneyness type inputted, it’s just the Moneyness Level time respectively, the equity spot or the equity Forward. </a:t>
            </a:r>
          </a:p>
        </p:txBody>
      </p:sp>
      <p:sp>
        <p:nvSpPr>
          <p:cNvPr id="4" name="Slide Number Placeholder 3">
            <a:extLst>
              <a:ext uri="{FF2B5EF4-FFF2-40B4-BE49-F238E27FC236}">
                <a16:creationId xmlns:a16="http://schemas.microsoft.com/office/drawing/2014/main" id="{777DF2E8-DD36-98E5-C891-9CB5FD295D42}"/>
              </a:ext>
            </a:extLst>
          </p:cNvPr>
          <p:cNvSpPr>
            <a:spLocks noGrp="1"/>
          </p:cNvSpPr>
          <p:nvPr>
            <p:ph type="sldNum" sz="quarter" idx="5"/>
          </p:nvPr>
        </p:nvSpPr>
        <p:spPr/>
        <p:txBody>
          <a:bodyPr/>
          <a:lstStyle/>
          <a:p>
            <a:fld id="{25E58A82-CCB3-4915-8DA3-D4E24CAF62F5}" type="slidenum">
              <a:rPr lang="en-GB" smtClean="0"/>
              <a:t>58</a:t>
            </a:fld>
            <a:endParaRPr lang="en-GB"/>
          </a:p>
        </p:txBody>
      </p:sp>
    </p:spTree>
    <p:extLst>
      <p:ext uri="{BB962C8B-B14F-4D97-AF65-F5344CB8AC3E}">
        <p14:creationId xmlns:p14="http://schemas.microsoft.com/office/powerpoint/2010/main" val="3490765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D8AE0-764A-18B5-7B37-35442C96B8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C4E2D4-6040-7F91-79D9-CB523CBE7F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B5C4ED-DE8E-9D32-F8A3-86A6E5F3C00E}"/>
              </a:ext>
            </a:extLst>
          </p:cNvPr>
          <p:cNvSpPr>
            <a:spLocks noGrp="1"/>
          </p:cNvSpPr>
          <p:nvPr>
            <p:ph type="body" idx="1"/>
          </p:nvPr>
        </p:nvSpPr>
        <p:spPr/>
        <p:txBody>
          <a:bodyPr/>
          <a:lstStyle/>
          <a:p>
            <a:pPr marL="0" indent="0">
              <a:buFontTx/>
              <a:buNone/>
            </a:pPr>
            <a:r>
              <a:rPr lang="en-GB" dirty="0"/>
              <a:t>One additional way to build your implied volatility surface is the Delta Surface. So the axis of this surface are delta, expiry and implied volatility.</a:t>
            </a:r>
          </a:p>
          <a:p>
            <a:pPr marL="0" indent="0">
              <a:buFontTx/>
              <a:buNone/>
            </a:pPr>
            <a:endParaRPr lang="en-GB" dirty="0"/>
          </a:p>
          <a:p>
            <a:pPr marL="0" indent="0">
              <a:buFontTx/>
              <a:buNone/>
            </a:pPr>
            <a:r>
              <a:rPr lang="en-US" b="0" i="0" dirty="0">
                <a:solidFill>
                  <a:srgbClr val="0C0D0E"/>
                </a:solidFill>
                <a:effectLst/>
                <a:latin typeface="-apple-system"/>
              </a:rPr>
              <a:t>When you are a trader, having quotes expressed in Delta, makes it easier to delta hedge portfolios because they literally represent hedge ratios</a:t>
            </a:r>
          </a:p>
          <a:p>
            <a:pPr marL="0" indent="0">
              <a:buFontTx/>
              <a:buNone/>
            </a:pPr>
            <a:r>
              <a:rPr lang="en-US" b="0" i="0" dirty="0">
                <a:solidFill>
                  <a:srgbClr val="0C0D0E"/>
                </a:solidFill>
                <a:effectLst/>
                <a:latin typeface="-apple-system"/>
              </a:rPr>
              <a:t>Example: if you are long one share, your delta is +100% - so you need to buy 2 puts at -50%, in order to have a delta of 0, and a of delta of 0, to be completely delta-hedged. You are not fully hedged remember, you still have some gamma, </a:t>
            </a:r>
            <a:r>
              <a:rPr lang="en-US" b="0" i="0" dirty="0" err="1">
                <a:solidFill>
                  <a:srgbClr val="0C0D0E"/>
                </a:solidFill>
                <a:effectLst/>
                <a:latin typeface="-apple-system"/>
              </a:rPr>
              <a:t>teta</a:t>
            </a:r>
            <a:r>
              <a:rPr lang="en-US" b="0" i="0" dirty="0">
                <a:solidFill>
                  <a:srgbClr val="0C0D0E"/>
                </a:solidFill>
                <a:effectLst/>
                <a:latin typeface="-apple-system"/>
              </a:rPr>
              <a:t>… and other </a:t>
            </a:r>
            <a:r>
              <a:rPr lang="en-US" b="0" i="0" dirty="0" err="1">
                <a:solidFill>
                  <a:srgbClr val="0C0D0E"/>
                </a:solidFill>
                <a:effectLst/>
                <a:latin typeface="-apple-system"/>
              </a:rPr>
              <a:t>greeks</a:t>
            </a:r>
            <a:r>
              <a:rPr lang="en-US" b="0" i="0" dirty="0">
                <a:solidFill>
                  <a:srgbClr val="0C0D0E"/>
                </a:solidFill>
                <a:effectLst/>
                <a:latin typeface="-apple-system"/>
              </a:rPr>
              <a:t>.</a:t>
            </a:r>
          </a:p>
          <a:p>
            <a:pPr marL="0" indent="0">
              <a:buFontTx/>
              <a:buNone/>
            </a:pPr>
            <a:endParaRPr lang="en-US" b="0" i="0" dirty="0">
              <a:solidFill>
                <a:srgbClr val="0C0D0E"/>
              </a:solidFill>
              <a:effectLst/>
              <a:latin typeface="-apple-system"/>
            </a:endParaRPr>
          </a:p>
          <a:p>
            <a:pPr marL="0" indent="0">
              <a:buFontTx/>
              <a:buNone/>
            </a:pPr>
            <a:r>
              <a:rPr lang="en-US" b="0" i="0" dirty="0">
                <a:solidFill>
                  <a:srgbClr val="0C0D0E"/>
                </a:solidFill>
                <a:effectLst/>
                <a:latin typeface="-apple-system"/>
              </a:rPr>
              <a:t>Also, bear in mind that all deltas need be positive in ORE, so if you want a -50 Delta quote, so -50%, you need to enter at as a 0.50 in the &lt;</a:t>
            </a:r>
            <a:r>
              <a:rPr lang="en-US" b="0" i="0" dirty="0" err="1">
                <a:solidFill>
                  <a:srgbClr val="0C0D0E"/>
                </a:solidFill>
                <a:effectLst/>
                <a:latin typeface="-apple-system"/>
              </a:rPr>
              <a:t>PutDeltas</a:t>
            </a:r>
            <a:r>
              <a:rPr lang="en-US" b="0" i="0" dirty="0">
                <a:solidFill>
                  <a:srgbClr val="0C0D0E"/>
                </a:solidFill>
                <a:effectLst/>
                <a:latin typeface="-apple-system"/>
              </a:rPr>
              <a:t>&gt; node. So calls are positive, puts are negative.</a:t>
            </a:r>
          </a:p>
          <a:p>
            <a:pPr marL="0" indent="0">
              <a:buFontTx/>
              <a:buNone/>
            </a:pPr>
            <a:endParaRPr lang="en-GB" dirty="0"/>
          </a:p>
        </p:txBody>
      </p:sp>
      <p:sp>
        <p:nvSpPr>
          <p:cNvPr id="4" name="Slide Number Placeholder 3">
            <a:extLst>
              <a:ext uri="{FF2B5EF4-FFF2-40B4-BE49-F238E27FC236}">
                <a16:creationId xmlns:a16="http://schemas.microsoft.com/office/drawing/2014/main" id="{4238A124-BB90-E4BE-747B-F507247348C7}"/>
              </a:ext>
            </a:extLst>
          </p:cNvPr>
          <p:cNvSpPr>
            <a:spLocks noGrp="1"/>
          </p:cNvSpPr>
          <p:nvPr>
            <p:ph type="sldNum" sz="quarter" idx="5"/>
          </p:nvPr>
        </p:nvSpPr>
        <p:spPr/>
        <p:txBody>
          <a:bodyPr/>
          <a:lstStyle/>
          <a:p>
            <a:fld id="{25E58A82-CCB3-4915-8DA3-D4E24CAF62F5}" type="slidenum">
              <a:rPr lang="en-GB" smtClean="0"/>
              <a:t>60</a:t>
            </a:fld>
            <a:endParaRPr lang="en-GB"/>
          </a:p>
        </p:txBody>
      </p:sp>
    </p:spTree>
    <p:extLst>
      <p:ext uri="{BB962C8B-B14F-4D97-AF65-F5344CB8AC3E}">
        <p14:creationId xmlns:p14="http://schemas.microsoft.com/office/powerpoint/2010/main" val="353545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dirty="0"/>
              <a:t>So let’s start by taking a look at the model which is used by ORE to price an European Equity Option.</a:t>
            </a:r>
          </a:p>
          <a:p>
            <a:pPr marL="0" indent="0">
              <a:buFontTx/>
              <a:buNone/>
            </a:pPr>
            <a:endParaRPr lang="en-GB" dirty="0"/>
          </a:p>
          <a:p>
            <a:pPr marL="0" indent="0">
              <a:buFontTx/>
              <a:buNone/>
            </a:pPr>
            <a:r>
              <a:rPr lang="en-GB" dirty="0"/>
              <a:t>[Opening and showing the Product-Pricing-Engine XML Generator file]</a:t>
            </a:r>
          </a:p>
          <a:p>
            <a:pPr marL="0" indent="0">
              <a:buFontTx/>
              <a:buNone/>
            </a:pPr>
            <a:r>
              <a:rPr lang="en-GB" dirty="0"/>
              <a:t>If we look at the Product-Pricing-Engine XML Generator file which is available on the ORE tools repository, and which we demonstrated in a previous video, you can see that the only model available for European Equity Option when there is no payment delay, so the most the standard case, we are using:</a:t>
            </a:r>
          </a:p>
          <a:p>
            <a:pPr marL="171450" indent="-171450">
              <a:buFontTx/>
              <a:buChar char="-"/>
            </a:pPr>
            <a:r>
              <a:rPr lang="en-GB" dirty="0"/>
              <a:t>An analytical engine with</a:t>
            </a:r>
          </a:p>
          <a:p>
            <a:pPr marL="171450" indent="-171450">
              <a:buFontTx/>
              <a:buChar char="-"/>
            </a:pPr>
            <a:r>
              <a:rPr lang="en-GB" dirty="0"/>
              <a:t>the </a:t>
            </a:r>
            <a:r>
              <a:rPr lang="en-GB" dirty="0" err="1"/>
              <a:t>BlackScholesMerton</a:t>
            </a:r>
            <a:r>
              <a:rPr lang="en-GB" dirty="0"/>
              <a:t> model</a:t>
            </a:r>
          </a:p>
          <a:p>
            <a:pPr marL="0" indent="0">
              <a:buFontTx/>
              <a:buNone/>
            </a:pPr>
            <a:r>
              <a:rPr lang="en-GB" dirty="0"/>
              <a:t>Confusingly, there is second engine, but it just for a very particular case and it is built on top of the main engine. We will come back to this later.</a:t>
            </a:r>
          </a:p>
          <a:p>
            <a:pPr marL="0" indent="0">
              <a:buFontTx/>
              <a:buNone/>
            </a:pPr>
            <a:r>
              <a:rPr lang="en-GB" dirty="0"/>
              <a:t>As I already mentioned, we don’t have numerical models for the European case, because except for academic purposes, they are not really used.</a:t>
            </a:r>
          </a:p>
          <a:p>
            <a:pPr marL="0" indent="0">
              <a:buFontTx/>
              <a:buNone/>
            </a:pPr>
            <a:r>
              <a:rPr lang="en-GB" dirty="0"/>
              <a:t>But if we were looking at American Equity Option for example, you can see that in that particular case, we can use a partial-numerical engine or full numerical engine (finite differences)</a:t>
            </a:r>
          </a:p>
        </p:txBody>
      </p:sp>
      <p:sp>
        <p:nvSpPr>
          <p:cNvPr id="4" name="Slide Number Placeholder 3"/>
          <p:cNvSpPr>
            <a:spLocks noGrp="1"/>
          </p:cNvSpPr>
          <p:nvPr>
            <p:ph type="sldNum" sz="quarter" idx="5"/>
          </p:nvPr>
        </p:nvSpPr>
        <p:spPr/>
        <p:txBody>
          <a:bodyPr/>
          <a:lstStyle/>
          <a:p>
            <a:fld id="{25E58A82-CCB3-4915-8DA3-D4E24CAF62F5}" type="slidenum">
              <a:rPr lang="en-GB" smtClean="0"/>
              <a:t>6</a:t>
            </a:fld>
            <a:endParaRPr lang="en-GB"/>
          </a:p>
        </p:txBody>
      </p:sp>
    </p:spTree>
    <p:extLst>
      <p:ext uri="{BB962C8B-B14F-4D97-AF65-F5344CB8AC3E}">
        <p14:creationId xmlns:p14="http://schemas.microsoft.com/office/powerpoint/2010/main" val="29335147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05B56-EB30-423D-9473-FDCD10B361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BAB21F-A983-032E-9C7B-265519CDA3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12AA0F-C21F-39B7-DC33-3E12EF7DA9EC}"/>
              </a:ext>
            </a:extLst>
          </p:cNvPr>
          <p:cNvSpPr>
            <a:spLocks noGrp="1"/>
          </p:cNvSpPr>
          <p:nvPr>
            <p:ph type="body" idx="1"/>
          </p:nvPr>
        </p:nvSpPr>
        <p:spPr/>
        <p:txBody>
          <a:bodyPr/>
          <a:lstStyle/>
          <a:p>
            <a:pPr marL="0" indent="0">
              <a:buFontTx/>
              <a:buNone/>
            </a:pPr>
            <a:r>
              <a:rPr lang="en-GB" dirty="0"/>
              <a:t>One additional way to build your implied volatility surface is with a Delta Surface</a:t>
            </a:r>
          </a:p>
          <a:p>
            <a:pPr marL="0" indent="0">
              <a:buFontTx/>
              <a:buNone/>
            </a:pPr>
            <a:endParaRPr lang="en-GB" dirty="0"/>
          </a:p>
          <a:p>
            <a:pPr marL="0" indent="0">
              <a:buFontTx/>
              <a:buNone/>
            </a:pPr>
            <a:r>
              <a:rPr lang="en-US" b="0" i="0" dirty="0">
                <a:solidFill>
                  <a:srgbClr val="0C0D0E"/>
                </a:solidFill>
                <a:effectLst/>
                <a:latin typeface="-apple-system"/>
              </a:rPr>
              <a:t>For traders, having quotes expressed in Delta, makes it easier to delta hedge their portfolio because they literally represent hedge ratios (One example: if you are long one share, your delta is +1 or +100% so you need to buy 2 puts ATM, so at -50%, in order to have a delta of 0, and a 0 delta means to be completely hedged.</a:t>
            </a:r>
          </a:p>
          <a:p>
            <a:pPr marL="0" indent="0">
              <a:buFontTx/>
              <a:buNone/>
            </a:pPr>
            <a:r>
              <a:rPr lang="en-US" b="0" i="0" dirty="0">
                <a:solidFill>
                  <a:srgbClr val="0C0D0E"/>
                </a:solidFill>
                <a:effectLst/>
                <a:latin typeface="-apple-system"/>
              </a:rPr>
              <a:t>So usually, you wont have 70% delta for example, you would have a -30% delta coming put </a:t>
            </a:r>
          </a:p>
          <a:p>
            <a:pPr marL="0" indent="0">
              <a:buFontTx/>
              <a:buNone/>
            </a:pPr>
            <a:r>
              <a:rPr lang="en-US" b="0" i="0" dirty="0">
                <a:solidFill>
                  <a:srgbClr val="0C0D0E"/>
                </a:solidFill>
                <a:effectLst/>
                <a:latin typeface="-apple-system"/>
              </a:rPr>
              <a:t>Just bear in mind that all deltas need be positive in ORE, so if you want a -40% Delta quote, you need to enter it at as a 0.40 in the &lt;</a:t>
            </a:r>
            <a:r>
              <a:rPr lang="en-US" b="0" i="0" dirty="0" err="1">
                <a:solidFill>
                  <a:srgbClr val="0C0D0E"/>
                </a:solidFill>
                <a:effectLst/>
                <a:latin typeface="-apple-system"/>
              </a:rPr>
              <a:t>PutDeltas</a:t>
            </a:r>
            <a:r>
              <a:rPr lang="en-US" b="0" i="0" dirty="0">
                <a:solidFill>
                  <a:srgbClr val="0C0D0E"/>
                </a:solidFill>
                <a:effectLst/>
                <a:latin typeface="-apple-system"/>
              </a:rPr>
              <a:t>&gt; node. So calls are positive, puts are negative, and they each have their own node to fill in.</a:t>
            </a:r>
          </a:p>
          <a:p>
            <a:pPr marL="0" indent="0">
              <a:buFontTx/>
              <a:buNone/>
            </a:pPr>
            <a:r>
              <a:rPr lang="en-US" b="0" i="0" dirty="0">
                <a:solidFill>
                  <a:srgbClr val="0C0D0E"/>
                </a:solidFill>
                <a:effectLst/>
                <a:latin typeface="-apple-system"/>
              </a:rPr>
              <a:t>And ATM, if we assume that we are delta neutral, a 50% delta Call is equal to a -50% delta put. </a:t>
            </a:r>
          </a:p>
          <a:p>
            <a:pPr marL="0" indent="0">
              <a:buFontTx/>
              <a:buNone/>
            </a:pPr>
            <a:r>
              <a:rPr lang="en-US" b="0" i="0" dirty="0">
                <a:solidFill>
                  <a:srgbClr val="0C0D0E"/>
                </a:solidFill>
                <a:effectLst/>
                <a:latin typeface="-apple-system"/>
              </a:rPr>
              <a:t>So market data providers will usually display something like this.</a:t>
            </a:r>
          </a:p>
          <a:p>
            <a:pPr marL="0" indent="0">
              <a:buFontTx/>
              <a:buNone/>
            </a:pPr>
            <a:endParaRPr lang="en-US" b="0" i="0" dirty="0">
              <a:solidFill>
                <a:srgbClr val="0C0D0E"/>
              </a:solidFill>
              <a:effectLst/>
              <a:latin typeface="-apple-system"/>
            </a:endParaRPr>
          </a:p>
          <a:p>
            <a:pPr marL="0" indent="0">
              <a:buFontTx/>
              <a:buNone/>
            </a:pPr>
            <a:r>
              <a:rPr lang="en-US" b="0" i="0" dirty="0">
                <a:solidFill>
                  <a:srgbClr val="0C0D0E"/>
                </a:solidFill>
                <a:effectLst/>
                <a:latin typeface="-apple-system"/>
              </a:rPr>
              <a:t>One particularity for this surface in ORE: you have to define: </a:t>
            </a:r>
          </a:p>
          <a:p>
            <a:pPr marL="171450" indent="-171450">
              <a:buFontTx/>
              <a:buChar char="-"/>
            </a:pPr>
            <a:r>
              <a:rPr lang="en-US" b="0" i="0" dirty="0">
                <a:solidFill>
                  <a:srgbClr val="0C0D0E"/>
                </a:solidFill>
                <a:effectLst/>
                <a:latin typeface="-apple-system"/>
              </a:rPr>
              <a:t>the quotes not ATM in one way with the &lt;</a:t>
            </a:r>
            <a:r>
              <a:rPr lang="en-US" b="0" i="0" dirty="0" err="1">
                <a:solidFill>
                  <a:srgbClr val="0C0D0E"/>
                </a:solidFill>
                <a:effectLst/>
                <a:latin typeface="-apple-system"/>
              </a:rPr>
              <a:t>CallDeltas</a:t>
            </a:r>
            <a:r>
              <a:rPr lang="en-US" b="0" i="0" dirty="0">
                <a:solidFill>
                  <a:srgbClr val="0C0D0E"/>
                </a:solidFill>
                <a:effectLst/>
                <a:latin typeface="-apple-system"/>
              </a:rPr>
              <a:t>&gt;, the &lt;</a:t>
            </a:r>
            <a:r>
              <a:rPr lang="en-US" b="0" i="0" dirty="0" err="1">
                <a:solidFill>
                  <a:srgbClr val="0C0D0E"/>
                </a:solidFill>
                <a:effectLst/>
                <a:latin typeface="-apple-system"/>
              </a:rPr>
              <a:t>PutDeltas</a:t>
            </a:r>
            <a:r>
              <a:rPr lang="en-US" b="0" i="0" dirty="0">
                <a:solidFill>
                  <a:srgbClr val="0C0D0E"/>
                </a:solidFill>
                <a:effectLst/>
                <a:latin typeface="-apple-system"/>
              </a:rPr>
              <a:t>&gt; and the &lt;</a:t>
            </a:r>
            <a:r>
              <a:rPr lang="en-US" b="0" i="0" dirty="0" err="1">
                <a:solidFill>
                  <a:srgbClr val="0C0D0E"/>
                </a:solidFill>
                <a:effectLst/>
                <a:latin typeface="-apple-system"/>
              </a:rPr>
              <a:t>DeltaType</a:t>
            </a:r>
            <a:r>
              <a:rPr lang="en-US" b="0" i="0" dirty="0">
                <a:solidFill>
                  <a:srgbClr val="0C0D0E"/>
                </a:solidFill>
                <a:effectLst/>
                <a:latin typeface="-apple-system"/>
              </a:rPr>
              <a:t>&gt; nodes, so whether it’s a spot or a forward quote</a:t>
            </a:r>
          </a:p>
          <a:p>
            <a:pPr marL="171450" indent="-171450">
              <a:buFontTx/>
              <a:buChar char="-"/>
            </a:pPr>
            <a:r>
              <a:rPr lang="en-US" b="0" i="0" dirty="0">
                <a:solidFill>
                  <a:srgbClr val="0C0D0E"/>
                </a:solidFill>
                <a:effectLst/>
                <a:latin typeface="-apple-system"/>
              </a:rPr>
              <a:t>And then, you need to define the ATM quote (singular), with the &lt;</a:t>
            </a:r>
            <a:r>
              <a:rPr lang="en-US" b="0" i="0" dirty="0" err="1">
                <a:solidFill>
                  <a:srgbClr val="0C0D0E"/>
                </a:solidFill>
                <a:effectLst/>
                <a:latin typeface="-apple-system"/>
              </a:rPr>
              <a:t>AtmType</a:t>
            </a:r>
            <a:r>
              <a:rPr lang="en-US" b="0" i="0" dirty="0">
                <a:solidFill>
                  <a:srgbClr val="0C0D0E"/>
                </a:solidFill>
                <a:effectLst/>
                <a:latin typeface="-apple-system"/>
              </a:rPr>
              <a:t>&gt; which should be set to </a:t>
            </a:r>
            <a:r>
              <a:rPr lang="en-US" b="0" i="0" dirty="0" err="1">
                <a:solidFill>
                  <a:srgbClr val="0C0D0E"/>
                </a:solidFill>
                <a:effectLst/>
                <a:latin typeface="-apple-system"/>
              </a:rPr>
              <a:t>AtmDeltaNeutral</a:t>
            </a:r>
            <a:r>
              <a:rPr lang="en-US" b="0" i="0" dirty="0">
                <a:solidFill>
                  <a:srgbClr val="0C0D0E"/>
                </a:solidFill>
                <a:effectLst/>
                <a:latin typeface="-apple-system"/>
              </a:rPr>
              <a:t> and the &lt;</a:t>
            </a:r>
            <a:r>
              <a:rPr lang="en-US" b="0" i="0" dirty="0" err="1">
                <a:solidFill>
                  <a:srgbClr val="0C0D0E"/>
                </a:solidFill>
                <a:effectLst/>
                <a:latin typeface="-apple-system"/>
              </a:rPr>
              <a:t>AtmDeltaType</a:t>
            </a:r>
            <a:r>
              <a:rPr lang="en-US" b="0" i="0" dirty="0">
                <a:solidFill>
                  <a:srgbClr val="0C0D0E"/>
                </a:solidFill>
                <a:effectLst/>
                <a:latin typeface="-apple-system"/>
              </a:rPr>
              <a:t>&gt; node, which is equivalent to the &lt;</a:t>
            </a:r>
            <a:r>
              <a:rPr lang="en-US" b="0" i="0" dirty="0" err="1">
                <a:solidFill>
                  <a:srgbClr val="0C0D0E"/>
                </a:solidFill>
                <a:effectLst/>
                <a:latin typeface="-apple-system"/>
              </a:rPr>
              <a:t>DeltaType</a:t>
            </a:r>
            <a:r>
              <a:rPr lang="en-US" b="0" i="0" dirty="0">
                <a:solidFill>
                  <a:srgbClr val="0C0D0E"/>
                </a:solidFill>
                <a:effectLst/>
                <a:latin typeface="-apple-system"/>
              </a:rPr>
              <a:t>&gt; node, where you define if it’s a spot or forward quote.</a:t>
            </a:r>
          </a:p>
          <a:p>
            <a:pPr marL="0" indent="0">
              <a:buFontTx/>
              <a:buNone/>
            </a:pPr>
            <a:r>
              <a:rPr lang="en-US" b="0" i="0" dirty="0">
                <a:solidFill>
                  <a:srgbClr val="0C0D0E"/>
                </a:solidFill>
                <a:effectLst/>
                <a:latin typeface="-apple-system"/>
              </a:rPr>
              <a:t>And both type of quote have their own quote reference:</a:t>
            </a:r>
          </a:p>
          <a:p>
            <a:pPr marL="171450" indent="-171450">
              <a:buFontTx/>
              <a:buChar char="-"/>
            </a:pPr>
            <a:r>
              <a:rPr lang="en-US" b="0" i="0" dirty="0">
                <a:solidFill>
                  <a:srgbClr val="0C0D0E"/>
                </a:solidFill>
                <a:effectLst/>
                <a:latin typeface="-apple-system"/>
              </a:rPr>
              <a:t>For the quotes not ATM : you have to define it as […]</a:t>
            </a:r>
          </a:p>
          <a:p>
            <a:pPr marL="171450" indent="-171450">
              <a:buFontTx/>
              <a:buChar char="-"/>
            </a:pPr>
            <a:r>
              <a:rPr lang="en-US" b="0" i="0" dirty="0">
                <a:solidFill>
                  <a:srgbClr val="0C0D0E"/>
                </a:solidFill>
                <a:effectLst/>
                <a:latin typeface="-apple-system"/>
              </a:rPr>
              <a:t>And for a ATM quotes, you have to </a:t>
            </a:r>
            <a:r>
              <a:rPr lang="en-US" b="0" i="0" dirty="0" err="1">
                <a:solidFill>
                  <a:srgbClr val="0C0D0E"/>
                </a:solidFill>
                <a:effectLst/>
                <a:latin typeface="-apple-system"/>
              </a:rPr>
              <a:t>dedinge</a:t>
            </a:r>
            <a:r>
              <a:rPr lang="en-US" b="0" i="0" dirty="0">
                <a:solidFill>
                  <a:srgbClr val="0C0D0E"/>
                </a:solidFill>
                <a:effectLst/>
                <a:latin typeface="-apple-system"/>
              </a:rPr>
              <a:t> it as […]</a:t>
            </a:r>
          </a:p>
          <a:p>
            <a:pPr marL="0" indent="0">
              <a:buFontTx/>
              <a:buNone/>
            </a:pPr>
            <a:endParaRPr lang="en-GB" dirty="0"/>
          </a:p>
        </p:txBody>
      </p:sp>
      <p:sp>
        <p:nvSpPr>
          <p:cNvPr id="4" name="Slide Number Placeholder 3">
            <a:extLst>
              <a:ext uri="{FF2B5EF4-FFF2-40B4-BE49-F238E27FC236}">
                <a16:creationId xmlns:a16="http://schemas.microsoft.com/office/drawing/2014/main" id="{52728603-234A-2DFD-BF6E-0442E008A64C}"/>
              </a:ext>
            </a:extLst>
          </p:cNvPr>
          <p:cNvSpPr>
            <a:spLocks noGrp="1"/>
          </p:cNvSpPr>
          <p:nvPr>
            <p:ph type="sldNum" sz="quarter" idx="5"/>
          </p:nvPr>
        </p:nvSpPr>
        <p:spPr/>
        <p:txBody>
          <a:bodyPr/>
          <a:lstStyle/>
          <a:p>
            <a:fld id="{25E58A82-CCB3-4915-8DA3-D4E24CAF62F5}" type="slidenum">
              <a:rPr lang="en-GB" smtClean="0"/>
              <a:t>62</a:t>
            </a:fld>
            <a:endParaRPr lang="en-GB"/>
          </a:p>
        </p:txBody>
      </p:sp>
    </p:spTree>
    <p:extLst>
      <p:ext uri="{BB962C8B-B14F-4D97-AF65-F5344CB8AC3E}">
        <p14:creationId xmlns:p14="http://schemas.microsoft.com/office/powerpoint/2010/main" val="19897108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F9B33-6F98-50E3-FB1D-2E39C2CD4F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1F4884-1B30-2AFD-1C4E-C0E04864A6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4FDD84-932B-4326-6F16-11FB6CCC383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[see QuantLib\ql\experimental\fx\blackdeltacalculator.cpp line 24]</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One part which is not as trivial as for the moneyness case, is the transformation from a delta axis to a strike axis: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formula looks a bit tricky but there is actually nothing fundamentally complicated: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The Ft is the forward equity price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The phi is just a 1 if it’s call and -1 if it’s a put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The N-1 represent the inverse cumulative distribution function: same as the CDF every mathematical library would this function, including Excel</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The nu represents the delta forward because we are using the black 76 model, and if your delta quote type is set to Spot then you need to divide the delta from that quote by the forward discount factor, and if the delta quote type is set to forward, it’s the value of this delta. Just note that phi time nu should always be positive: in ORE, we are using the absolute value of the delta, and in that case, we are not multiplying by phi. In different circumstances, your delta will always negative when have deltas coming from put, and in those case, phi is negative as well, so you end up with a positive value.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We’ve got the implied volatility which is the value of the quote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And you’ve got the time to expiry, which calculated from the expiry component of the quote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Now, as you can see: the delta, the expiry and of course the implied volatility is coming directly from the quote, however the equity forward and forward discount factors, and that’s the non-trivial part of this transformation because those needs to be calculated or provided beforehand and your algorithm – if you are building it from scratch – need to account for this chronology.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 am also adding the reverse transformation, which you should more familiar with, if you already have knowledge about the </a:t>
            </a:r>
            <a:r>
              <a:rPr lang="en-GB" dirty="0" err="1"/>
              <a:t>greeks</a:t>
            </a:r>
            <a:r>
              <a:rPr lang="en-GB" dirty="0"/>
              <a:t> calculations for European equity options.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dirty="0"/>
          </a:p>
        </p:txBody>
      </p:sp>
      <p:sp>
        <p:nvSpPr>
          <p:cNvPr id="4" name="Slide Number Placeholder 3">
            <a:extLst>
              <a:ext uri="{FF2B5EF4-FFF2-40B4-BE49-F238E27FC236}">
                <a16:creationId xmlns:a16="http://schemas.microsoft.com/office/drawing/2014/main" id="{63254FF0-EEC8-90D2-1AD2-91B991D7C4B5}"/>
              </a:ext>
            </a:extLst>
          </p:cNvPr>
          <p:cNvSpPr>
            <a:spLocks noGrp="1"/>
          </p:cNvSpPr>
          <p:nvPr>
            <p:ph type="sldNum" sz="quarter" idx="5"/>
          </p:nvPr>
        </p:nvSpPr>
        <p:spPr/>
        <p:txBody>
          <a:bodyPr/>
          <a:lstStyle/>
          <a:p>
            <a:fld id="{25E58A82-CCB3-4915-8DA3-D4E24CAF62F5}" type="slidenum">
              <a:rPr lang="en-GB" smtClean="0"/>
              <a:t>63</a:t>
            </a:fld>
            <a:endParaRPr lang="en-GB"/>
          </a:p>
        </p:txBody>
      </p:sp>
    </p:spTree>
    <p:extLst>
      <p:ext uri="{BB962C8B-B14F-4D97-AF65-F5344CB8AC3E}">
        <p14:creationId xmlns:p14="http://schemas.microsoft.com/office/powerpoint/2010/main" val="21815538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9634CF-550F-E573-5427-570D0FE02E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1E346B-9FE6-542C-F139-E0159357EF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21F064-7B0D-994A-B1CC-6504D218AB61}"/>
              </a:ext>
            </a:extLst>
          </p:cNvPr>
          <p:cNvSpPr>
            <a:spLocks noGrp="1"/>
          </p:cNvSpPr>
          <p:nvPr>
            <p:ph type="body" idx="1"/>
          </p:nvPr>
        </p:nvSpPr>
        <p:spPr/>
        <p:txBody>
          <a:bodyPr/>
          <a:lstStyle/>
          <a:p>
            <a:pPr marL="0" indent="0">
              <a:buFontTx/>
              <a:buNone/>
            </a:pPr>
            <a:r>
              <a:rPr lang="en-GB" dirty="0"/>
              <a:t>Proxy Surface:</a:t>
            </a:r>
          </a:p>
          <a:p>
            <a:pPr marL="0" indent="0">
              <a:buFontTx/>
              <a:buNone/>
            </a:pPr>
            <a:endParaRPr lang="en-GB" dirty="0"/>
          </a:p>
          <a:p>
            <a:pPr marL="0" indent="0">
              <a:buFontTx/>
              <a:buNone/>
            </a:pPr>
            <a:r>
              <a:rPr lang="en-GB" dirty="0"/>
              <a:t>I mentioned it as an example, but there are cases you don’t have a proper liquid market of instrument quotes needed to build your implied volatility curve (so no implied vols or option prices).</a:t>
            </a:r>
          </a:p>
          <a:p>
            <a:pPr marL="0" indent="0">
              <a:buFontTx/>
              <a:buNone/>
            </a:pPr>
            <a:r>
              <a:rPr lang="en-GB" dirty="0"/>
              <a:t>In this case, you can configure proxy surfaces, with </a:t>
            </a:r>
            <a:r>
              <a:rPr lang="en-GB" dirty="0" err="1"/>
              <a:t>underlyings</a:t>
            </a:r>
            <a:r>
              <a:rPr lang="en-GB" dirty="0"/>
              <a:t> which you think have a similar volatility profile.</a:t>
            </a:r>
          </a:p>
          <a:p>
            <a:pPr marL="0" indent="0">
              <a:buFontTx/>
              <a:buNone/>
            </a:pPr>
            <a:r>
              <a:rPr lang="en-GB" dirty="0"/>
              <a:t>You build it with a &lt;ProxySurface&gt; node and then you need to provide the curve id of an equity underlying which must match another curve configuration.</a:t>
            </a:r>
          </a:p>
          <a:p>
            <a:pPr marL="0" indent="0">
              <a:buFontTx/>
              <a:buNone/>
            </a:pPr>
            <a:r>
              <a:rPr lang="en-GB" dirty="0"/>
              <a:t>In the case the currency of this curve is different from the curve we want to proxy, this become a lit bit more complicated because we need to provide a reference to the relevant FX volatility curve and correlation curve, between the FX rate and the equity spot.</a:t>
            </a:r>
          </a:p>
          <a:p>
            <a:pPr marL="0" indent="0">
              <a:buFontTx/>
              <a:buNone/>
            </a:pPr>
            <a:r>
              <a:rPr lang="en-GB" dirty="0"/>
              <a:t>And that comes from the formula of the variance of a sum of 2 random variables (see formula), which hopefully you should know already, and we are going into this formula in a second.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these 3 curve configs - actually minimum 4 because there is also the interest rate curve from the other currency, which can be dependant on other curves and so on… - so , all these curves need to build correctly before you can actually build a proxy volatility surface with a different currency.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how to build FX Volatilities and Correlation surfaces, this would need to be explained in a future video. </a:t>
            </a:r>
          </a:p>
        </p:txBody>
      </p:sp>
      <p:sp>
        <p:nvSpPr>
          <p:cNvPr id="4" name="Slide Number Placeholder 3">
            <a:extLst>
              <a:ext uri="{FF2B5EF4-FFF2-40B4-BE49-F238E27FC236}">
                <a16:creationId xmlns:a16="http://schemas.microsoft.com/office/drawing/2014/main" id="{A90DE689-9CBE-0981-837E-71B2E095C055}"/>
              </a:ext>
            </a:extLst>
          </p:cNvPr>
          <p:cNvSpPr>
            <a:spLocks noGrp="1"/>
          </p:cNvSpPr>
          <p:nvPr>
            <p:ph type="sldNum" sz="quarter" idx="5"/>
          </p:nvPr>
        </p:nvSpPr>
        <p:spPr/>
        <p:txBody>
          <a:bodyPr/>
          <a:lstStyle/>
          <a:p>
            <a:fld id="{25E58A82-CCB3-4915-8DA3-D4E24CAF62F5}" type="slidenum">
              <a:rPr lang="en-GB" smtClean="0"/>
              <a:t>64</a:t>
            </a:fld>
            <a:endParaRPr lang="en-GB"/>
          </a:p>
        </p:txBody>
      </p:sp>
    </p:spTree>
    <p:extLst>
      <p:ext uri="{BB962C8B-B14F-4D97-AF65-F5344CB8AC3E}">
        <p14:creationId xmlns:p14="http://schemas.microsoft.com/office/powerpoint/2010/main" val="21525865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882FB-7437-A045-B416-1FE8EBF573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6E6325-D6A5-7EAC-3121-C4B58C230D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28B0CD-F46D-ACFC-30FA-29B337C7447B}"/>
              </a:ext>
            </a:extLst>
          </p:cNvPr>
          <p:cNvSpPr>
            <a:spLocks noGrp="1"/>
          </p:cNvSpPr>
          <p:nvPr>
            <p:ph type="body" idx="1"/>
          </p:nvPr>
        </p:nvSpPr>
        <p:spPr/>
        <p:txBody>
          <a:bodyPr/>
          <a:lstStyle/>
          <a:p>
            <a:pPr marL="0" indent="0">
              <a:buFontTx/>
              <a:buNone/>
            </a:pPr>
            <a:r>
              <a:rPr lang="en-GB" dirty="0"/>
              <a:t>[See code in </a:t>
            </a:r>
            <a:r>
              <a:rPr lang="fr-FR" dirty="0" err="1"/>
              <a:t>QuantExt</a:t>
            </a:r>
            <a:r>
              <a:rPr lang="fr-FR" dirty="0"/>
              <a:t>\qle\termstructures</a:t>
            </a:r>
            <a:r>
              <a:rPr lang="en-GB" dirty="0"/>
              <a:t>blackvolsurfaceproxy.cpp line 42]</a:t>
            </a:r>
          </a:p>
          <a:p>
            <a:pPr marL="0" indent="0">
              <a:buFontTx/>
              <a:buNone/>
            </a:pPr>
            <a:r>
              <a:rPr lang="en-GB" dirty="0"/>
              <a:t>It’s interesting to look at what’s happening in the background: because in order to estimate an implied volatility from this proxy surface which corresponds to an equivalent strike and time to expiry for our current surface, we need to make sure that we have equivalent level of strike and time to expiry.</a:t>
            </a:r>
          </a:p>
          <a:p>
            <a:pPr marL="0" indent="0">
              <a:buFontTx/>
              <a:buNone/>
            </a:pPr>
            <a:r>
              <a:rPr lang="en-GB" dirty="0"/>
              <a:t>Now, time to expiry would the same because it’s the exact same scale and axis.</a:t>
            </a:r>
          </a:p>
          <a:p>
            <a:pPr marL="0" indent="0">
              <a:buFontTx/>
              <a:buNone/>
            </a:pPr>
            <a:r>
              <a:rPr lang="en-GB" dirty="0"/>
              <a:t>For the strikes, it is completely different! You can have one equity which has a spot around 4000 and the other around 10. So obviously if you take the implied volatility of the proxy curve at a strike of 4000, you are going to be very far in or out of the money, and it’s </a:t>
            </a:r>
            <a:r>
              <a:rPr lang="en-GB" dirty="0" err="1"/>
              <a:t>gonna</a:t>
            </a:r>
            <a:r>
              <a:rPr lang="en-GB" dirty="0"/>
              <a:t> be completely wrong.</a:t>
            </a:r>
          </a:p>
          <a:p>
            <a:pPr marL="0" indent="0">
              <a:buFontTx/>
              <a:buNone/>
            </a:pPr>
            <a:r>
              <a:rPr lang="en-GB" dirty="0"/>
              <a:t>One way is to deal around it is to use moneyness because it’s a relative level compared to the spot or forward value: so a 90% of moneyness for example, represent the same thing.</a:t>
            </a:r>
          </a:p>
          <a:p>
            <a:pPr marL="0" indent="0">
              <a:buFontTx/>
              <a:buNone/>
            </a:pPr>
            <a:endParaRPr lang="en-GB" dirty="0"/>
          </a:p>
          <a:p>
            <a:pPr marL="0" indent="0">
              <a:buFontTx/>
              <a:buNone/>
            </a:pPr>
            <a:r>
              <a:rPr lang="en-GB" dirty="0"/>
              <a:t>There are 2 cases though:</a:t>
            </a:r>
          </a:p>
          <a:p>
            <a:pPr marL="171450" indent="-171450">
              <a:buFontTx/>
              <a:buChar char="-"/>
            </a:pPr>
            <a:r>
              <a:rPr lang="en-GB" dirty="0"/>
              <a:t>First case: the currencies of the vols are the same: in that case, it’s relatively straightforward because the equity forward prices are directly comparable and the volatility skew, smile or moneyness relationship is driven purely by the underlying asset dynamics, not by currency-related effects so we can use the simple strike-forward ratio to express moneyness and we can find an adequate level of strike for the proxy surface and then you can just take the proxy implied vol for this strike and expiry</a:t>
            </a:r>
          </a:p>
          <a:p>
            <a:pPr marL="171450" indent="-171450">
              <a:buFontTx/>
              <a:buChar char="-"/>
            </a:pPr>
            <a:r>
              <a:rPr lang="en-GB" dirty="0"/>
              <a:t>The second case, not that straight forward at all: first of all, like I have just showed you, in order to estimate the implied vol you need to account for the FX volatility </a:t>
            </a:r>
            <a:r>
              <a:rPr lang="en-GB" dirty="0" err="1"/>
              <a:t>atm</a:t>
            </a:r>
            <a:r>
              <a:rPr lang="en-GB" dirty="0"/>
              <a:t> and the correlation between the proxy underlying and the FX rate.</a:t>
            </a:r>
          </a:p>
          <a:p>
            <a:pPr marL="0" indent="0">
              <a:buFontTx/>
              <a:buNone/>
            </a:pPr>
            <a:r>
              <a:rPr lang="en-GB" dirty="0"/>
              <a:t>    And similarly to the other equation, we need to determine the equivalent level of strike to use.</a:t>
            </a:r>
          </a:p>
          <a:p>
            <a:pPr marL="0" indent="0">
              <a:buFontTx/>
              <a:buNone/>
            </a:pPr>
            <a:r>
              <a:rPr lang="en-GB" dirty="0"/>
              <a:t>And this is tricky because in this situation because the equity forwards are not equivalent, because they are not of the same currency, so we cannot use the simple strike-forward ratio.</a:t>
            </a:r>
          </a:p>
          <a:p>
            <a:pPr marL="0" indent="0">
              <a:buFontTx/>
              <a:buNone/>
            </a:pPr>
            <a:r>
              <a:rPr lang="en-GB" dirty="0"/>
              <a:t>What we can do though, is used the normalised moneyness equation, which allows for a universal comparison of volatility surface, and this looks like that </a:t>
            </a:r>
            <a:r>
              <a:rPr lang="en-GB" b="1" i="0" u="sng" dirty="0">
                <a:solidFill>
                  <a:schemeClr val="accent4"/>
                </a:solidFill>
                <a:effectLst/>
              </a:rPr>
              <a:t>[●]</a:t>
            </a:r>
            <a:r>
              <a:rPr lang="en-GB" dirty="0"/>
              <a:t>.</a:t>
            </a:r>
          </a:p>
          <a:p>
            <a:pPr marL="171450" indent="-171450">
              <a:buFontTx/>
              <a:buChar char="-"/>
            </a:pPr>
            <a:r>
              <a:rPr lang="en-GB" dirty="0"/>
              <a:t>First of all we replaced the moneyness by the log-moneyness and that’s because the natural logarithm reflects the real-world behaviour of asset prices (e.g. the GBM) and strike relationship (e.g. skews and smile)</a:t>
            </a:r>
          </a:p>
          <a:p>
            <a:pPr marL="171450" indent="-171450">
              <a:buFontTx/>
              <a:buChar char="-"/>
            </a:pPr>
            <a:r>
              <a:rPr lang="en-GB" dirty="0"/>
              <a:t>Then we normalise the equation by dividing by the </a:t>
            </a:r>
            <a:r>
              <a:rPr lang="en-GB" dirty="0" err="1"/>
              <a:t>atm</a:t>
            </a:r>
            <a:r>
              <a:rPr lang="en-GB" dirty="0"/>
              <a:t> volatility multiplied by its scaling over time, to make sure that we account for volatility shapes</a:t>
            </a:r>
          </a:p>
          <a:p>
            <a:pPr marL="0" indent="0">
              <a:buFontTx/>
              <a:buNone/>
            </a:pPr>
            <a:r>
              <a:rPr lang="en-GB" dirty="0"/>
              <a:t>By doing that, basically we obtain dimensionless values, </a:t>
            </a:r>
            <a:r>
              <a:rPr lang="en-GB" b="1" i="0" u="sng" dirty="0">
                <a:solidFill>
                  <a:schemeClr val="accent4"/>
                </a:solidFill>
                <a:effectLst/>
              </a:rPr>
              <a:t>[●] </a:t>
            </a:r>
            <a:r>
              <a:rPr lang="en-GB" dirty="0"/>
              <a:t>which we can use to find an equivalent proxy strike.</a:t>
            </a:r>
          </a:p>
          <a:p>
            <a:pPr marL="0" indent="0">
              <a:buFontTx/>
              <a:buNone/>
            </a:pPr>
            <a:r>
              <a:rPr lang="en-GB" dirty="0"/>
              <a:t>And you can also notice that this normalised moneyness corresponds to the first part of the d1 equation, without the sigma square /2 time t, which enables to focus only on the core relationship between moneyness and implied volatility, abstracting away the small adjustments related to drift.</a:t>
            </a:r>
          </a:p>
          <a:p>
            <a:pPr marL="0" indent="0">
              <a:buFontTx/>
              <a:buNone/>
            </a:pPr>
            <a:r>
              <a:rPr lang="en-GB" dirty="0"/>
              <a:t>Now talking of drift: we are getting further and further away from our initial subject, which is how to setup the curve config for equity volatility and its relevant market data.</a:t>
            </a:r>
          </a:p>
        </p:txBody>
      </p:sp>
      <p:sp>
        <p:nvSpPr>
          <p:cNvPr id="4" name="Slide Number Placeholder 3">
            <a:extLst>
              <a:ext uri="{FF2B5EF4-FFF2-40B4-BE49-F238E27FC236}">
                <a16:creationId xmlns:a16="http://schemas.microsoft.com/office/drawing/2014/main" id="{60B208CA-EA65-B24B-603D-511506168CE1}"/>
              </a:ext>
            </a:extLst>
          </p:cNvPr>
          <p:cNvSpPr>
            <a:spLocks noGrp="1"/>
          </p:cNvSpPr>
          <p:nvPr>
            <p:ph type="sldNum" sz="quarter" idx="5"/>
          </p:nvPr>
        </p:nvSpPr>
        <p:spPr/>
        <p:txBody>
          <a:bodyPr/>
          <a:lstStyle/>
          <a:p>
            <a:fld id="{25E58A82-CCB3-4915-8DA3-D4E24CAF62F5}" type="slidenum">
              <a:rPr lang="en-GB" smtClean="0"/>
              <a:t>66</a:t>
            </a:fld>
            <a:endParaRPr lang="en-GB"/>
          </a:p>
        </p:txBody>
      </p:sp>
    </p:spTree>
    <p:extLst>
      <p:ext uri="{BB962C8B-B14F-4D97-AF65-F5344CB8AC3E}">
        <p14:creationId xmlns:p14="http://schemas.microsoft.com/office/powerpoint/2010/main" val="26982644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a:r>
            <a:r>
              <a:rPr lang="en-US" dirty="0"/>
              <a:t>see </a:t>
            </a:r>
            <a:r>
              <a:rPr lang="en-US" dirty="0" err="1"/>
              <a:t>OREData</a:t>
            </a:r>
            <a:r>
              <a:rPr lang="en-US" dirty="0"/>
              <a:t>\ored\marketdata\equityvolcurve.cpp line 166]</a:t>
            </a:r>
            <a:endParaRPr lang="en-GB" dirty="0"/>
          </a:p>
          <a:p>
            <a:r>
              <a:rPr lang="en-GB" dirty="0"/>
              <a:t>And the last thing we need to talk about, is how to setup its interpolation and extrapolation.</a:t>
            </a:r>
          </a:p>
          <a:p>
            <a:r>
              <a:rPr lang="en-GB" dirty="0"/>
              <a:t>And to know which type of inter or extrapolation is applicable to which case, it requires a little bit of mental gymnastic.</a:t>
            </a:r>
          </a:p>
          <a:p>
            <a:endParaRPr lang="en-GB" dirty="0"/>
          </a:p>
          <a:p>
            <a:r>
              <a:rPr lang="en-GB" dirty="0"/>
              <a:t>A few things to note:</a:t>
            </a:r>
          </a:p>
          <a:p>
            <a:pPr marL="171450" indent="-171450">
              <a:buFontTx/>
              <a:buChar char="-"/>
            </a:pPr>
            <a:r>
              <a:rPr lang="en-GB" dirty="0"/>
              <a:t>By default, interpolation is set to ‘Linear’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By default, extrapolation is set to ‘Flat’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‘UseInterpolator’ and ‘Linear’ are actually doing the same thing and setting the extrapolation to use the interpolation method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For both interpolation or extrapolation, if the type entered is not found, it doesn’t stop the code, and it is set to default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For the equity curve, you can set interpolation to ‘LinearFlat’ and it acts as a sort of composite: it is going to set interpolation to Linear and extrapolation to Flat (so you don’t need to add the extrapolation node)</a:t>
            </a:r>
          </a:p>
          <a:p>
            <a:pPr marL="171450" indent="-171450">
              <a:buFontTx/>
              <a:buChar char="-"/>
            </a:pPr>
            <a:r>
              <a:rPr lang="en-GB" dirty="0"/>
              <a:t>‘Wildcard’ means: if either (or both) strikes or expiries are configured with a wildcard character which means that reciprocally, ‘Explicit’ is the case where both have quotes explicitly provided</a:t>
            </a:r>
          </a:p>
          <a:p>
            <a:pPr marL="171450" indent="-171450">
              <a:buFontTx/>
              <a:buChar char="-"/>
            </a:pPr>
            <a:r>
              <a:rPr lang="en-GB" dirty="0"/>
              <a:t>If you are interested in setting a linear extrapolation near the strike with a flat extrapolation on the further strikes, it is not possible to do it natively with ORE XMLs, for now at least, but if you know about C++ you can relatively easily, I think, change some settings in the code to allow it. The code already allows it, as you can see it here [show </a:t>
            </a:r>
            <a:r>
              <a:rPr lang="fr-FR" dirty="0" err="1"/>
              <a:t>QuantExt</a:t>
            </a:r>
            <a:r>
              <a:rPr lang="fr-FR" dirty="0"/>
              <a:t>\qle\interpolators\optioninterpolator2d.hpp line 286] and </a:t>
            </a:r>
            <a:r>
              <a:rPr lang="fr-FR" dirty="0" err="1"/>
              <a:t>it</a:t>
            </a:r>
            <a:r>
              <a:rPr lang="fr-FR" dirty="0"/>
              <a:t> </a:t>
            </a:r>
            <a:r>
              <a:rPr lang="fr-FR" dirty="0" err="1"/>
              <a:t>allows</a:t>
            </a:r>
            <a:r>
              <a:rPr lang="fr-FR" dirty="0"/>
              <a:t> </a:t>
            </a:r>
            <a:r>
              <a:rPr lang="fr-FR" dirty="0" err="1"/>
              <a:t>it</a:t>
            </a:r>
            <a:r>
              <a:rPr lang="fr-FR" dirty="0"/>
              <a:t> </a:t>
            </a:r>
            <a:r>
              <a:rPr lang="fr-FR" dirty="0" err="1"/>
              <a:t>pretty</a:t>
            </a:r>
            <a:r>
              <a:rPr lang="fr-FR" dirty="0"/>
              <a:t> </a:t>
            </a:r>
            <a:r>
              <a:rPr lang="fr-FR" dirty="0" err="1"/>
              <a:t>early</a:t>
            </a:r>
            <a:r>
              <a:rPr lang="fr-FR" dirty="0"/>
              <a:t> in the code, </a:t>
            </a:r>
            <a:r>
              <a:rPr lang="fr-FR" dirty="0" err="1"/>
              <a:t>it</a:t>
            </a:r>
            <a:r>
              <a:rPr lang="fr-FR" dirty="0"/>
              <a:t> </a:t>
            </a:r>
            <a:r>
              <a:rPr lang="fr-FR" dirty="0" err="1"/>
              <a:t>is</a:t>
            </a:r>
            <a:r>
              <a:rPr lang="fr-FR" dirty="0"/>
              <a:t> </a:t>
            </a:r>
            <a:r>
              <a:rPr lang="fr-FR" dirty="0" err="1"/>
              <a:t>just</a:t>
            </a:r>
            <a:r>
              <a:rPr lang="fr-FR" dirty="0"/>
              <a:t> </a:t>
            </a:r>
            <a:r>
              <a:rPr lang="fr-FR" dirty="0" err="1"/>
              <a:t>overridden</a:t>
            </a:r>
            <a:r>
              <a:rPr lang="fr-FR" dirty="0"/>
              <a:t> in the construction of the </a:t>
            </a:r>
            <a:r>
              <a:rPr lang="fr-FR" dirty="0" err="1"/>
              <a:t>equity</a:t>
            </a:r>
            <a:r>
              <a:rPr lang="fr-FR" dirty="0"/>
              <a:t> vol </a:t>
            </a:r>
            <a:r>
              <a:rPr lang="fr-FR" dirty="0" err="1"/>
              <a:t>object</a:t>
            </a:r>
            <a:r>
              <a:rPr lang="fr-FR" dirty="0"/>
              <a:t> [show </a:t>
            </a:r>
            <a:r>
              <a:rPr lang="en-US" dirty="0" err="1"/>
              <a:t>OREData</a:t>
            </a:r>
            <a:r>
              <a:rPr lang="en-US" dirty="0"/>
              <a:t>\ored\marketdata\equityvolcurve.cpp line 505]</a:t>
            </a:r>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67</a:t>
            </a:fld>
            <a:endParaRPr lang="en-GB"/>
          </a:p>
        </p:txBody>
      </p:sp>
    </p:spTree>
    <p:extLst>
      <p:ext uri="{BB962C8B-B14F-4D97-AF65-F5344CB8AC3E}">
        <p14:creationId xmlns:p14="http://schemas.microsoft.com/office/powerpoint/2010/main" val="19692827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913061-DE04-01F4-6F40-9B1E61D178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D705D6-CC86-F315-D46A-5BC21FF419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6CD1F8-9A9A-5BE2-C0D4-7AAAF7021C2A}"/>
              </a:ext>
            </a:extLst>
          </p:cNvPr>
          <p:cNvSpPr>
            <a:spLocks noGrp="1"/>
          </p:cNvSpPr>
          <p:nvPr>
            <p:ph type="body" idx="1"/>
          </p:nvPr>
        </p:nvSpPr>
        <p:spPr/>
        <p:txBody>
          <a:bodyPr/>
          <a:lstStyle/>
          <a:p>
            <a:r>
              <a:rPr lang="en-GB" dirty="0"/>
              <a:t>[</a:t>
            </a:r>
            <a:r>
              <a:rPr lang="en-US" dirty="0"/>
              <a:t>see </a:t>
            </a:r>
            <a:r>
              <a:rPr lang="en-US" dirty="0" err="1"/>
              <a:t>OREData</a:t>
            </a:r>
            <a:r>
              <a:rPr lang="en-US" dirty="0"/>
              <a:t>\</a:t>
            </a:r>
            <a:r>
              <a:rPr lang="en-US" dirty="0" err="1"/>
              <a:t>ored</a:t>
            </a:r>
            <a:r>
              <a:rPr lang="en-US" dirty="0"/>
              <a:t>\</a:t>
            </a:r>
            <a:r>
              <a:rPr lang="en-US" dirty="0" err="1"/>
              <a:t>marketdata</a:t>
            </a:r>
            <a:r>
              <a:rPr lang="en-US" dirty="0"/>
              <a:t>\equityvolcurve.cpp line 166]</a:t>
            </a:r>
            <a:endParaRPr lang="en-GB" dirty="0"/>
          </a:p>
          <a:p>
            <a:r>
              <a:rPr lang="en-GB" dirty="0"/>
              <a:t>And the last thing we need to talk about, is how to setup its interpolation and extrapolation.</a:t>
            </a:r>
          </a:p>
          <a:p>
            <a:r>
              <a:rPr lang="en-GB" dirty="0"/>
              <a:t>And to know which type of inter or extrapolation is applicable to which case, it requires a little bit of mental gymnastic.</a:t>
            </a:r>
          </a:p>
          <a:p>
            <a:endParaRPr lang="en-GB" dirty="0"/>
          </a:p>
          <a:p>
            <a:r>
              <a:rPr lang="en-GB" dirty="0"/>
              <a:t>A few things to note:</a:t>
            </a:r>
          </a:p>
          <a:p>
            <a:pPr marL="171450" indent="-171450">
              <a:buFontTx/>
              <a:buChar char="-"/>
            </a:pPr>
            <a:r>
              <a:rPr lang="en-GB" dirty="0"/>
              <a:t>By default, interpolation is set to ‘Linear’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By default, extrapolation is set to ‘Flat’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a:t>
            </a:r>
            <a:r>
              <a:rPr lang="en-GB" dirty="0" err="1"/>
              <a:t>UseInterpolator</a:t>
            </a:r>
            <a:r>
              <a:rPr lang="en-GB" dirty="0"/>
              <a:t>’ and ‘Linear’ are actually doing the same thing and setting the extrapolation to use the interpolation method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For both interpolation or extrapolation, if the type entered is not found, it doesn’t stop the code, and it is set to default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For the equity curve, you can set interpolation to ‘</a:t>
            </a:r>
            <a:r>
              <a:rPr lang="en-GB" dirty="0" err="1"/>
              <a:t>LinearFlat</a:t>
            </a:r>
            <a:r>
              <a:rPr lang="en-GB" dirty="0"/>
              <a:t>’ and it acts as a sort of composite: it is going to set interpolation to Linear and extrapolation to Flat (so you don’t need to add the extrapolation node)</a:t>
            </a:r>
          </a:p>
          <a:p>
            <a:pPr marL="171450" indent="-171450">
              <a:buFontTx/>
              <a:buChar char="-"/>
            </a:pPr>
            <a:r>
              <a:rPr lang="en-GB" dirty="0"/>
              <a:t>‘Wildcard’ means: if either (or both) strikes or expiries are configured with a wildcard character which means that reciprocally, ‘Explicit’ is the case where both have quotes explicitly provided</a:t>
            </a:r>
          </a:p>
          <a:p>
            <a:pPr marL="171450" indent="-171450">
              <a:buFontTx/>
              <a:buChar char="-"/>
            </a:pPr>
            <a:r>
              <a:rPr lang="en-GB" dirty="0"/>
              <a:t>If you are interested in setting a linear extrapolation near the strike with a flat extrapolation on the further strikes, it is not possible to do it natively with ORE XMLs, for now at least, but if you know about C++ you can relatively easily, I think, change some settings in the code to allow it. The code already allows it, as you can see it here [show </a:t>
            </a:r>
            <a:r>
              <a:rPr lang="fr-FR" dirty="0" err="1"/>
              <a:t>QuantExt</a:t>
            </a:r>
            <a:r>
              <a:rPr lang="fr-FR" dirty="0"/>
              <a:t>\</a:t>
            </a:r>
            <a:r>
              <a:rPr lang="fr-FR" dirty="0" err="1"/>
              <a:t>qle</a:t>
            </a:r>
            <a:r>
              <a:rPr lang="fr-FR" dirty="0"/>
              <a:t>\</a:t>
            </a:r>
            <a:r>
              <a:rPr lang="fr-FR" dirty="0" err="1"/>
              <a:t>interpolators</a:t>
            </a:r>
            <a:r>
              <a:rPr lang="fr-FR" dirty="0"/>
              <a:t>\optioninterpolator2d.hpp line 286] and </a:t>
            </a:r>
            <a:r>
              <a:rPr lang="fr-FR" dirty="0" err="1"/>
              <a:t>it</a:t>
            </a:r>
            <a:r>
              <a:rPr lang="fr-FR" dirty="0"/>
              <a:t> </a:t>
            </a:r>
            <a:r>
              <a:rPr lang="fr-FR" dirty="0" err="1"/>
              <a:t>allows</a:t>
            </a:r>
            <a:r>
              <a:rPr lang="fr-FR" dirty="0"/>
              <a:t> </a:t>
            </a:r>
            <a:r>
              <a:rPr lang="fr-FR" dirty="0" err="1"/>
              <a:t>it</a:t>
            </a:r>
            <a:r>
              <a:rPr lang="fr-FR" dirty="0"/>
              <a:t> </a:t>
            </a:r>
            <a:r>
              <a:rPr lang="fr-FR" dirty="0" err="1"/>
              <a:t>pretty</a:t>
            </a:r>
            <a:r>
              <a:rPr lang="fr-FR" dirty="0"/>
              <a:t> </a:t>
            </a:r>
            <a:r>
              <a:rPr lang="fr-FR" dirty="0" err="1"/>
              <a:t>early</a:t>
            </a:r>
            <a:r>
              <a:rPr lang="fr-FR" dirty="0"/>
              <a:t> in the code, </a:t>
            </a:r>
            <a:r>
              <a:rPr lang="fr-FR" dirty="0" err="1"/>
              <a:t>it</a:t>
            </a:r>
            <a:r>
              <a:rPr lang="fr-FR" dirty="0"/>
              <a:t> </a:t>
            </a:r>
            <a:r>
              <a:rPr lang="fr-FR" dirty="0" err="1"/>
              <a:t>is</a:t>
            </a:r>
            <a:r>
              <a:rPr lang="fr-FR" dirty="0"/>
              <a:t> </a:t>
            </a:r>
            <a:r>
              <a:rPr lang="fr-FR" dirty="0" err="1"/>
              <a:t>just</a:t>
            </a:r>
            <a:r>
              <a:rPr lang="fr-FR" dirty="0"/>
              <a:t> </a:t>
            </a:r>
            <a:r>
              <a:rPr lang="fr-FR" dirty="0" err="1"/>
              <a:t>overridden</a:t>
            </a:r>
            <a:r>
              <a:rPr lang="fr-FR" dirty="0"/>
              <a:t> in the construction of the </a:t>
            </a:r>
            <a:r>
              <a:rPr lang="fr-FR" dirty="0" err="1"/>
              <a:t>equity</a:t>
            </a:r>
            <a:r>
              <a:rPr lang="fr-FR" dirty="0"/>
              <a:t> vol </a:t>
            </a:r>
            <a:r>
              <a:rPr lang="fr-FR" dirty="0" err="1"/>
              <a:t>object</a:t>
            </a:r>
            <a:r>
              <a:rPr lang="fr-FR" dirty="0"/>
              <a:t> [show </a:t>
            </a:r>
            <a:r>
              <a:rPr lang="en-US" dirty="0" err="1"/>
              <a:t>OREData</a:t>
            </a:r>
            <a:r>
              <a:rPr lang="en-US" dirty="0"/>
              <a:t>\</a:t>
            </a:r>
            <a:r>
              <a:rPr lang="en-US" dirty="0" err="1"/>
              <a:t>ored</a:t>
            </a:r>
            <a:r>
              <a:rPr lang="en-US" dirty="0"/>
              <a:t>\</a:t>
            </a:r>
            <a:r>
              <a:rPr lang="en-US" dirty="0" err="1"/>
              <a:t>marketdata</a:t>
            </a:r>
            <a:r>
              <a:rPr lang="en-US" dirty="0"/>
              <a:t>\equityvolcurve.cpp line 505]</a:t>
            </a:r>
            <a:endParaRPr lang="en-GB"/>
          </a:p>
          <a:p>
            <a:endParaRPr lang="en-GB" dirty="0"/>
          </a:p>
        </p:txBody>
      </p:sp>
      <p:sp>
        <p:nvSpPr>
          <p:cNvPr id="4" name="Slide Number Placeholder 3">
            <a:extLst>
              <a:ext uri="{FF2B5EF4-FFF2-40B4-BE49-F238E27FC236}">
                <a16:creationId xmlns:a16="http://schemas.microsoft.com/office/drawing/2014/main" id="{8B623345-E4A9-B6DA-82A2-7842FBACFC47}"/>
              </a:ext>
            </a:extLst>
          </p:cNvPr>
          <p:cNvSpPr>
            <a:spLocks noGrp="1"/>
          </p:cNvSpPr>
          <p:nvPr>
            <p:ph type="sldNum" sz="quarter" idx="5"/>
          </p:nvPr>
        </p:nvSpPr>
        <p:spPr/>
        <p:txBody>
          <a:bodyPr/>
          <a:lstStyle/>
          <a:p>
            <a:fld id="{25E58A82-CCB3-4915-8DA3-D4E24CAF62F5}" type="slidenum">
              <a:rPr lang="en-GB" smtClean="0"/>
              <a:t>68</a:t>
            </a:fld>
            <a:endParaRPr lang="en-GB"/>
          </a:p>
        </p:txBody>
      </p:sp>
    </p:spTree>
    <p:extLst>
      <p:ext uri="{BB962C8B-B14F-4D97-AF65-F5344CB8AC3E}">
        <p14:creationId xmlns:p14="http://schemas.microsoft.com/office/powerpoint/2010/main" val="28470672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2BC2F-E64A-7026-58A3-5557B02349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8BC668-038F-2DAA-61CA-77F4712C19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150B57-4919-864A-4059-F52CB6ED2842}"/>
              </a:ext>
            </a:extLst>
          </p:cNvPr>
          <p:cNvSpPr>
            <a:spLocks noGrp="1"/>
          </p:cNvSpPr>
          <p:nvPr>
            <p:ph type="body" idx="1"/>
          </p:nvPr>
        </p:nvSpPr>
        <p:spPr/>
        <p:txBody>
          <a:bodyPr/>
          <a:lstStyle/>
          <a:p>
            <a:r>
              <a:rPr lang="en-GB" dirty="0"/>
              <a:t>Hello everyone and welcome to this new video.</a:t>
            </a:r>
          </a:p>
          <a:p>
            <a:r>
              <a:rPr lang="en-GB" dirty="0"/>
              <a:t>Today we are starting a new series of videos dedicated to the configuration and pricing of European equity options.</a:t>
            </a:r>
          </a:p>
          <a:p>
            <a:r>
              <a:rPr lang="en-GB" dirty="0"/>
              <a:t>And we will make it interesting and innovative, by tackling some elements which are not so commonly explained and by using a free-to-download excel spreadsheet in order to demonstrate the different algorithms involved in the calibration and pricing of these instruments.</a:t>
            </a:r>
          </a:p>
          <a:p>
            <a:r>
              <a:rPr lang="en-GB" dirty="0"/>
              <a:t>And cherry on the cake, this spreadsheets replicates exactly what is happening in our C++ library, which is also open source, so free to download and use: ORE. And everything comes with pre-configured examples ready to be run in ORE so we will show a little bit of C++ code too.</a:t>
            </a:r>
          </a:p>
          <a:p>
            <a:endParaRPr lang="en-GB" dirty="0"/>
          </a:p>
          <a:p>
            <a:endParaRPr lang="en-GB" dirty="0"/>
          </a:p>
        </p:txBody>
      </p:sp>
      <p:sp>
        <p:nvSpPr>
          <p:cNvPr id="4" name="Slide Number Placeholder 3">
            <a:extLst>
              <a:ext uri="{FF2B5EF4-FFF2-40B4-BE49-F238E27FC236}">
                <a16:creationId xmlns:a16="http://schemas.microsoft.com/office/drawing/2014/main" id="{C1005371-263C-80D6-CE90-316B98C63F06}"/>
              </a:ext>
            </a:extLst>
          </p:cNvPr>
          <p:cNvSpPr>
            <a:spLocks noGrp="1"/>
          </p:cNvSpPr>
          <p:nvPr>
            <p:ph type="sldNum" sz="quarter" idx="5"/>
          </p:nvPr>
        </p:nvSpPr>
        <p:spPr/>
        <p:txBody>
          <a:bodyPr/>
          <a:lstStyle/>
          <a:p>
            <a:fld id="{25E58A82-CCB3-4915-8DA3-D4E24CAF62F5}" type="slidenum">
              <a:rPr lang="en-GB" smtClean="0"/>
              <a:t>69</a:t>
            </a:fld>
            <a:endParaRPr lang="en-GB"/>
          </a:p>
        </p:txBody>
      </p:sp>
    </p:spTree>
    <p:extLst>
      <p:ext uri="{BB962C8B-B14F-4D97-AF65-F5344CB8AC3E}">
        <p14:creationId xmlns:p14="http://schemas.microsoft.com/office/powerpoint/2010/main" val="19631964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come back quickly to OneDimSolverConfig node: this node allows for the configuration of the one-dimensional root-finding algorithm, which is used to estimate the implied volatility of an option given a quote price. This is obviously only not needed when implied volatilities are explicitly provided.</a:t>
            </a:r>
          </a:p>
          <a:p>
            <a:endParaRPr lang="en-GB" dirty="0"/>
          </a:p>
          <a:p>
            <a:r>
              <a:rPr lang="en-GB" dirty="0"/>
              <a:t>The root finding algorithm which is used to estimate the implied volatility of our option is the Brent algorithm. The same algorithm which is used during bootstrapping to find the fair rate of a swap, and which I described in the episode 2 of the </a:t>
            </a:r>
            <a:r>
              <a:rPr lang="en-GB" dirty="0" err="1"/>
              <a:t>ois</a:t>
            </a:r>
            <a:r>
              <a:rPr lang="en-GB" dirty="0"/>
              <a:t> bootstrapping video. There, I showed some of the C++ code from ORE and presented a small example of how it worked. </a:t>
            </a:r>
          </a:p>
          <a:p>
            <a:endParaRPr lang="en-GB" dirty="0"/>
          </a:p>
          <a:p>
            <a:r>
              <a:rPr lang="en-GB" dirty="0"/>
              <a:t>You want to find x, such that f(x) =0, which, when you put in an algorithm form:</a:t>
            </a:r>
          </a:p>
          <a:p>
            <a:r>
              <a:rPr lang="en-GB" dirty="0"/>
              <a:t>You want to find x such that absolute value of f(x) is smaller than the accuracy desired, with f(x) being of the form: g(x) –b </a:t>
            </a:r>
          </a:p>
          <a:p>
            <a:endParaRPr lang="en-GB" dirty="0"/>
          </a:p>
          <a:p>
            <a:r>
              <a:rPr lang="en-GB" dirty="0"/>
              <a:t>And so, if we adapt it to our case here:</a:t>
            </a:r>
          </a:p>
          <a:p>
            <a:r>
              <a:rPr lang="en-GB" dirty="0"/>
              <a:t>We want to find the implied volatility such that the price of the option that we are calculating, is equal to the price of the option from the quote.</a:t>
            </a:r>
          </a:p>
          <a:p>
            <a:r>
              <a:rPr lang="en-GB" dirty="0"/>
              <a:t>Or, when you put in an algorithm form, with:</a:t>
            </a:r>
          </a:p>
          <a:p>
            <a:pPr marL="171450" indent="-171450">
              <a:buFontTx/>
              <a:buChar char="-"/>
            </a:pPr>
            <a:r>
              <a:rPr lang="en-GB" dirty="0"/>
              <a:t>G representing the option price </a:t>
            </a:r>
          </a:p>
          <a:p>
            <a:pPr marL="171450" indent="-171450">
              <a:buFontTx/>
              <a:buChar char="-"/>
            </a:pPr>
            <a:r>
              <a:rPr lang="en-GB" dirty="0" err="1"/>
              <a:t>Xk</a:t>
            </a:r>
            <a:r>
              <a:rPr lang="en-GB" dirty="0"/>
              <a:t> representing the implied volatility sigma at iteration k, the implied volatility being of course for a given strike and expiry</a:t>
            </a:r>
          </a:p>
          <a:p>
            <a:pPr marL="171450" indent="-171450">
              <a:buFontTx/>
              <a:buChar char="-"/>
            </a:pPr>
            <a:r>
              <a:rPr lang="en-GB" dirty="0"/>
              <a:t>B representing the option price </a:t>
            </a:r>
            <a:r>
              <a:rPr lang="en-GB" dirty="0" err="1"/>
              <a:t>V_t</a:t>
            </a:r>
            <a:r>
              <a:rPr lang="en-GB" dirty="0"/>
              <a:t> directly from the quote </a:t>
            </a:r>
          </a:p>
          <a:p>
            <a:pPr marL="0" indent="0">
              <a:buFontTx/>
              <a:buNone/>
            </a:pPr>
            <a:endParaRPr lang="en-GB" dirty="0"/>
          </a:p>
          <a:p>
            <a:pPr marL="0" indent="0">
              <a:buFontTx/>
              <a:buNone/>
            </a:pPr>
            <a:r>
              <a:rPr lang="en-GB" dirty="0"/>
              <a:t>And so we end up with following objective: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We want to find the implied volatility such that the absolute difference between the calculated option price Vt hat and the option price from the corresponding quote Vt, is smaller that the accuracy desired epsilon.</a:t>
            </a:r>
          </a:p>
          <a:p>
            <a:pPr marL="171450" indent="-171450">
              <a:buFontTx/>
              <a:buChar char="-"/>
            </a:pPr>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70</a:t>
            </a:fld>
            <a:endParaRPr lang="en-GB"/>
          </a:p>
        </p:txBody>
      </p:sp>
    </p:spTree>
    <p:extLst>
      <p:ext uri="{BB962C8B-B14F-4D97-AF65-F5344CB8AC3E}">
        <p14:creationId xmlns:p14="http://schemas.microsoft.com/office/powerpoint/2010/main" val="20288557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FC45DC-AA91-4FB6-7023-4A0D06672E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D02631-52A7-FA96-815D-62036D7407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251FFF-E18B-4244-D705-47AE5659106A}"/>
              </a:ext>
            </a:extLst>
          </p:cNvPr>
          <p:cNvSpPr>
            <a:spLocks noGrp="1"/>
          </p:cNvSpPr>
          <p:nvPr>
            <p:ph type="body" idx="1"/>
          </p:nvPr>
        </p:nvSpPr>
        <p:spPr/>
        <p:txBody>
          <a:bodyPr/>
          <a:lstStyle/>
          <a:p>
            <a:pPr marL="171450" indent="-171450">
              <a:buFontTx/>
              <a:buChar char="-"/>
            </a:pPr>
            <a:r>
              <a:rPr lang="en-GB" dirty="0"/>
              <a:t>For the </a:t>
            </a:r>
            <a:r>
              <a:rPr lang="en-GB" dirty="0" err="1"/>
              <a:t>MaxEvaluation</a:t>
            </a:r>
            <a:r>
              <a:rPr lang="en-GB" dirty="0"/>
              <a:t> and Accuracy nodes, we have just seen what their correspond to.</a:t>
            </a:r>
          </a:p>
          <a:p>
            <a:pPr marL="0" indent="0">
              <a:buFontTx/>
              <a:buNone/>
            </a:pPr>
            <a:r>
              <a:rPr lang="en-GB" dirty="0"/>
              <a:t>In our case, by default, </a:t>
            </a:r>
            <a:r>
              <a:rPr lang="en-GB" dirty="0" err="1"/>
              <a:t>MaxEvaluation</a:t>
            </a:r>
            <a:r>
              <a:rPr lang="en-GB" dirty="0"/>
              <a:t> is set to 100 and Accuracy is set to 0.1%</a:t>
            </a:r>
          </a:p>
          <a:p>
            <a:pPr marL="171450" indent="-171450">
              <a:buFontTx/>
              <a:buChar char="-"/>
            </a:pPr>
            <a:r>
              <a:rPr lang="en-GB" dirty="0"/>
              <a:t>The </a:t>
            </a:r>
            <a:r>
              <a:rPr lang="en-GB" dirty="0" err="1"/>
              <a:t>initialguess</a:t>
            </a:r>
            <a:r>
              <a:rPr lang="en-GB" dirty="0"/>
              <a:t> node provides the first implied volatility value which is tried in the root-finding algorithm. And by “trying”, [show the brent.hpp line 87), I mean the algorithm is assessing if absolute value of f(guess) is under the accuracy desired or if is pretty much equal to 0</a:t>
            </a:r>
          </a:p>
          <a:p>
            <a:pPr marL="0" indent="0">
              <a:buFontTx/>
              <a:buNone/>
            </a:pPr>
            <a:endParaRPr lang="en-GB" dirty="0"/>
          </a:p>
          <a:p>
            <a:pPr marL="0" indent="0">
              <a:buFontTx/>
              <a:buNone/>
            </a:pPr>
            <a:r>
              <a:rPr lang="en-GB" dirty="0"/>
              <a:t>The fourth component which need to be provided in a bracketing root-finding algorithm, </a:t>
            </a:r>
          </a:p>
          <a:p>
            <a:pPr marL="0" indent="0">
              <a:buFontTx/>
              <a:buNone/>
            </a:pPr>
            <a:r>
              <a:rPr lang="en-GB" dirty="0"/>
              <a:t>Now, for the next node you’ve got a choice:</a:t>
            </a:r>
          </a:p>
        </p:txBody>
      </p:sp>
      <p:sp>
        <p:nvSpPr>
          <p:cNvPr id="4" name="Slide Number Placeholder 3">
            <a:extLst>
              <a:ext uri="{FF2B5EF4-FFF2-40B4-BE49-F238E27FC236}">
                <a16:creationId xmlns:a16="http://schemas.microsoft.com/office/drawing/2014/main" id="{7DA1B1A6-078C-258C-D5DB-5A2EEC63A918}"/>
              </a:ext>
            </a:extLst>
          </p:cNvPr>
          <p:cNvSpPr>
            <a:spLocks noGrp="1"/>
          </p:cNvSpPr>
          <p:nvPr>
            <p:ph type="sldNum" sz="quarter" idx="5"/>
          </p:nvPr>
        </p:nvSpPr>
        <p:spPr/>
        <p:txBody>
          <a:bodyPr/>
          <a:lstStyle/>
          <a:p>
            <a:fld id="{25E58A82-CCB3-4915-8DA3-D4E24CAF62F5}" type="slidenum">
              <a:rPr lang="en-GB" smtClean="0"/>
              <a:t>71</a:t>
            </a:fld>
            <a:endParaRPr lang="en-GB"/>
          </a:p>
        </p:txBody>
      </p:sp>
    </p:spTree>
    <p:extLst>
      <p:ext uri="{BB962C8B-B14F-4D97-AF65-F5344CB8AC3E}">
        <p14:creationId xmlns:p14="http://schemas.microsoft.com/office/powerpoint/2010/main" val="1048503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5E709-6F1B-8B1F-EAFC-A8242D60C4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B209AC-C135-1022-FBF3-C483268325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C34B4B-4E57-D4B4-5BFE-961651BA404D}"/>
              </a:ext>
            </a:extLst>
          </p:cNvPr>
          <p:cNvSpPr>
            <a:spLocks noGrp="1"/>
          </p:cNvSpPr>
          <p:nvPr>
            <p:ph type="body" idx="1"/>
          </p:nvPr>
        </p:nvSpPr>
        <p:spPr/>
        <p:txBody>
          <a:bodyPr/>
          <a:lstStyle/>
          <a:p>
            <a:pPr marL="0" indent="0">
              <a:buFontTx/>
              <a:buNone/>
            </a:pPr>
            <a:r>
              <a:rPr lang="en-GB" dirty="0"/>
              <a:t>Now, before talking about the next node, a little bit of background is needed to understand it.</a:t>
            </a:r>
          </a:p>
          <a:p>
            <a:pPr marL="0" indent="0">
              <a:buFontTx/>
              <a:buNone/>
            </a:pPr>
            <a:r>
              <a:rPr lang="en-GB" dirty="0"/>
              <a:t>When talking about root-finding algorithms, there are 2 main categories:</a:t>
            </a:r>
          </a:p>
          <a:p>
            <a:pPr marL="171450" indent="-171450">
              <a:buFontTx/>
              <a:buChar char="-"/>
            </a:pPr>
            <a:r>
              <a:rPr lang="en-GB" dirty="0"/>
              <a:t>Open Methods</a:t>
            </a:r>
          </a:p>
          <a:p>
            <a:pPr marL="171450" indent="-171450">
              <a:buFontTx/>
              <a:buChar char="-"/>
            </a:pPr>
            <a:r>
              <a:rPr lang="en-GB" dirty="0"/>
              <a:t>Bracketing Methods</a:t>
            </a:r>
          </a:p>
          <a:p>
            <a:pPr marL="171450" indent="-171450">
              <a:buFontTx/>
              <a:buChar char="-"/>
            </a:pPr>
            <a:endParaRPr lang="en-GB" dirty="0"/>
          </a:p>
          <a:p>
            <a:pPr marL="171450" indent="-171450">
              <a:buFontTx/>
              <a:buChar char="-"/>
            </a:pPr>
            <a:r>
              <a:rPr lang="en-GB" dirty="0"/>
              <a:t>Open Methods algorithms work by providing an initial guess which is improved iteratively. There are usually faster but may not converge. Newton-Raphson or the Secant methods are examples of it.</a:t>
            </a:r>
          </a:p>
          <a:p>
            <a:pPr marL="171450" indent="-171450">
              <a:buFontTx/>
              <a:buChar char="-"/>
            </a:pPr>
            <a:r>
              <a:rPr lang="en-GB" dirty="0"/>
              <a:t>Bracketing methods on the other hand, start with an interval which is guaranteed to contain a least one root, this property is coming from the </a:t>
            </a:r>
            <a:r>
              <a:rPr lang="en-US" u="none" dirty="0"/>
              <a:t>Bolzano Theorem and we will explain that later.</a:t>
            </a:r>
            <a:r>
              <a:rPr lang="en-GB" dirty="0"/>
              <a:t> So it is slower but it always converge. Bisection or false position methods are examples of it</a:t>
            </a:r>
          </a:p>
          <a:p>
            <a:pPr marL="171450" indent="-171450">
              <a:buFontTx/>
              <a:buChar char="-"/>
            </a:pPr>
            <a:endParaRPr lang="en-GB" dirty="0"/>
          </a:p>
          <a:p>
            <a:pPr marL="0" indent="0">
              <a:buFontTx/>
              <a:buNone/>
            </a:pPr>
            <a:r>
              <a:rPr lang="en-GB" dirty="0"/>
              <a:t>In ORE and </a:t>
            </a:r>
            <a:r>
              <a:rPr lang="en-GB" dirty="0" err="1"/>
              <a:t>Quantlib</a:t>
            </a:r>
            <a:r>
              <a:rPr lang="en-GB" dirty="0"/>
              <a:t>, we use the Brent algorithm, which is an extension of the Dekker’s method, and it uses both types of algorithms:</a:t>
            </a:r>
          </a:p>
          <a:p>
            <a:pPr marL="0" indent="0">
              <a:buFontTx/>
              <a:buNone/>
            </a:pPr>
            <a:r>
              <a:rPr lang="en-GB" dirty="0"/>
              <a:t>It tries the secant method, with inverse quadratic interpolation instead of linear interpolation, which is very fast, with quasi-quadratic convergence actually, and if it fails to converge, then it uses the bisection method, to make sure that we converge.</a:t>
            </a:r>
          </a:p>
          <a:p>
            <a:pPr marL="0" indent="0">
              <a:buFontTx/>
              <a:buNone/>
            </a:pPr>
            <a:r>
              <a:rPr lang="en-GB" dirty="0"/>
              <a:t>Now, often people use Newton-Raphson to estimate the implied volatility of an option. In many cases, it is faster, but it doesn’t necessarily converge, especially with deep-out-money option, and it you also need to calculate the option </a:t>
            </a:r>
            <a:r>
              <a:rPr lang="en-GB" dirty="0" err="1"/>
              <a:t>vega</a:t>
            </a:r>
            <a:r>
              <a:rPr lang="en-GB" dirty="0"/>
              <a:t>, which can non-trivial.</a:t>
            </a:r>
          </a:p>
          <a:p>
            <a:pPr marL="0" indent="0">
              <a:buFontTx/>
              <a:buNone/>
            </a:pPr>
            <a:r>
              <a:rPr lang="en-GB" dirty="0"/>
              <a:t>So both work pretty well but it depends what you want to achieve</a:t>
            </a:r>
          </a:p>
        </p:txBody>
      </p:sp>
      <p:sp>
        <p:nvSpPr>
          <p:cNvPr id="4" name="Slide Number Placeholder 3">
            <a:extLst>
              <a:ext uri="{FF2B5EF4-FFF2-40B4-BE49-F238E27FC236}">
                <a16:creationId xmlns:a16="http://schemas.microsoft.com/office/drawing/2014/main" id="{D33EEB90-B8ED-53C6-CC55-63479B5CAA0E}"/>
              </a:ext>
            </a:extLst>
          </p:cNvPr>
          <p:cNvSpPr>
            <a:spLocks noGrp="1"/>
          </p:cNvSpPr>
          <p:nvPr>
            <p:ph type="sldNum" sz="quarter" idx="5"/>
          </p:nvPr>
        </p:nvSpPr>
        <p:spPr/>
        <p:txBody>
          <a:bodyPr/>
          <a:lstStyle/>
          <a:p>
            <a:fld id="{25E58A82-CCB3-4915-8DA3-D4E24CAF62F5}" type="slidenum">
              <a:rPr lang="en-GB" smtClean="0"/>
              <a:t>72</a:t>
            </a:fld>
            <a:endParaRPr lang="en-GB"/>
          </a:p>
        </p:txBody>
      </p:sp>
    </p:spTree>
    <p:extLst>
      <p:ext uri="{BB962C8B-B14F-4D97-AF65-F5344CB8AC3E}">
        <p14:creationId xmlns:p14="http://schemas.microsoft.com/office/powerpoint/2010/main" val="3967260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we are using the </a:t>
            </a:r>
            <a:r>
              <a:rPr lang="en-GB" dirty="0" err="1"/>
              <a:t>BlackScholesMerton</a:t>
            </a:r>
            <a:r>
              <a:rPr lang="en-GB" dirty="0"/>
              <a:t> model, but which one? Cause there are multiple versions of it: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2 main ones are: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The original one of course, the Black-Scholes model (or Black 73)</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And the Black model, (or Black-76) And this is the one used by ORE and </a:t>
            </a:r>
            <a:r>
              <a:rPr lang="en-GB" dirty="0" err="1"/>
              <a:t>Quantlib</a:t>
            </a:r>
            <a:r>
              <a:rPr lang="en-GB" dirty="0"/>
              <a:t>. It is just a variation of the first one and it produces exactly the same results.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why use one over the other, you ask me? Well before answering that question, I am first going to show you what both of them look like: [Click]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first: the payoff: basically, this is the intrinsic value of the option at the expiry date Upper 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Now, the payoff is obviously different for calls and puts so let me give you a little reminder about them: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call option gives you the right to buy a stock - which value is S upper T at expiry- at a pre-agreed strike price 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the buyer receives the difference between S and K, only if that difference to superior to 0 [Next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put option gives you the right sell a stock at a pre-agreed strike price. So it’s the opposite, at maturity, you receive the difference between K and S, only if the difference is superior to 0 [Next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that’s Black-Scholes.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the Black-76 model, the spot price is replaced by the forward price in the payoff. And you’ll see that, that’s the reason why we are using this model. [Click]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the forward price represents the future value of the spot, with so exp, minus of the cost of carry, which in our case, is just the dividends represented here as a continuous rate, q. [Click] and this whole equation can be transformed to this.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With the different discount factors represented like that. [Click]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in the black-</a:t>
            </a:r>
            <a:r>
              <a:rPr lang="en-GB" dirty="0" err="1"/>
              <a:t>scholes</a:t>
            </a:r>
            <a:r>
              <a:rPr lang="en-GB" dirty="0"/>
              <a:t>, the value </a:t>
            </a:r>
            <a:r>
              <a:rPr lang="en-GB" dirty="0" err="1"/>
              <a:t>V_t</a:t>
            </a:r>
            <a:r>
              <a:rPr lang="en-GB" dirty="0"/>
              <a:t>  of calls and the puts are famously priced with this 2 equations. This, you should be familiar with.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With d1 and d2. [Click]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It’s very easy to see what the valuation equations becomes in the Black-76 model, where we just replace the spot price adjusted for dividends, by the forward price time DF forward.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for the d1 function, you just need to do a little of arithmetic, to get the final formula.</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GB" dirty="0"/>
              <a:t>So now that we’ve presented the model, let’s come back to the original question, which was: why use Black-76?</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GB" dirty="0"/>
              <a:t>Well, because the Black-76 model which came – Surprise! 3 years after Black-73, thank you captain obvious – is more versatile: because it fixes an issue present in the first model which was happening when we were trying to price options on commodity products for example.</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GB" dirty="0"/>
              <a:t>So basically the problem was the following: at least some of the </a:t>
            </a:r>
            <a:r>
              <a:rPr lang="en-GB" dirty="0" err="1"/>
              <a:t>underlyings</a:t>
            </a:r>
            <a:r>
              <a:rPr lang="en-GB" dirty="0"/>
              <a:t> in the commodities asset class (may be it’s most, may be it’s all of them, I am not a commodity specialist), but at least some of them have a seasonality element in the way their spot price is moving. For example, agricultural or energy products have a spot price which is obviously different depending on the time of year. And this seasonality element violates one of the main assumptions which was the “the drift and the volatility are constant and non-random”. Bummer, you said?! Well Fischer Black came up pretty quickly with the idea of using futures prices as underlying, instead of spot prices. And with a bit of change of numeraire, bingo, we got a model which works fine and which has no problems with the usual assumptions. And you can see, we are not very far from the original model.</a:t>
            </a:r>
          </a:p>
          <a:p>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7</a:t>
            </a:fld>
            <a:endParaRPr lang="en-GB"/>
          </a:p>
        </p:txBody>
      </p:sp>
    </p:spTree>
    <p:extLst>
      <p:ext uri="{BB962C8B-B14F-4D97-AF65-F5344CB8AC3E}">
        <p14:creationId xmlns:p14="http://schemas.microsoft.com/office/powerpoint/2010/main" val="22862284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a general rule, the closer your initial guess is from the root, the quicker it will usually converge.</a:t>
            </a:r>
          </a:p>
          <a:p>
            <a:r>
              <a:rPr lang="en-GB" dirty="0"/>
              <a:t>So with the guess in Example 2, we should theoretically converge with more iterations.</a:t>
            </a:r>
          </a:p>
          <a:p>
            <a:r>
              <a:rPr lang="en-GB" dirty="0"/>
              <a:t>A second example showing the importance of the initial guess: the case where you have multiple roots: because, once again as a general rule, you find the root which is closer to your initial guess. So in example 3 we would find the root on the right, and with example 4, the root on the left.</a:t>
            </a:r>
          </a:p>
          <a:p>
            <a:r>
              <a:rPr lang="en-GB" dirty="0"/>
              <a:t>So the initial guess is relatively important. In the case of the bootstrapping, the initial guess on the interest rate, for each quote was explicitly entered as the previous rate calculated, which is usually the best guess in this type of situations.</a:t>
            </a:r>
          </a:p>
          <a:p>
            <a:r>
              <a:rPr lang="en-GB" dirty="0"/>
              <a:t>In our case, the default value for volatility is 0.2. Most equity stocks will have a typical implied volatility between 0.1 and 0.2.</a:t>
            </a:r>
          </a:p>
        </p:txBody>
      </p:sp>
      <p:sp>
        <p:nvSpPr>
          <p:cNvPr id="4" name="Slide Number Placeholder 3"/>
          <p:cNvSpPr>
            <a:spLocks noGrp="1"/>
          </p:cNvSpPr>
          <p:nvPr>
            <p:ph type="sldNum" sz="quarter" idx="5"/>
          </p:nvPr>
        </p:nvSpPr>
        <p:spPr/>
        <p:txBody>
          <a:bodyPr/>
          <a:lstStyle/>
          <a:p>
            <a:fld id="{25E58A82-CCB3-4915-8DA3-D4E24CAF62F5}" type="slidenum">
              <a:rPr lang="en-GB" smtClean="0"/>
              <a:t>73</a:t>
            </a:fld>
            <a:endParaRPr lang="en-GB"/>
          </a:p>
        </p:txBody>
      </p:sp>
    </p:spTree>
    <p:extLst>
      <p:ext uri="{BB962C8B-B14F-4D97-AF65-F5344CB8AC3E}">
        <p14:creationId xmlns:p14="http://schemas.microsoft.com/office/powerpoint/2010/main" val="41980788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6249C-883C-E870-C747-AA87C9DD2A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1F78FC-0191-0863-56E2-AAEA1438CF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12314A-8E69-92F4-6BAB-6551DFA5DD24}"/>
              </a:ext>
            </a:extLst>
          </p:cNvPr>
          <p:cNvSpPr>
            <a:spLocks noGrp="1"/>
          </p:cNvSpPr>
          <p:nvPr>
            <p:ph type="body" idx="1"/>
          </p:nvPr>
        </p:nvSpPr>
        <p:spPr/>
        <p:txBody>
          <a:bodyPr/>
          <a:lstStyle/>
          <a:p>
            <a:pPr marL="0" indent="0">
              <a:buFontTx/>
              <a:buNone/>
            </a:pPr>
            <a:r>
              <a:rPr lang="en-GB" dirty="0"/>
              <a:t>So because we have the bisection method being potentially called at some point, we need to define: the bracket, of course.</a:t>
            </a:r>
          </a:p>
          <a:p>
            <a:pPr marL="0" indent="0">
              <a:buFontTx/>
              <a:buNone/>
            </a:pPr>
            <a:r>
              <a:rPr lang="en-GB" dirty="0"/>
              <a:t>And this bracket is obviously defined by a left side, the min and the right side, the max, which you can provide explicitly as values.</a:t>
            </a:r>
          </a:p>
          <a:p>
            <a:pPr marL="0" indent="0">
              <a:buFontTx/>
              <a:buNone/>
            </a:pPr>
            <a:r>
              <a:rPr lang="en-GB" dirty="0"/>
              <a:t>[Show solve function in solver1d.hpp line 163] </a:t>
            </a:r>
          </a:p>
          <a:p>
            <a:pPr marL="0" indent="0">
              <a:buFontTx/>
              <a:buNone/>
            </a:pPr>
            <a:r>
              <a:rPr lang="en-GB" dirty="0"/>
              <a:t>If you do that, it’s the ‘solve’’ function in the ‘solver1d.hpp’ file which is called, which is the same function being called when we are bootstrapping an interest rate curve, and trying to calculate the quote swap rate. And the reason why we can do this, is because these 2 values, xMin and xMax, are actually calculated at each quote before calling this function. Same as the guess, which is readjusted at every quote.</a:t>
            </a:r>
          </a:p>
        </p:txBody>
      </p:sp>
      <p:sp>
        <p:nvSpPr>
          <p:cNvPr id="4" name="Slide Number Placeholder 3">
            <a:extLst>
              <a:ext uri="{FF2B5EF4-FFF2-40B4-BE49-F238E27FC236}">
                <a16:creationId xmlns:a16="http://schemas.microsoft.com/office/drawing/2014/main" id="{66DC6A2E-4940-1E38-530C-5C2BB0E2DA18}"/>
              </a:ext>
            </a:extLst>
          </p:cNvPr>
          <p:cNvSpPr>
            <a:spLocks noGrp="1"/>
          </p:cNvSpPr>
          <p:nvPr>
            <p:ph type="sldNum" sz="quarter" idx="5"/>
          </p:nvPr>
        </p:nvSpPr>
        <p:spPr/>
        <p:txBody>
          <a:bodyPr/>
          <a:lstStyle/>
          <a:p>
            <a:fld id="{25E58A82-CCB3-4915-8DA3-D4E24CAF62F5}" type="slidenum">
              <a:rPr lang="en-GB" smtClean="0"/>
              <a:t>74</a:t>
            </a:fld>
            <a:endParaRPr lang="en-GB"/>
          </a:p>
        </p:txBody>
      </p:sp>
    </p:spTree>
    <p:extLst>
      <p:ext uri="{BB962C8B-B14F-4D97-AF65-F5344CB8AC3E}">
        <p14:creationId xmlns:p14="http://schemas.microsoft.com/office/powerpoint/2010/main" val="29696622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E4B63-3047-9290-AA6F-344CE93A76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130E59-F29E-2018-D323-4739D88D9D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B1B213-5D9F-800A-57C8-078A3CA423DD}"/>
              </a:ext>
            </a:extLst>
          </p:cNvPr>
          <p:cNvSpPr>
            <a:spLocks noGrp="1"/>
          </p:cNvSpPr>
          <p:nvPr>
            <p:ph type="body" idx="1"/>
          </p:nvPr>
        </p:nvSpPr>
        <p:spPr/>
        <p:txBody>
          <a:bodyPr/>
          <a:lstStyle/>
          <a:p>
            <a:r>
              <a:rPr lang="en-GB" dirty="0"/>
              <a:t>If we look at some graphs, we can see that the choice of the boundaries of this bracket is obviously pretty important.</a:t>
            </a:r>
          </a:p>
          <a:p>
            <a:r>
              <a:rPr lang="en-GB" dirty="0"/>
              <a:t>For 2 main reasons:</a:t>
            </a:r>
          </a:p>
          <a:p>
            <a:pPr marL="171450" indent="-171450">
              <a:buFontTx/>
              <a:buChar char="-"/>
            </a:pPr>
            <a:r>
              <a:rPr lang="en-GB" b="1" u="sng" dirty="0"/>
              <a:t>Speed</a:t>
            </a:r>
            <a:r>
              <a:rPr lang="en-GB" dirty="0"/>
              <a:t>, of course: the smaller your interval is, the quicker it will usually converge. That seems pretty intuitive that, example 2 for example, converge quicker than example 1</a:t>
            </a:r>
          </a:p>
          <a:p>
            <a:pPr marL="171450" indent="-171450">
              <a:buFontTx/>
              <a:buChar char="-"/>
            </a:pPr>
            <a:r>
              <a:rPr lang="en-GB" dirty="0"/>
              <a:t>Second reason: </a:t>
            </a:r>
            <a:r>
              <a:rPr lang="en-GB" b="1" u="sng" dirty="0"/>
              <a:t>Convergence</a:t>
            </a:r>
            <a:r>
              <a:rPr lang="en-GB" dirty="0"/>
              <a:t>: if you select a xMin and xMax, which doesn’t contain the root between them, like in example 3 and 4. Well, you will not converge. </a:t>
            </a:r>
          </a:p>
        </p:txBody>
      </p:sp>
      <p:sp>
        <p:nvSpPr>
          <p:cNvPr id="4" name="Slide Number Placeholder 3">
            <a:extLst>
              <a:ext uri="{FF2B5EF4-FFF2-40B4-BE49-F238E27FC236}">
                <a16:creationId xmlns:a16="http://schemas.microsoft.com/office/drawing/2014/main" id="{74324C4C-7F78-42CF-9260-C51C870D3ADC}"/>
              </a:ext>
            </a:extLst>
          </p:cNvPr>
          <p:cNvSpPr>
            <a:spLocks noGrp="1"/>
          </p:cNvSpPr>
          <p:nvPr>
            <p:ph type="sldNum" sz="quarter" idx="5"/>
          </p:nvPr>
        </p:nvSpPr>
        <p:spPr/>
        <p:txBody>
          <a:bodyPr/>
          <a:lstStyle/>
          <a:p>
            <a:fld id="{25E58A82-CCB3-4915-8DA3-D4E24CAF62F5}" type="slidenum">
              <a:rPr lang="en-GB" smtClean="0"/>
              <a:t>75</a:t>
            </a:fld>
            <a:endParaRPr lang="en-GB"/>
          </a:p>
        </p:txBody>
      </p:sp>
    </p:spTree>
    <p:extLst>
      <p:ext uri="{BB962C8B-B14F-4D97-AF65-F5344CB8AC3E}">
        <p14:creationId xmlns:p14="http://schemas.microsoft.com/office/powerpoint/2010/main" val="39426345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551A8-8E11-97CB-1BE5-ABC054943A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C3B54C-6A35-55F5-4C4C-6E10455597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E5FEA7-D1AE-3DF3-20FF-A89C23A9D2DC}"/>
              </a:ext>
            </a:extLst>
          </p:cNvPr>
          <p:cNvSpPr>
            <a:spLocks noGrp="1"/>
          </p:cNvSpPr>
          <p:nvPr>
            <p:ph type="body" idx="1"/>
          </p:nvPr>
        </p:nvSpPr>
        <p:spPr/>
        <p:txBody>
          <a:bodyPr/>
          <a:lstStyle/>
          <a:p>
            <a:pPr marL="0" indent="0">
              <a:buFontTx/>
              <a:buNone/>
            </a:pPr>
            <a:r>
              <a:rPr lang="en-GB" dirty="0"/>
              <a:t>And for this reason, instead of providing the min and the max explicitly, you also have the possibility to use an additional algorithm in order to define the bracket. And it works by providing a value for the &lt;step&gt;, </a:t>
            </a:r>
          </a:p>
          <a:p>
            <a:pPr marL="0" indent="0">
              <a:buFontTx/>
              <a:buNone/>
            </a:pPr>
            <a:r>
              <a:rPr lang="en-GB" dirty="0"/>
              <a:t>And optionally for the </a:t>
            </a:r>
            <a:r>
              <a:rPr lang="en-GB" dirty="0" err="1"/>
              <a:t>lowerBound</a:t>
            </a:r>
            <a:r>
              <a:rPr lang="en-GB" dirty="0"/>
              <a:t> and </a:t>
            </a:r>
            <a:r>
              <a:rPr lang="en-GB" dirty="0" err="1"/>
              <a:t>UpperBound</a:t>
            </a:r>
            <a:r>
              <a:rPr lang="en-GB" dirty="0"/>
              <a:t>.</a:t>
            </a:r>
          </a:p>
          <a:p>
            <a:pPr marL="0" indent="0">
              <a:buFontTx/>
              <a:buNone/>
            </a:pPr>
            <a:r>
              <a:rPr lang="en-GB" dirty="0"/>
              <a:t>Now, the </a:t>
            </a:r>
            <a:r>
              <a:rPr lang="en-GB" dirty="0" err="1"/>
              <a:t>lowerbound</a:t>
            </a:r>
            <a:r>
              <a:rPr lang="en-GB" dirty="0"/>
              <a:t> and </a:t>
            </a:r>
            <a:r>
              <a:rPr lang="en-GB" dirty="0" err="1"/>
              <a:t>upperbound</a:t>
            </a:r>
            <a:r>
              <a:rPr lang="en-GB" dirty="0"/>
              <a:t>, they are usually used to enforce mathematical properties, because they are meant to act as asymptote boundaries.</a:t>
            </a:r>
          </a:p>
          <a:p>
            <a:pPr marL="0" indent="0">
              <a:buFontTx/>
              <a:buNone/>
            </a:pPr>
            <a:r>
              <a:rPr lang="en-GB" dirty="0"/>
              <a:t>For example, the volatility cannot be lower than 0, so the lower boundaries should be to 0 in our case, and there is no really any upper boundaries, but you can set a big number 10^62</a:t>
            </a:r>
          </a:p>
          <a:p>
            <a:pPr marL="0" indent="0">
              <a:buFontTx/>
              <a:buNone/>
            </a:pPr>
            <a:endParaRPr lang="en-GB" dirty="0"/>
          </a:p>
          <a:p>
            <a:pPr marL="0" indent="0">
              <a:buFontTx/>
              <a:buNone/>
            </a:pPr>
            <a:r>
              <a:rPr lang="en-GB" dirty="0"/>
              <a:t>By default, if you don’t provide a </a:t>
            </a:r>
            <a:r>
              <a:rPr lang="en-GB" dirty="0" err="1"/>
              <a:t>minMax</a:t>
            </a:r>
            <a:r>
              <a:rPr lang="en-GB" dirty="0"/>
              <a:t> node, nor a step node, the step is going to be used by default with a value of 0.2.</a:t>
            </a:r>
          </a:p>
          <a:p>
            <a:pPr marL="0" indent="0">
              <a:buFontTx/>
              <a:buNone/>
            </a:pPr>
            <a:endParaRPr lang="en-GB" dirty="0"/>
          </a:p>
          <a:p>
            <a:pPr marL="0" indent="0">
              <a:buFontTx/>
              <a:buNone/>
            </a:pPr>
            <a:r>
              <a:rPr lang="en-GB" dirty="0"/>
              <a:t>So now, to explain how this algorithm works.</a:t>
            </a:r>
          </a:p>
          <a:p>
            <a:pPr marL="0" indent="0">
              <a:buFontTx/>
              <a:buNone/>
            </a:pPr>
            <a:endParaRPr lang="en-GB" dirty="0"/>
          </a:p>
        </p:txBody>
      </p:sp>
      <p:sp>
        <p:nvSpPr>
          <p:cNvPr id="4" name="Slide Number Placeholder 3">
            <a:extLst>
              <a:ext uri="{FF2B5EF4-FFF2-40B4-BE49-F238E27FC236}">
                <a16:creationId xmlns:a16="http://schemas.microsoft.com/office/drawing/2014/main" id="{CA85D95C-DC08-E839-67E7-F1380A262980}"/>
              </a:ext>
            </a:extLst>
          </p:cNvPr>
          <p:cNvSpPr>
            <a:spLocks noGrp="1"/>
          </p:cNvSpPr>
          <p:nvPr>
            <p:ph type="sldNum" sz="quarter" idx="5"/>
          </p:nvPr>
        </p:nvSpPr>
        <p:spPr/>
        <p:txBody>
          <a:bodyPr/>
          <a:lstStyle/>
          <a:p>
            <a:fld id="{25E58A82-CCB3-4915-8DA3-D4E24CAF62F5}" type="slidenum">
              <a:rPr lang="en-GB" smtClean="0"/>
              <a:t>76</a:t>
            </a:fld>
            <a:endParaRPr lang="en-GB"/>
          </a:p>
        </p:txBody>
      </p:sp>
    </p:spTree>
    <p:extLst>
      <p:ext uri="{BB962C8B-B14F-4D97-AF65-F5344CB8AC3E}">
        <p14:creationId xmlns:p14="http://schemas.microsoft.com/office/powerpoint/2010/main" val="571004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[Show solve function in solver1d.hpp line 163] </a:t>
            </a:r>
          </a:p>
          <a:p>
            <a:r>
              <a:rPr lang="en-GB" dirty="0"/>
              <a:t>The function which is called is also called </a:t>
            </a:r>
            <a:r>
              <a:rPr lang="en-GB" i="1" dirty="0"/>
              <a:t>Solve</a:t>
            </a:r>
            <a:r>
              <a:rPr lang="en-GB" dirty="0"/>
              <a:t> and it is the same file, but it is different function, with different inputs.</a:t>
            </a:r>
          </a:p>
          <a:p>
            <a:r>
              <a:rPr lang="en-GB" dirty="0"/>
              <a:t>If you are not, familiar with this coding technique, it’s called overloading. It’s very useful, and very common in ORE and </a:t>
            </a:r>
            <a:r>
              <a:rPr lang="en-GB" dirty="0" err="1"/>
              <a:t>Quantlib</a:t>
            </a:r>
            <a:r>
              <a:rPr lang="en-GB" dirty="0"/>
              <a:t>.</a:t>
            </a:r>
          </a:p>
          <a:p>
            <a:endParaRPr lang="en-GB" dirty="0"/>
          </a:p>
          <a:p>
            <a:r>
              <a:rPr lang="en-GB" dirty="0"/>
              <a:t>Now, this algorithm which is called before the Brent algorithm, aims at setting the boundaries of the initial interval.</a:t>
            </a:r>
          </a:p>
          <a:p>
            <a:r>
              <a:rPr lang="en-GB" dirty="0"/>
              <a:t>So we want to find </a:t>
            </a:r>
            <a:r>
              <a:rPr lang="en-GB" dirty="0" err="1"/>
              <a:t>xMin</a:t>
            </a:r>
            <a:r>
              <a:rPr lang="en-GB" dirty="0"/>
              <a:t> and </a:t>
            </a:r>
            <a:r>
              <a:rPr lang="en-GB" dirty="0" err="1"/>
              <a:t>xMax</a:t>
            </a:r>
            <a:r>
              <a:rPr lang="en-GB" dirty="0"/>
              <a:t>, such that… well this is where the Bolzano theorem become useful.</a:t>
            </a:r>
          </a:p>
          <a:p>
            <a:r>
              <a:rPr lang="en-GB" dirty="0"/>
              <a:t>And this theorem says that …</a:t>
            </a:r>
          </a:p>
          <a:p>
            <a:r>
              <a:rPr lang="en-GB" dirty="0"/>
              <a:t>And in order to find if they have opposite sign, … we can simply multiply them together and check if it’s inferior to 0. That’s it!</a:t>
            </a:r>
          </a:p>
        </p:txBody>
      </p:sp>
      <p:sp>
        <p:nvSpPr>
          <p:cNvPr id="4" name="Slide Number Placeholder 3"/>
          <p:cNvSpPr>
            <a:spLocks noGrp="1"/>
          </p:cNvSpPr>
          <p:nvPr>
            <p:ph type="sldNum" sz="quarter" idx="5"/>
          </p:nvPr>
        </p:nvSpPr>
        <p:spPr/>
        <p:txBody>
          <a:bodyPr/>
          <a:lstStyle/>
          <a:p>
            <a:fld id="{25E58A82-CCB3-4915-8DA3-D4E24CAF62F5}" type="slidenum">
              <a:rPr lang="en-GB" smtClean="0"/>
              <a:t>77</a:t>
            </a:fld>
            <a:endParaRPr lang="en-GB"/>
          </a:p>
        </p:txBody>
      </p:sp>
    </p:spTree>
    <p:extLst>
      <p:ext uri="{BB962C8B-B14F-4D97-AF65-F5344CB8AC3E}">
        <p14:creationId xmlns:p14="http://schemas.microsoft.com/office/powerpoint/2010/main" val="260702218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the first thing that the algorithm does, is to set up the initial </a:t>
            </a:r>
            <a:r>
              <a:rPr lang="en-GB" dirty="0" err="1"/>
              <a:t>xMin</a:t>
            </a:r>
            <a:r>
              <a:rPr lang="en-GB" dirty="0"/>
              <a:t> and </a:t>
            </a:r>
            <a:r>
              <a:rPr lang="en-GB" dirty="0" err="1"/>
              <a:t>xMax</a:t>
            </a:r>
            <a:r>
              <a:rPr lang="en-GB" dirty="0"/>
              <a:t>, which are based on the guess value respectively – and + the step value. </a:t>
            </a:r>
          </a:p>
          <a:p>
            <a:r>
              <a:rPr lang="en-GB" dirty="0"/>
              <a:t>So initially we just surround the guess value, making sure that we are not going outside the bounds. Here I took a step of 1.</a:t>
            </a:r>
          </a:p>
          <a:p>
            <a:r>
              <a:rPr lang="en-GB" dirty="0"/>
              <a:t>And after that first step, we check if f(</a:t>
            </a:r>
            <a:r>
              <a:rPr lang="en-GB" dirty="0" err="1"/>
              <a:t>xMin</a:t>
            </a:r>
            <a:r>
              <a:rPr lang="en-GB" dirty="0"/>
              <a:t>) and f(</a:t>
            </a:r>
            <a:r>
              <a:rPr lang="en-GB" dirty="0" err="1"/>
              <a:t>xMax</a:t>
            </a:r>
            <a:r>
              <a:rPr lang="en-GB" dirty="0"/>
              <a:t>) have opposite signs. Here they don’t, so we move to the next step.</a:t>
            </a:r>
          </a:p>
        </p:txBody>
      </p:sp>
      <p:sp>
        <p:nvSpPr>
          <p:cNvPr id="4" name="Slide Number Placeholder 3"/>
          <p:cNvSpPr>
            <a:spLocks noGrp="1"/>
          </p:cNvSpPr>
          <p:nvPr>
            <p:ph type="sldNum" sz="quarter" idx="5"/>
          </p:nvPr>
        </p:nvSpPr>
        <p:spPr/>
        <p:txBody>
          <a:bodyPr/>
          <a:lstStyle/>
          <a:p>
            <a:fld id="{25E58A82-CCB3-4915-8DA3-D4E24CAF62F5}" type="slidenum">
              <a:rPr lang="en-GB" smtClean="0"/>
              <a:t>78</a:t>
            </a:fld>
            <a:endParaRPr lang="en-GB"/>
          </a:p>
        </p:txBody>
      </p:sp>
    </p:spTree>
    <p:extLst>
      <p:ext uri="{BB962C8B-B14F-4D97-AF65-F5344CB8AC3E}">
        <p14:creationId xmlns:p14="http://schemas.microsoft.com/office/powerpoint/2010/main" val="1391685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the second step is a bit different:</a:t>
            </a:r>
          </a:p>
          <a:p>
            <a:r>
              <a:rPr lang="en-GB" dirty="0"/>
              <a:t>It looks at the value of f(</a:t>
            </a:r>
            <a:r>
              <a:rPr lang="en-GB" dirty="0" err="1"/>
              <a:t>xMin</a:t>
            </a:r>
            <a:r>
              <a:rPr lang="en-GB" dirty="0"/>
              <a:t>) and f(</a:t>
            </a:r>
            <a:r>
              <a:rPr lang="en-GB" dirty="0" err="1"/>
              <a:t>xMax</a:t>
            </a:r>
            <a:r>
              <a:rPr lang="en-GB" dirty="0"/>
              <a:t>) and adjust one side or the other, depending on which one has a higher absolute value.</a:t>
            </a:r>
          </a:p>
          <a:p>
            <a:r>
              <a:rPr lang="en-GB" dirty="0"/>
              <a:t>So if the absolute value of f(</a:t>
            </a:r>
            <a:r>
              <a:rPr lang="en-GB" dirty="0" err="1"/>
              <a:t>xMin</a:t>
            </a:r>
            <a:r>
              <a:rPr lang="en-GB" dirty="0"/>
              <a:t>) is inferior to the absolute value of f(</a:t>
            </a:r>
            <a:r>
              <a:rPr lang="en-GB" dirty="0" err="1"/>
              <a:t>xMax</a:t>
            </a:r>
            <a:r>
              <a:rPr lang="en-GB" dirty="0"/>
              <a:t>), like it’s the case here, the inferior borne, </a:t>
            </a:r>
            <a:r>
              <a:rPr lang="en-GB" dirty="0" err="1"/>
              <a:t>xMin</a:t>
            </a:r>
            <a:r>
              <a:rPr lang="en-GB" dirty="0"/>
              <a:t> is adjusted by adding the difference between </a:t>
            </a:r>
            <a:r>
              <a:rPr lang="en-GB" dirty="0" err="1"/>
              <a:t>xMin</a:t>
            </a:r>
            <a:r>
              <a:rPr lang="en-GB" dirty="0"/>
              <a:t> and </a:t>
            </a:r>
            <a:r>
              <a:rPr lang="en-GB" dirty="0" err="1"/>
              <a:t>xMax</a:t>
            </a:r>
            <a:r>
              <a:rPr lang="en-GB" dirty="0"/>
              <a:t>, multiplied by a growth factor, which is set in </a:t>
            </a:r>
            <a:r>
              <a:rPr lang="en-GB" dirty="0" err="1"/>
              <a:t>Quantlib</a:t>
            </a:r>
            <a:r>
              <a:rPr lang="en-GB" dirty="0"/>
              <a:t> to be 1.6.</a:t>
            </a:r>
          </a:p>
          <a:p>
            <a:r>
              <a:rPr lang="en-GB" dirty="0" err="1"/>
              <a:t>xMax</a:t>
            </a:r>
            <a:r>
              <a:rPr lang="en-GB" dirty="0"/>
              <a:t> doesn’t change.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 be honest, I don’t know why it’s set to 1.6 but it is probably because it has some nice properties.</a:t>
            </a:r>
          </a:p>
          <a:p>
            <a:endParaRPr lang="en-GB" dirty="0"/>
          </a:p>
          <a:p>
            <a:r>
              <a:rPr lang="en-GB" dirty="0"/>
              <a:t>If the absolute value of f(</a:t>
            </a:r>
            <a:r>
              <a:rPr lang="en-GB" dirty="0" err="1"/>
              <a:t>xMin</a:t>
            </a:r>
            <a:r>
              <a:rPr lang="en-GB" dirty="0"/>
              <a:t>) was superior to the absolute value of f(</a:t>
            </a:r>
            <a:r>
              <a:rPr lang="en-GB" dirty="0" err="1"/>
              <a:t>xMax</a:t>
            </a:r>
            <a:r>
              <a:rPr lang="en-GB" dirty="0"/>
              <a:t>), that’s the case if our function was locally decreasing, we would have adjusted the </a:t>
            </a:r>
            <a:r>
              <a:rPr lang="en-GB" dirty="0" err="1"/>
              <a:t>xMax</a:t>
            </a:r>
            <a:r>
              <a:rPr lang="en-GB" dirty="0"/>
              <a:t> and </a:t>
            </a:r>
            <a:r>
              <a:rPr lang="en-GB" dirty="0" err="1"/>
              <a:t>xMin</a:t>
            </a:r>
            <a:r>
              <a:rPr lang="en-GB" dirty="0"/>
              <a:t> would have stayed the same.</a:t>
            </a:r>
          </a:p>
          <a:p>
            <a:endParaRPr lang="en-GB" dirty="0"/>
          </a:p>
          <a:p>
            <a:r>
              <a:rPr lang="en-GB" dirty="0"/>
              <a:t>There is also a third case: where both have the same absolute value: in that case, the first time it will change </a:t>
            </a:r>
            <a:r>
              <a:rPr lang="en-GB" dirty="0" err="1"/>
              <a:t>xMax</a:t>
            </a:r>
            <a:r>
              <a:rPr lang="en-GB" dirty="0"/>
              <a:t>, and if happens again, it will change </a:t>
            </a:r>
            <a:r>
              <a:rPr lang="en-GB" dirty="0" err="1"/>
              <a:t>xMin</a:t>
            </a:r>
            <a:r>
              <a:rPr lang="en-GB" dirty="0"/>
              <a:t>, and so on. That’s what the flipflop variable is used for.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after that second step, we check if f(</a:t>
            </a:r>
            <a:r>
              <a:rPr lang="en-GB" dirty="0" err="1"/>
              <a:t>xMin</a:t>
            </a:r>
            <a:r>
              <a:rPr lang="en-GB" dirty="0"/>
              <a:t>) and f(</a:t>
            </a:r>
            <a:r>
              <a:rPr lang="en-GB" dirty="0" err="1"/>
              <a:t>xMax</a:t>
            </a:r>
            <a:r>
              <a:rPr lang="en-GB" dirty="0"/>
              <a:t>) have opposite signs. And they do, we can see visually that, the root is located to </a:t>
            </a:r>
            <a:r>
              <a:rPr lang="en-GB" dirty="0" err="1"/>
              <a:t>xMin</a:t>
            </a:r>
            <a:r>
              <a:rPr lang="en-GB" dirty="0"/>
              <a:t> and </a:t>
            </a:r>
            <a:r>
              <a:rPr lang="en-GB" dirty="0" err="1"/>
              <a:t>xMax</a:t>
            </a:r>
            <a:r>
              <a:rPr lang="en-GB" dirty="0"/>
              <a:t>, so by passing this bracket, we are assured to converge with the brent algorithm.</a:t>
            </a:r>
          </a:p>
          <a:p>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79</a:t>
            </a:fld>
            <a:endParaRPr lang="en-GB"/>
          </a:p>
        </p:txBody>
      </p:sp>
    </p:spTree>
    <p:extLst>
      <p:ext uri="{BB962C8B-B14F-4D97-AF65-F5344CB8AC3E}">
        <p14:creationId xmlns:p14="http://schemas.microsoft.com/office/powerpoint/2010/main" val="6648886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the only thing remaining to do, is to adjust the guess, by applying what the bisection does, by setting the new guess to be the middle point of this bracket.</a:t>
            </a:r>
          </a:p>
          <a:p>
            <a:r>
              <a:rPr lang="en-GB" dirty="0"/>
              <a:t>And the 3 new values of </a:t>
            </a:r>
            <a:r>
              <a:rPr lang="en-GB" dirty="0" err="1"/>
              <a:t>xMin</a:t>
            </a:r>
            <a:r>
              <a:rPr lang="en-GB" dirty="0"/>
              <a:t>, </a:t>
            </a:r>
            <a:r>
              <a:rPr lang="en-GB" dirty="0" err="1"/>
              <a:t>xMax</a:t>
            </a:r>
            <a:r>
              <a:rPr lang="en-GB" dirty="0"/>
              <a:t> and guess, are passed as input to the Brent algorithm.</a:t>
            </a:r>
          </a:p>
          <a:p>
            <a:r>
              <a:rPr lang="en-GB" dirty="0"/>
              <a:t>And voila!</a:t>
            </a:r>
          </a:p>
        </p:txBody>
      </p:sp>
      <p:sp>
        <p:nvSpPr>
          <p:cNvPr id="4" name="Slide Number Placeholder 3"/>
          <p:cNvSpPr>
            <a:spLocks noGrp="1"/>
          </p:cNvSpPr>
          <p:nvPr>
            <p:ph type="sldNum" sz="quarter" idx="5"/>
          </p:nvPr>
        </p:nvSpPr>
        <p:spPr/>
        <p:txBody>
          <a:bodyPr/>
          <a:lstStyle/>
          <a:p>
            <a:fld id="{25E58A82-CCB3-4915-8DA3-D4E24CAF62F5}" type="slidenum">
              <a:rPr lang="en-GB" smtClean="0"/>
              <a:t>80</a:t>
            </a:fld>
            <a:endParaRPr lang="en-GB"/>
          </a:p>
        </p:txBody>
      </p:sp>
    </p:spTree>
    <p:extLst>
      <p:ext uri="{BB962C8B-B14F-4D97-AF65-F5344CB8AC3E}">
        <p14:creationId xmlns:p14="http://schemas.microsoft.com/office/powerpoint/2010/main" val="231865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DBF32-0047-3C02-EAE7-51AD4DC84F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B2D0D1-C6A9-237A-7B15-E9BA8D9432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F6D1BE-3FB0-0AB2-D676-EC24601C7015}"/>
              </a:ext>
            </a:extLst>
          </p:cNvPr>
          <p:cNvSpPr>
            <a:spLocks noGrp="1"/>
          </p:cNvSpPr>
          <p:nvPr>
            <p:ph type="body" idx="1"/>
          </p:nvPr>
        </p:nvSpPr>
        <p:spPr/>
        <p:txBody>
          <a:bodyPr/>
          <a:lstStyle/>
          <a:p>
            <a:r>
              <a:rPr lang="en-GB" dirty="0"/>
              <a:t>If we express it as a graph, [Click]</a:t>
            </a:r>
          </a:p>
          <a:p>
            <a:r>
              <a:rPr lang="en-GB" dirty="0"/>
              <a:t>It means that - with the strike in the middle -[Click]</a:t>
            </a:r>
          </a:p>
          <a:p>
            <a:r>
              <a:rPr lang="en-GB" dirty="0"/>
              <a:t>The payoff is equal to 0 when the stock price is inferior to the strike, becoming increasingly positive after the strike, which upper value is theoretically infinite [Previous Slide]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[Click]</a:t>
            </a:r>
          </a:p>
          <a:p>
            <a:r>
              <a:rPr lang="en-GB" dirty="0"/>
              <a:t>Visually speaking, - in yellow - it is obviously bounded by an underlying value of 0, because the stock price cannot be negative, and its payoff value decreases until the strike and becomes 0 after that.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[Previous Slide]</a:t>
            </a:r>
          </a:p>
          <a:p>
            <a:endParaRPr lang="en-GB" dirty="0"/>
          </a:p>
        </p:txBody>
      </p:sp>
      <p:sp>
        <p:nvSpPr>
          <p:cNvPr id="4" name="Slide Number Placeholder 3">
            <a:extLst>
              <a:ext uri="{FF2B5EF4-FFF2-40B4-BE49-F238E27FC236}">
                <a16:creationId xmlns:a16="http://schemas.microsoft.com/office/drawing/2014/main" id="{0A53E94E-F4A4-84D7-8BA8-219F6DCF377B}"/>
              </a:ext>
            </a:extLst>
          </p:cNvPr>
          <p:cNvSpPr>
            <a:spLocks noGrp="1"/>
          </p:cNvSpPr>
          <p:nvPr>
            <p:ph type="sldNum" sz="quarter" idx="5"/>
          </p:nvPr>
        </p:nvSpPr>
        <p:spPr/>
        <p:txBody>
          <a:bodyPr/>
          <a:lstStyle/>
          <a:p>
            <a:fld id="{25E58A82-CCB3-4915-8DA3-D4E24CAF62F5}" type="slidenum">
              <a:rPr lang="en-GB" smtClean="0"/>
              <a:t>8</a:t>
            </a:fld>
            <a:endParaRPr lang="en-GB"/>
          </a:p>
        </p:txBody>
      </p:sp>
    </p:spTree>
    <p:extLst>
      <p:ext uri="{BB962C8B-B14F-4D97-AF65-F5344CB8AC3E}">
        <p14:creationId xmlns:p14="http://schemas.microsoft.com/office/powerpoint/2010/main" val="2156219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we can simplify the equation by replacing the CDF() variables – with the big N - with alpha and Beta, which will have different values, depending whether it’s a Call or a Put, as you can see here </a:t>
            </a:r>
          </a:p>
          <a:p>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9</a:t>
            </a:fld>
            <a:endParaRPr lang="en-GB"/>
          </a:p>
        </p:txBody>
      </p:sp>
    </p:spTree>
    <p:extLst>
      <p:ext uri="{BB962C8B-B14F-4D97-AF65-F5344CB8AC3E}">
        <p14:creationId xmlns:p14="http://schemas.microsoft.com/office/powerpoint/2010/main" val="1731333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1ED0D-46A3-5FEC-BC70-0379B98498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8AABA1-5F71-AE29-0855-9689197C20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22324D-D2DC-5660-9319-31228656CE4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4DCD2B62-E1E4-FC14-5C6E-40ADFDC0F8EA}"/>
              </a:ext>
            </a:extLst>
          </p:cNvPr>
          <p:cNvSpPr>
            <a:spLocks noGrp="1"/>
          </p:cNvSpPr>
          <p:nvPr>
            <p:ph type="sldNum" sz="quarter" idx="5"/>
          </p:nvPr>
        </p:nvSpPr>
        <p:spPr/>
        <p:txBody>
          <a:bodyPr/>
          <a:lstStyle/>
          <a:p>
            <a:fld id="{25E58A82-CCB3-4915-8DA3-D4E24CAF62F5}" type="slidenum">
              <a:rPr lang="en-GB" smtClean="0"/>
              <a:t>10</a:t>
            </a:fld>
            <a:endParaRPr lang="en-GB"/>
          </a:p>
        </p:txBody>
      </p:sp>
    </p:spTree>
    <p:extLst>
      <p:ext uri="{BB962C8B-B14F-4D97-AF65-F5344CB8AC3E}">
        <p14:creationId xmlns:p14="http://schemas.microsoft.com/office/powerpoint/2010/main" val="8622317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Acadia - 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1273904"/>
            <a:ext cx="10101648" cy="1982058"/>
          </a:xfrm>
          <a:prstGeom prst="rect">
            <a:avLst/>
          </a:prstGeom>
        </p:spPr>
        <p:txBody>
          <a:bodyPr anchor="b">
            <a:normAutofit/>
          </a:bodyPr>
          <a:lstStyle>
            <a:lvl1pPr algn="l">
              <a:defRPr sz="4800" b="1" i="0">
                <a:solidFill>
                  <a:schemeClr val="bg1"/>
                </a:solidFill>
                <a:latin typeface="+mj-lt"/>
              </a:defRPr>
            </a:lvl1pPr>
          </a:lstStyle>
          <a:p>
            <a:r>
              <a:rPr lang="en-GB"/>
              <a:t>Click to add title</a:t>
            </a:r>
            <a:endParaRPr lang="en-US"/>
          </a:p>
        </p:txBody>
      </p:sp>
      <p:sp>
        <p:nvSpPr>
          <p:cNvPr id="3" name="Subtitle 2">
            <a:extLst>
              <a:ext uri="{FF2B5EF4-FFF2-40B4-BE49-F238E27FC236}">
                <a16:creationId xmlns:a16="http://schemas.microsoft.com/office/drawing/2014/main" id="{C55636D8-DDED-B349-AC18-9F879DAD00DF}"/>
              </a:ext>
            </a:extLst>
          </p:cNvPr>
          <p:cNvSpPr>
            <a:spLocks noGrp="1"/>
          </p:cNvSpPr>
          <p:nvPr>
            <p:ph type="subTitle" idx="1" hasCustomPrompt="1"/>
          </p:nvPr>
        </p:nvSpPr>
        <p:spPr>
          <a:xfrm>
            <a:off x="566352" y="3429000"/>
            <a:ext cx="10101648" cy="599259"/>
          </a:xfrm>
          <a:prstGeom prst="rect">
            <a:avLst/>
          </a:prstGeom>
        </p:spPr>
        <p:txBody>
          <a:bodyPr>
            <a:normAutofit/>
          </a:bodyPr>
          <a:lstStyle>
            <a:lvl1pPr marL="0" indent="0" algn="l">
              <a:buNone/>
              <a:defRPr sz="18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subtitle</a:t>
            </a:r>
            <a:endParaRPr lang="en-US"/>
          </a:p>
        </p:txBody>
      </p:sp>
      <p:pic>
        <p:nvPicPr>
          <p:cNvPr id="8" name="Picture 7" descr="A picture containing text, clipart&#10;&#10;Description automatically generated">
            <a:extLst>
              <a:ext uri="{FF2B5EF4-FFF2-40B4-BE49-F238E27FC236}">
                <a16:creationId xmlns:a16="http://schemas.microsoft.com/office/drawing/2014/main" id="{6D723DB6-5E78-3A4E-8293-32EA04AC90D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7222" y="374084"/>
            <a:ext cx="1845275" cy="503606"/>
          </a:xfrm>
          <a:prstGeom prst="rect">
            <a:avLst/>
          </a:prstGeom>
        </p:spPr>
      </p:pic>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28590"/>
            <a:ext cx="3693258" cy="410186"/>
          </a:xfrm>
          <a:prstGeom prst="rect">
            <a:avLst/>
          </a:prstGeom>
        </p:spPr>
        <p:txBody>
          <a:bodyPr/>
          <a:lstStyle>
            <a:lvl1pPr>
              <a:defRPr sz="1400">
                <a:solidFill>
                  <a:srgbClr val="B2B2B2"/>
                </a:solidFill>
                <a:latin typeface="+mn-lt"/>
              </a:defRPr>
            </a:lvl1pPr>
            <a:lvl2pPr>
              <a:defRPr sz="1200">
                <a:solidFill>
                  <a:srgbClr val="B2B2B2"/>
                </a:solidFill>
                <a:latin typeface="Sofia Pro" pitchFamily="2" charset="0"/>
              </a:defRPr>
            </a:lvl2pPr>
            <a:lvl3pPr>
              <a:defRPr sz="1100">
                <a:solidFill>
                  <a:srgbClr val="B2B2B2"/>
                </a:solidFill>
                <a:latin typeface="Sofia Pro" pitchFamily="2" charset="0"/>
              </a:defRPr>
            </a:lvl3pPr>
            <a:lvl4pPr>
              <a:defRPr sz="1050">
                <a:solidFill>
                  <a:srgbClr val="B2B2B2"/>
                </a:solidFill>
                <a:latin typeface="Sofia Pro" pitchFamily="2" charset="0"/>
              </a:defRPr>
            </a:lvl4pPr>
            <a:lvl5pPr>
              <a:defRPr sz="1050">
                <a:solidFill>
                  <a:srgbClr val="B2B2B2"/>
                </a:solidFill>
                <a:latin typeface="Sofia Pro" pitchFamily="2" charset="0"/>
              </a:defRPr>
            </a:lvl5pPr>
          </a:lstStyle>
          <a:p>
            <a:pPr lvl="0"/>
            <a:r>
              <a:rPr lang="en-GB"/>
              <a:t>Click to add date</a:t>
            </a:r>
            <a:endParaRPr lang="en-US"/>
          </a:p>
        </p:txBody>
      </p:sp>
    </p:spTree>
    <p:extLst>
      <p:ext uri="{BB962C8B-B14F-4D97-AF65-F5344CB8AC3E}">
        <p14:creationId xmlns:p14="http://schemas.microsoft.com/office/powerpoint/2010/main" val="3349271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5BF44-4816-89AE-1B3A-F2E88C09590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F0E8291-E45A-DA9D-12EA-D25CE00C09E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01A5FDF-37DD-EBCC-1D44-4C992F64A91F}"/>
              </a:ext>
            </a:extLst>
          </p:cNvPr>
          <p:cNvSpPr>
            <a:spLocks noGrp="1"/>
          </p:cNvSpPr>
          <p:nvPr>
            <p:ph type="dt" sz="half" idx="10"/>
          </p:nvPr>
        </p:nvSpPr>
        <p:spPr/>
        <p:txBody>
          <a:bodyPr/>
          <a:lstStyle/>
          <a:p>
            <a:fld id="{C027FAC9-CA30-4484-BCBB-E49F8601BD17}" type="datetimeFigureOut">
              <a:rPr lang="en-GB" smtClean="0"/>
              <a:t>12/01/2026</a:t>
            </a:fld>
            <a:endParaRPr lang="en-GB" dirty="0"/>
          </a:p>
        </p:txBody>
      </p:sp>
      <p:sp>
        <p:nvSpPr>
          <p:cNvPr id="5" name="Footer Placeholder 4">
            <a:extLst>
              <a:ext uri="{FF2B5EF4-FFF2-40B4-BE49-F238E27FC236}">
                <a16:creationId xmlns:a16="http://schemas.microsoft.com/office/drawing/2014/main" id="{FBB12D5F-5899-16BC-68D6-A68C1E5B8E4C}"/>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78FB0B1F-1666-296F-785B-C90B4EFBDC9F}"/>
              </a:ext>
            </a:extLst>
          </p:cNvPr>
          <p:cNvSpPr>
            <a:spLocks noGrp="1"/>
          </p:cNvSpPr>
          <p:nvPr>
            <p:ph type="sldNum" sz="quarter" idx="12"/>
          </p:nvPr>
        </p:nvSpPr>
        <p:spPr/>
        <p:txBody>
          <a:bodyPr/>
          <a:lstStyle/>
          <a:p>
            <a:fld id="{51753ED8-8CF2-4A8C-A3ED-349B914CF05F}" type="slidenum">
              <a:rPr lang="en-GB" smtClean="0"/>
              <a:t>‹#›</a:t>
            </a:fld>
            <a:endParaRPr lang="en-GB" dirty="0"/>
          </a:p>
        </p:txBody>
      </p:sp>
    </p:spTree>
    <p:extLst>
      <p:ext uri="{BB962C8B-B14F-4D97-AF65-F5344CB8AC3E}">
        <p14:creationId xmlns:p14="http://schemas.microsoft.com/office/powerpoint/2010/main" val="1558356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cadia - 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1273904"/>
            <a:ext cx="10101648" cy="1982058"/>
          </a:xfrm>
          <a:prstGeom prst="rect">
            <a:avLst/>
          </a:prstGeom>
        </p:spPr>
        <p:txBody>
          <a:bodyPr anchor="b">
            <a:normAutofit/>
          </a:bodyPr>
          <a:lstStyle>
            <a:lvl1pPr algn="l">
              <a:defRPr sz="4800" b="1" i="0">
                <a:solidFill>
                  <a:schemeClr val="bg1"/>
                </a:solidFill>
                <a:latin typeface="+mj-lt"/>
              </a:defRPr>
            </a:lvl1pPr>
          </a:lstStyle>
          <a:p>
            <a:r>
              <a:rPr lang="en-GB"/>
              <a:t>Click to add title</a:t>
            </a:r>
            <a:endParaRPr lang="en-US"/>
          </a:p>
        </p:txBody>
      </p:sp>
      <p:sp>
        <p:nvSpPr>
          <p:cNvPr id="3" name="Subtitle 2">
            <a:extLst>
              <a:ext uri="{FF2B5EF4-FFF2-40B4-BE49-F238E27FC236}">
                <a16:creationId xmlns:a16="http://schemas.microsoft.com/office/drawing/2014/main" id="{C55636D8-DDED-B349-AC18-9F879DAD00DF}"/>
              </a:ext>
            </a:extLst>
          </p:cNvPr>
          <p:cNvSpPr>
            <a:spLocks noGrp="1"/>
          </p:cNvSpPr>
          <p:nvPr>
            <p:ph type="subTitle" idx="1" hasCustomPrompt="1"/>
          </p:nvPr>
        </p:nvSpPr>
        <p:spPr>
          <a:xfrm>
            <a:off x="566352" y="3429000"/>
            <a:ext cx="10101648" cy="599259"/>
          </a:xfrm>
          <a:prstGeom prst="rect">
            <a:avLst/>
          </a:prstGeom>
        </p:spPr>
        <p:txBody>
          <a:bodyPr>
            <a:normAutofit/>
          </a:bodyPr>
          <a:lstStyle>
            <a:lvl1pPr marL="0" indent="0" algn="l">
              <a:buNone/>
              <a:defRPr sz="18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subtitle</a:t>
            </a:r>
            <a:endParaRPr lang="en-US"/>
          </a:p>
        </p:txBody>
      </p:sp>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28590"/>
            <a:ext cx="3693258" cy="410186"/>
          </a:xfrm>
          <a:prstGeom prst="rect">
            <a:avLst/>
          </a:prstGeom>
        </p:spPr>
        <p:txBody>
          <a:bodyPr/>
          <a:lstStyle>
            <a:lvl1pPr>
              <a:defRPr sz="1400">
                <a:solidFill>
                  <a:srgbClr val="B2B2B2"/>
                </a:solidFill>
                <a:latin typeface="+mn-lt"/>
              </a:defRPr>
            </a:lvl1pPr>
            <a:lvl2pPr>
              <a:defRPr sz="1200">
                <a:solidFill>
                  <a:srgbClr val="B2B2B2"/>
                </a:solidFill>
                <a:latin typeface="Sofia Pro" pitchFamily="2" charset="0"/>
              </a:defRPr>
            </a:lvl2pPr>
            <a:lvl3pPr>
              <a:defRPr sz="1100">
                <a:solidFill>
                  <a:srgbClr val="B2B2B2"/>
                </a:solidFill>
                <a:latin typeface="Sofia Pro" pitchFamily="2" charset="0"/>
              </a:defRPr>
            </a:lvl3pPr>
            <a:lvl4pPr>
              <a:defRPr sz="1050">
                <a:solidFill>
                  <a:srgbClr val="B2B2B2"/>
                </a:solidFill>
                <a:latin typeface="Sofia Pro" pitchFamily="2" charset="0"/>
              </a:defRPr>
            </a:lvl4pPr>
            <a:lvl5pPr>
              <a:defRPr sz="1050">
                <a:solidFill>
                  <a:srgbClr val="B2B2B2"/>
                </a:solidFill>
                <a:latin typeface="Sofia Pro" pitchFamily="2" charset="0"/>
              </a:defRPr>
            </a:lvl5pPr>
          </a:lstStyle>
          <a:p>
            <a:pPr lvl="0"/>
            <a:r>
              <a:rPr lang="en-GB"/>
              <a:t>Click to add date</a:t>
            </a:r>
            <a:endParaRPr lang="en-US"/>
          </a:p>
        </p:txBody>
      </p:sp>
      <p:pic>
        <p:nvPicPr>
          <p:cNvPr id="4" name="Picture 3">
            <a:extLst>
              <a:ext uri="{FF2B5EF4-FFF2-40B4-BE49-F238E27FC236}">
                <a16:creationId xmlns:a16="http://schemas.microsoft.com/office/drawing/2014/main" id="{4664E4AC-2E35-28E4-31BF-18A8809B5533}"/>
              </a:ext>
            </a:extLst>
          </p:cNvPr>
          <p:cNvPicPr>
            <a:picLocks noChangeAspect="1"/>
          </p:cNvPicPr>
          <p:nvPr/>
        </p:nvPicPr>
        <p:blipFill>
          <a:blip r:embed="rId3"/>
          <a:srcRect/>
          <a:stretch/>
        </p:blipFill>
        <p:spPr>
          <a:xfrm>
            <a:off x="433337" y="273490"/>
            <a:ext cx="2165180" cy="1000414"/>
          </a:xfrm>
          <a:prstGeom prst="rect">
            <a:avLst/>
          </a:prstGeom>
        </p:spPr>
      </p:pic>
    </p:spTree>
    <p:extLst>
      <p:ext uri="{BB962C8B-B14F-4D97-AF65-F5344CB8AC3E}">
        <p14:creationId xmlns:p14="http://schemas.microsoft.com/office/powerpoint/2010/main" val="8175654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Acadia - 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1273904"/>
            <a:ext cx="10101648" cy="1982058"/>
          </a:xfrm>
          <a:prstGeom prst="rect">
            <a:avLst/>
          </a:prstGeom>
        </p:spPr>
        <p:txBody>
          <a:bodyPr anchor="b">
            <a:normAutofit/>
          </a:bodyPr>
          <a:lstStyle>
            <a:lvl1pPr algn="l">
              <a:defRPr sz="4800" b="1" i="0">
                <a:solidFill>
                  <a:schemeClr val="bg1"/>
                </a:solidFill>
                <a:latin typeface="+mj-lt"/>
              </a:defRPr>
            </a:lvl1pPr>
          </a:lstStyle>
          <a:p>
            <a:r>
              <a:rPr lang="en-GB"/>
              <a:t>Click to add title</a:t>
            </a:r>
            <a:endParaRPr lang="en-US"/>
          </a:p>
        </p:txBody>
      </p:sp>
      <p:sp>
        <p:nvSpPr>
          <p:cNvPr id="3" name="Subtitle 2">
            <a:extLst>
              <a:ext uri="{FF2B5EF4-FFF2-40B4-BE49-F238E27FC236}">
                <a16:creationId xmlns:a16="http://schemas.microsoft.com/office/drawing/2014/main" id="{C55636D8-DDED-B349-AC18-9F879DAD00DF}"/>
              </a:ext>
            </a:extLst>
          </p:cNvPr>
          <p:cNvSpPr>
            <a:spLocks noGrp="1"/>
          </p:cNvSpPr>
          <p:nvPr>
            <p:ph type="subTitle" idx="1" hasCustomPrompt="1"/>
          </p:nvPr>
        </p:nvSpPr>
        <p:spPr>
          <a:xfrm>
            <a:off x="566352" y="3429000"/>
            <a:ext cx="10101648" cy="599259"/>
          </a:xfrm>
          <a:prstGeom prst="rect">
            <a:avLst/>
          </a:prstGeom>
        </p:spPr>
        <p:txBody>
          <a:bodyPr>
            <a:normAutofit/>
          </a:bodyPr>
          <a:lstStyle>
            <a:lvl1pPr marL="0" indent="0" algn="l">
              <a:buNone/>
              <a:defRPr sz="18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subtitle</a:t>
            </a:r>
            <a:endParaRPr lang="en-US"/>
          </a:p>
        </p:txBody>
      </p:sp>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28590"/>
            <a:ext cx="3693258" cy="410186"/>
          </a:xfrm>
          <a:prstGeom prst="rect">
            <a:avLst/>
          </a:prstGeom>
        </p:spPr>
        <p:txBody>
          <a:bodyPr/>
          <a:lstStyle>
            <a:lvl1pPr>
              <a:defRPr sz="1400">
                <a:solidFill>
                  <a:srgbClr val="B2B2B2"/>
                </a:solidFill>
                <a:latin typeface="+mn-lt"/>
              </a:defRPr>
            </a:lvl1pPr>
            <a:lvl2pPr>
              <a:defRPr sz="1200">
                <a:solidFill>
                  <a:srgbClr val="B2B2B2"/>
                </a:solidFill>
                <a:latin typeface="Sofia Pro" pitchFamily="2" charset="0"/>
              </a:defRPr>
            </a:lvl2pPr>
            <a:lvl3pPr>
              <a:defRPr sz="1100">
                <a:solidFill>
                  <a:srgbClr val="B2B2B2"/>
                </a:solidFill>
                <a:latin typeface="Sofia Pro" pitchFamily="2" charset="0"/>
              </a:defRPr>
            </a:lvl3pPr>
            <a:lvl4pPr>
              <a:defRPr sz="1050">
                <a:solidFill>
                  <a:srgbClr val="B2B2B2"/>
                </a:solidFill>
                <a:latin typeface="Sofia Pro" pitchFamily="2" charset="0"/>
              </a:defRPr>
            </a:lvl4pPr>
            <a:lvl5pPr>
              <a:defRPr sz="1050">
                <a:solidFill>
                  <a:srgbClr val="B2B2B2"/>
                </a:solidFill>
                <a:latin typeface="Sofia Pro" pitchFamily="2" charset="0"/>
              </a:defRPr>
            </a:lvl5pPr>
          </a:lstStyle>
          <a:p>
            <a:pPr lvl="0"/>
            <a:r>
              <a:rPr lang="en-GB"/>
              <a:t>Click to add date</a:t>
            </a:r>
            <a:endParaRPr lang="en-US"/>
          </a:p>
        </p:txBody>
      </p:sp>
      <p:pic>
        <p:nvPicPr>
          <p:cNvPr id="4" name="Picture 3">
            <a:extLst>
              <a:ext uri="{FF2B5EF4-FFF2-40B4-BE49-F238E27FC236}">
                <a16:creationId xmlns:a16="http://schemas.microsoft.com/office/drawing/2014/main" id="{61EA9C3D-092F-417B-58C3-917F95D00E9D}"/>
              </a:ext>
            </a:extLst>
          </p:cNvPr>
          <p:cNvPicPr>
            <a:picLocks noChangeAspect="1"/>
          </p:cNvPicPr>
          <p:nvPr/>
        </p:nvPicPr>
        <p:blipFill>
          <a:blip r:embed="rId3"/>
          <a:srcRect/>
          <a:stretch/>
        </p:blipFill>
        <p:spPr>
          <a:xfrm>
            <a:off x="10381409" y="6038490"/>
            <a:ext cx="1732044" cy="800285"/>
          </a:xfrm>
          <a:prstGeom prst="rect">
            <a:avLst/>
          </a:prstGeom>
        </p:spPr>
      </p:pic>
    </p:spTree>
    <p:extLst>
      <p:ext uri="{BB962C8B-B14F-4D97-AF65-F5344CB8AC3E}">
        <p14:creationId xmlns:p14="http://schemas.microsoft.com/office/powerpoint/2010/main" val="39901682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Acadia - white - 3 column text">
    <p:bg>
      <p:bgPr>
        <a:blipFill dpi="0" rotWithShape="1">
          <a:blip r:embed="rId2" cstate="email">
            <a:alphaModFix amt="20000"/>
            <a:lum/>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t="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49185"/>
            <a:ext cx="8812110" cy="631751"/>
          </a:xfrm>
          <a:prstGeom prst="rect">
            <a:avLst/>
          </a:prstGeom>
        </p:spPr>
        <p:txBody>
          <a:bodyPr anchor="b">
            <a:normAutofit/>
          </a:bodyPr>
          <a:lstStyle>
            <a:lvl1pPr algn="l">
              <a:defRPr sz="2800" b="1" i="0">
                <a:solidFill>
                  <a:schemeClr val="tx1"/>
                </a:solidFill>
                <a:latin typeface="+mj-lt"/>
              </a:defRPr>
            </a:lvl1pPr>
          </a:lstStyle>
          <a:p>
            <a:r>
              <a:rPr lang="en-GB"/>
              <a:t>Click to add title</a:t>
            </a:r>
            <a:endParaRPr lang="en-US"/>
          </a:p>
        </p:txBody>
      </p:sp>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35968"/>
            <a:ext cx="3693258" cy="316402"/>
          </a:xfrm>
          <a:prstGeom prst="rect">
            <a:avLst/>
          </a:prstGeom>
        </p:spPr>
        <p:txBody>
          <a:bodyPr/>
          <a:lstStyle>
            <a:lvl1pPr>
              <a:defRPr sz="1400">
                <a:solidFill>
                  <a:schemeClr val="accent5"/>
                </a:solidFill>
                <a:latin typeface="+mj-lt"/>
              </a:defRPr>
            </a:lvl1pPr>
            <a:lvl2pPr>
              <a:defRPr sz="1200">
                <a:solidFill>
                  <a:schemeClr val="bg1"/>
                </a:solidFill>
                <a:latin typeface="Sofia Pro" pitchFamily="2" charset="0"/>
              </a:defRPr>
            </a:lvl2pPr>
            <a:lvl3pPr>
              <a:defRPr sz="1100">
                <a:solidFill>
                  <a:schemeClr val="bg1"/>
                </a:solidFill>
                <a:latin typeface="Sofia Pro" pitchFamily="2" charset="0"/>
              </a:defRPr>
            </a:lvl3pPr>
            <a:lvl4pPr>
              <a:defRPr sz="1050">
                <a:solidFill>
                  <a:schemeClr val="bg1"/>
                </a:solidFill>
                <a:latin typeface="Sofia Pro" pitchFamily="2" charset="0"/>
              </a:defRPr>
            </a:lvl4pPr>
            <a:lvl5pPr>
              <a:defRPr sz="1050">
                <a:solidFill>
                  <a:schemeClr val="bg1"/>
                </a:solidFill>
                <a:latin typeface="Sofia Pro" pitchFamily="2" charset="0"/>
              </a:defRPr>
            </a:lvl5pPr>
          </a:lstStyle>
          <a:p>
            <a:pPr lvl="0"/>
            <a:r>
              <a:rPr lang="en-GB"/>
              <a:t>Click to add section title</a:t>
            </a:r>
            <a:endParaRPr lang="en-US"/>
          </a:p>
        </p:txBody>
      </p:sp>
      <p:sp>
        <p:nvSpPr>
          <p:cNvPr id="5" name="Content Placeholder 4">
            <a:extLst>
              <a:ext uri="{FF2B5EF4-FFF2-40B4-BE49-F238E27FC236}">
                <a16:creationId xmlns:a16="http://schemas.microsoft.com/office/drawing/2014/main" id="{6CA7C1BD-16C4-014E-9D82-7E6FD3D82306}"/>
              </a:ext>
            </a:extLst>
          </p:cNvPr>
          <p:cNvSpPr>
            <a:spLocks noGrp="1"/>
          </p:cNvSpPr>
          <p:nvPr>
            <p:ph sz="quarter" idx="12" hasCustomPrompt="1"/>
          </p:nvPr>
        </p:nvSpPr>
        <p:spPr>
          <a:xfrm>
            <a:off x="566738" y="2119974"/>
            <a:ext cx="3383939" cy="2991288"/>
          </a:xfrm>
          <a:prstGeom prst="rect">
            <a:avLst/>
          </a:prstGeom>
        </p:spPr>
        <p:txBody>
          <a:bodyPr/>
          <a:lstStyle>
            <a:lvl1pPr>
              <a:defRPr sz="1800" b="0" i="0">
                <a:solidFill>
                  <a:srgbClr val="666666"/>
                </a:solidFill>
                <a:latin typeface="+mn-lt"/>
              </a:defRPr>
            </a:lvl1pPr>
          </a:lstStyle>
          <a:p>
            <a:pPr lvl="0"/>
            <a:r>
              <a:rPr lang="en-GB"/>
              <a:t>Click to add text</a:t>
            </a:r>
            <a:endParaRPr lang="en-US"/>
          </a:p>
        </p:txBody>
      </p:sp>
      <p:sp>
        <p:nvSpPr>
          <p:cNvPr id="6" name="Rectangle 5">
            <a:extLst>
              <a:ext uri="{FF2B5EF4-FFF2-40B4-BE49-F238E27FC236}">
                <a16:creationId xmlns:a16="http://schemas.microsoft.com/office/drawing/2014/main" id="{5F76ED95-C47A-2A44-B4FF-E1469AD42BAC}"/>
              </a:ext>
            </a:extLst>
          </p:cNvPr>
          <p:cNvSpPr/>
          <p:nvPr/>
        </p:nvSpPr>
        <p:spPr>
          <a:xfrm>
            <a:off x="0" y="691662"/>
            <a:ext cx="1547447" cy="45719"/>
          </a:xfrm>
          <a:prstGeom prst="rect">
            <a:avLst/>
          </a:prstGeom>
          <a:solidFill>
            <a:srgbClr val="008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4">
            <a:extLst>
              <a:ext uri="{FF2B5EF4-FFF2-40B4-BE49-F238E27FC236}">
                <a16:creationId xmlns:a16="http://schemas.microsoft.com/office/drawing/2014/main" id="{A45AF4A6-E0FA-BE40-A536-890EB00CC0B5}"/>
              </a:ext>
            </a:extLst>
          </p:cNvPr>
          <p:cNvSpPr>
            <a:spLocks noGrp="1"/>
          </p:cNvSpPr>
          <p:nvPr>
            <p:ph sz="quarter" idx="13" hasCustomPrompt="1"/>
          </p:nvPr>
        </p:nvSpPr>
        <p:spPr>
          <a:xfrm>
            <a:off x="4505498" y="2119974"/>
            <a:ext cx="3383939" cy="2991288"/>
          </a:xfrm>
          <a:prstGeom prst="rect">
            <a:avLst/>
          </a:prstGeom>
        </p:spPr>
        <p:txBody>
          <a:bodyPr/>
          <a:lstStyle>
            <a:lvl1pPr>
              <a:defRPr sz="1800" b="0" i="0">
                <a:solidFill>
                  <a:srgbClr val="666666"/>
                </a:solidFill>
                <a:latin typeface="+mn-lt"/>
              </a:defRPr>
            </a:lvl1pPr>
          </a:lstStyle>
          <a:p>
            <a:pPr lvl="0"/>
            <a:r>
              <a:rPr lang="en-GB"/>
              <a:t>Click to add text</a:t>
            </a:r>
            <a:endParaRPr lang="en-US"/>
          </a:p>
        </p:txBody>
      </p:sp>
      <p:sp>
        <p:nvSpPr>
          <p:cNvPr id="11" name="Content Placeholder 4">
            <a:extLst>
              <a:ext uri="{FF2B5EF4-FFF2-40B4-BE49-F238E27FC236}">
                <a16:creationId xmlns:a16="http://schemas.microsoft.com/office/drawing/2014/main" id="{BFD04E32-AFE6-5044-A438-F2B2F35A1390}"/>
              </a:ext>
            </a:extLst>
          </p:cNvPr>
          <p:cNvSpPr>
            <a:spLocks noGrp="1"/>
          </p:cNvSpPr>
          <p:nvPr>
            <p:ph sz="quarter" idx="14" hasCustomPrompt="1"/>
          </p:nvPr>
        </p:nvSpPr>
        <p:spPr>
          <a:xfrm>
            <a:off x="8444645" y="2119974"/>
            <a:ext cx="3383939" cy="2991288"/>
          </a:xfrm>
          <a:prstGeom prst="rect">
            <a:avLst/>
          </a:prstGeom>
        </p:spPr>
        <p:txBody>
          <a:bodyPr/>
          <a:lstStyle>
            <a:lvl1pPr>
              <a:defRPr sz="1800" b="0" i="0">
                <a:solidFill>
                  <a:srgbClr val="666666"/>
                </a:solidFill>
                <a:latin typeface="+mn-lt"/>
              </a:defRPr>
            </a:lvl1pPr>
          </a:lstStyle>
          <a:p>
            <a:pPr lvl="0"/>
            <a:r>
              <a:rPr lang="en-GB"/>
              <a:t>Click to add text</a:t>
            </a:r>
            <a:endParaRPr lang="en-US"/>
          </a:p>
        </p:txBody>
      </p:sp>
      <p:cxnSp>
        <p:nvCxnSpPr>
          <p:cNvPr id="14" name="Straight Connector 13">
            <a:extLst>
              <a:ext uri="{FF2B5EF4-FFF2-40B4-BE49-F238E27FC236}">
                <a16:creationId xmlns:a16="http://schemas.microsoft.com/office/drawing/2014/main" id="{94448F44-AAB3-E642-9295-D6EA901DAB84}"/>
              </a:ext>
            </a:extLst>
          </p:cNvPr>
          <p:cNvCxnSpPr>
            <a:cxnSpLocks/>
          </p:cNvCxnSpPr>
          <p:nvPr/>
        </p:nvCxnSpPr>
        <p:spPr>
          <a:xfrm>
            <a:off x="8147538" y="1512277"/>
            <a:ext cx="0" cy="395067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E2E403F-5D0E-BD4D-9464-73288D07EEF1}"/>
              </a:ext>
            </a:extLst>
          </p:cNvPr>
          <p:cNvCxnSpPr>
            <a:cxnSpLocks/>
          </p:cNvCxnSpPr>
          <p:nvPr/>
        </p:nvCxnSpPr>
        <p:spPr>
          <a:xfrm>
            <a:off x="4232030" y="1512277"/>
            <a:ext cx="0" cy="395067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576B7064-805A-8948-BD94-40E701196AF7}"/>
              </a:ext>
            </a:extLst>
          </p:cNvPr>
          <p:cNvSpPr>
            <a:spLocks noGrp="1"/>
          </p:cNvSpPr>
          <p:nvPr>
            <p:ph type="body" sz="quarter" idx="15" hasCustomPrompt="1"/>
          </p:nvPr>
        </p:nvSpPr>
        <p:spPr>
          <a:xfrm>
            <a:off x="546588" y="1512888"/>
            <a:ext cx="3424238" cy="468312"/>
          </a:xfrm>
          <a:prstGeom prst="rect">
            <a:avLst/>
          </a:prstGeom>
        </p:spPr>
        <p:txBody>
          <a:bodyPr/>
          <a:lstStyle>
            <a:lvl1pPr>
              <a:defRPr sz="1800" b="1" i="0">
                <a:latin typeface="+mj-lt"/>
              </a:defRPr>
            </a:lvl1pPr>
            <a:lvl2pPr>
              <a:defRPr sz="1600">
                <a:latin typeface="Sofia Pro" pitchFamily="2" charset="0"/>
              </a:defRPr>
            </a:lvl2pPr>
            <a:lvl3pPr>
              <a:defRPr sz="1400">
                <a:latin typeface="Sofia Pro" pitchFamily="2" charset="0"/>
              </a:defRPr>
            </a:lvl3pPr>
            <a:lvl4pPr>
              <a:defRPr sz="1200">
                <a:latin typeface="Sofia Pro" pitchFamily="2" charset="0"/>
              </a:defRPr>
            </a:lvl4pPr>
            <a:lvl5pPr>
              <a:defRPr sz="1200">
                <a:latin typeface="Sofia Pro" pitchFamily="2" charset="0"/>
              </a:defRPr>
            </a:lvl5pPr>
          </a:lstStyle>
          <a:p>
            <a:pPr lvl="0"/>
            <a:r>
              <a:rPr lang="en-GB"/>
              <a:t>Click to add title</a:t>
            </a:r>
            <a:endParaRPr lang="en-US"/>
          </a:p>
        </p:txBody>
      </p:sp>
      <p:sp>
        <p:nvSpPr>
          <p:cNvPr id="23" name="Text Placeholder 21">
            <a:extLst>
              <a:ext uri="{FF2B5EF4-FFF2-40B4-BE49-F238E27FC236}">
                <a16:creationId xmlns:a16="http://schemas.microsoft.com/office/drawing/2014/main" id="{2015AC63-926F-5648-9469-48F84A73F4E7}"/>
              </a:ext>
            </a:extLst>
          </p:cNvPr>
          <p:cNvSpPr>
            <a:spLocks noGrp="1"/>
          </p:cNvSpPr>
          <p:nvPr>
            <p:ph type="body" sz="quarter" idx="16" hasCustomPrompt="1"/>
          </p:nvPr>
        </p:nvSpPr>
        <p:spPr>
          <a:xfrm>
            <a:off x="4501173" y="1512888"/>
            <a:ext cx="3424238" cy="468312"/>
          </a:xfrm>
          <a:prstGeom prst="rect">
            <a:avLst/>
          </a:prstGeom>
        </p:spPr>
        <p:txBody>
          <a:bodyPr/>
          <a:lstStyle>
            <a:lvl1pPr>
              <a:defRPr sz="1800" b="1" i="0">
                <a:latin typeface="+mj-lt"/>
              </a:defRPr>
            </a:lvl1pPr>
            <a:lvl2pPr>
              <a:defRPr sz="1600">
                <a:latin typeface="Sofia Pro" pitchFamily="2" charset="0"/>
              </a:defRPr>
            </a:lvl2pPr>
            <a:lvl3pPr>
              <a:defRPr sz="1400">
                <a:latin typeface="Sofia Pro" pitchFamily="2" charset="0"/>
              </a:defRPr>
            </a:lvl3pPr>
            <a:lvl4pPr>
              <a:defRPr sz="1200">
                <a:latin typeface="Sofia Pro" pitchFamily="2" charset="0"/>
              </a:defRPr>
            </a:lvl4pPr>
            <a:lvl5pPr>
              <a:defRPr sz="1200">
                <a:latin typeface="Sofia Pro" pitchFamily="2" charset="0"/>
              </a:defRPr>
            </a:lvl5pPr>
          </a:lstStyle>
          <a:p>
            <a:pPr lvl="0"/>
            <a:r>
              <a:rPr lang="en-GB"/>
              <a:t>Click to add title</a:t>
            </a:r>
            <a:endParaRPr lang="en-US"/>
          </a:p>
        </p:txBody>
      </p:sp>
      <p:sp>
        <p:nvSpPr>
          <p:cNvPr id="24" name="Text Placeholder 21">
            <a:extLst>
              <a:ext uri="{FF2B5EF4-FFF2-40B4-BE49-F238E27FC236}">
                <a16:creationId xmlns:a16="http://schemas.microsoft.com/office/drawing/2014/main" id="{CBF167D5-172B-864B-A622-C8DB47020FCB}"/>
              </a:ext>
            </a:extLst>
          </p:cNvPr>
          <p:cNvSpPr>
            <a:spLocks noGrp="1"/>
          </p:cNvSpPr>
          <p:nvPr>
            <p:ph type="body" sz="quarter" idx="17" hasCustomPrompt="1"/>
          </p:nvPr>
        </p:nvSpPr>
        <p:spPr>
          <a:xfrm>
            <a:off x="8428403" y="1512888"/>
            <a:ext cx="3424238" cy="468312"/>
          </a:xfrm>
          <a:prstGeom prst="rect">
            <a:avLst/>
          </a:prstGeom>
        </p:spPr>
        <p:txBody>
          <a:bodyPr/>
          <a:lstStyle>
            <a:lvl1pPr>
              <a:defRPr sz="1800" b="1" i="0">
                <a:latin typeface="+mj-lt"/>
              </a:defRPr>
            </a:lvl1pPr>
            <a:lvl2pPr>
              <a:defRPr sz="1600">
                <a:latin typeface="Sofia Pro" pitchFamily="2" charset="0"/>
              </a:defRPr>
            </a:lvl2pPr>
            <a:lvl3pPr>
              <a:defRPr sz="1400">
                <a:latin typeface="Sofia Pro" pitchFamily="2" charset="0"/>
              </a:defRPr>
            </a:lvl3pPr>
            <a:lvl4pPr>
              <a:defRPr sz="1200">
                <a:latin typeface="Sofia Pro" pitchFamily="2" charset="0"/>
              </a:defRPr>
            </a:lvl4pPr>
            <a:lvl5pPr>
              <a:defRPr sz="1200">
                <a:latin typeface="Sofia Pro" pitchFamily="2" charset="0"/>
              </a:defRPr>
            </a:lvl5pPr>
          </a:lstStyle>
          <a:p>
            <a:pPr lvl="0"/>
            <a:r>
              <a:rPr lang="en-GB"/>
              <a:t>Click to add title</a:t>
            </a:r>
            <a:endParaRPr lang="en-US"/>
          </a:p>
        </p:txBody>
      </p:sp>
      <p:sp>
        <p:nvSpPr>
          <p:cNvPr id="16" name="Text Placeholder 12">
            <a:extLst>
              <a:ext uri="{FF2B5EF4-FFF2-40B4-BE49-F238E27FC236}">
                <a16:creationId xmlns:a16="http://schemas.microsoft.com/office/drawing/2014/main" id="{994CC76D-1EF8-DF41-B12F-17F38EF29077}"/>
              </a:ext>
            </a:extLst>
          </p:cNvPr>
          <p:cNvSpPr txBox="1">
            <a:spLocks/>
          </p:cNvSpPr>
          <p:nvPr/>
        </p:nvSpPr>
        <p:spPr>
          <a:xfrm>
            <a:off x="8240834" y="6435968"/>
            <a:ext cx="3693258" cy="316401"/>
          </a:xfrm>
          <a:prstGeom prst="rect">
            <a:avLst/>
          </a:prstGeom>
        </p:spPr>
        <p:txBody>
          <a:bodyPr/>
          <a:lstStyle>
            <a:lvl1pPr marL="0" indent="0" algn="r" defTabSz="914400" rtl="0" eaLnBrk="1" latinLnBrk="0" hangingPunct="1">
              <a:lnSpc>
                <a:spcPct val="90000"/>
              </a:lnSpc>
              <a:spcBef>
                <a:spcPts val="1000"/>
              </a:spcBef>
              <a:buFont typeface="Arial" panose="020B0604020202020204" pitchFamily="34" charset="0"/>
              <a:buNone/>
              <a:defRPr sz="1400" kern="1200">
                <a:solidFill>
                  <a:schemeClr val="bg1"/>
                </a:solidFill>
                <a:latin typeface="Sofia Pro" pitchFamily="2" charset="0"/>
                <a:ea typeface="+mn-ea"/>
                <a:cs typeface="+mn-cs"/>
              </a:defRPr>
            </a:lvl1pPr>
            <a:lvl2pPr marL="457200" indent="0" algn="r" defTabSz="914400" rtl="0" eaLnBrk="1" latinLnBrk="0" hangingPunct="1">
              <a:lnSpc>
                <a:spcPct val="90000"/>
              </a:lnSpc>
              <a:spcBef>
                <a:spcPts val="500"/>
              </a:spcBef>
              <a:buFont typeface="Arial" panose="020B0604020202020204" pitchFamily="34" charset="0"/>
              <a:buNone/>
              <a:defRPr sz="1200" kern="1200">
                <a:solidFill>
                  <a:schemeClr val="bg1"/>
                </a:solidFill>
                <a:latin typeface="Sofia Pro" pitchFamily="2" charset="0"/>
                <a:ea typeface="+mn-ea"/>
                <a:cs typeface="+mn-cs"/>
              </a:defRPr>
            </a:lvl2pPr>
            <a:lvl3pPr marL="914400" indent="0" algn="r" defTabSz="914400" rtl="0" eaLnBrk="1" latinLnBrk="0" hangingPunct="1">
              <a:lnSpc>
                <a:spcPct val="90000"/>
              </a:lnSpc>
              <a:spcBef>
                <a:spcPts val="500"/>
              </a:spcBef>
              <a:buFont typeface="Arial" panose="020B0604020202020204" pitchFamily="34" charset="0"/>
              <a:buNone/>
              <a:defRPr sz="1100" kern="1200">
                <a:solidFill>
                  <a:schemeClr val="bg1"/>
                </a:solidFill>
                <a:latin typeface="Sofia Pro" pitchFamily="2" charset="0"/>
                <a:ea typeface="+mn-ea"/>
                <a:cs typeface="+mn-cs"/>
              </a:defRPr>
            </a:lvl3pPr>
            <a:lvl4pPr marL="13716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4pPr>
            <a:lvl5pPr marL="18288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05DB72C4-25B4-A04F-80B2-89C9E7998A3D}" type="slidenum">
              <a:rPr lang="en-GB" smtClean="0">
                <a:solidFill>
                  <a:schemeClr val="accent5"/>
                </a:solidFill>
                <a:latin typeface="+mj-lt"/>
              </a:rPr>
              <a:pPr/>
              <a:t>‹#›</a:t>
            </a:fld>
            <a:endParaRPr lang="en-US">
              <a:solidFill>
                <a:schemeClr val="accent5"/>
              </a:solidFill>
              <a:latin typeface="+mj-lt"/>
            </a:endParaRPr>
          </a:p>
        </p:txBody>
      </p:sp>
      <p:pic>
        <p:nvPicPr>
          <p:cNvPr id="3" name="Picture 2">
            <a:extLst>
              <a:ext uri="{FF2B5EF4-FFF2-40B4-BE49-F238E27FC236}">
                <a16:creationId xmlns:a16="http://schemas.microsoft.com/office/drawing/2014/main" id="{0DA48E2D-0A26-128E-A85E-97B4539A07D4}"/>
              </a:ext>
            </a:extLst>
          </p:cNvPr>
          <p:cNvPicPr>
            <a:picLocks noChangeAspect="1"/>
          </p:cNvPicPr>
          <p:nvPr/>
        </p:nvPicPr>
        <p:blipFill>
          <a:blip r:embed="rId4"/>
          <a:srcRect/>
          <a:stretch/>
        </p:blipFill>
        <p:spPr>
          <a:xfrm>
            <a:off x="10821791" y="200586"/>
            <a:ext cx="1112301" cy="513935"/>
          </a:xfrm>
          <a:prstGeom prst="rect">
            <a:avLst/>
          </a:prstGeom>
        </p:spPr>
      </p:pic>
    </p:spTree>
    <p:extLst>
      <p:ext uri="{BB962C8B-B14F-4D97-AF65-F5344CB8AC3E}">
        <p14:creationId xmlns:p14="http://schemas.microsoft.com/office/powerpoint/2010/main" val="20376957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Acadia - white - 3 column text">
    <p:bg>
      <p:bgPr>
        <a:blipFill dpi="0" rotWithShape="1">
          <a:blip r:embed="rId2" cstate="email">
            <a:alphaModFix amt="20270"/>
            <a:lum/>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t="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49185"/>
            <a:ext cx="8812110" cy="631751"/>
          </a:xfrm>
          <a:prstGeom prst="rect">
            <a:avLst/>
          </a:prstGeom>
        </p:spPr>
        <p:txBody>
          <a:bodyPr anchor="b">
            <a:normAutofit/>
          </a:bodyPr>
          <a:lstStyle>
            <a:lvl1pPr algn="l">
              <a:defRPr sz="2800" b="1" i="0">
                <a:solidFill>
                  <a:schemeClr val="tx1"/>
                </a:solidFill>
                <a:latin typeface="Sofia Pro" pitchFamily="2" charset="0"/>
              </a:defRPr>
            </a:lvl1pPr>
          </a:lstStyle>
          <a:p>
            <a:r>
              <a:rPr lang="en-GB"/>
              <a:t>Click to add title</a:t>
            </a:r>
            <a:endParaRPr lang="en-US"/>
          </a:p>
        </p:txBody>
      </p:sp>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35968"/>
            <a:ext cx="3693258" cy="316402"/>
          </a:xfrm>
          <a:prstGeom prst="rect">
            <a:avLst/>
          </a:prstGeom>
        </p:spPr>
        <p:txBody>
          <a:bodyPr/>
          <a:lstStyle>
            <a:lvl1pPr>
              <a:defRPr sz="1400">
                <a:solidFill>
                  <a:schemeClr val="accent5"/>
                </a:solidFill>
                <a:latin typeface="+mn-lt"/>
              </a:defRPr>
            </a:lvl1pPr>
            <a:lvl2pPr>
              <a:defRPr sz="1200">
                <a:solidFill>
                  <a:schemeClr val="bg1"/>
                </a:solidFill>
                <a:latin typeface="Sofia Pro" pitchFamily="2" charset="0"/>
              </a:defRPr>
            </a:lvl2pPr>
            <a:lvl3pPr>
              <a:defRPr sz="1100">
                <a:solidFill>
                  <a:schemeClr val="bg1"/>
                </a:solidFill>
                <a:latin typeface="Sofia Pro" pitchFamily="2" charset="0"/>
              </a:defRPr>
            </a:lvl3pPr>
            <a:lvl4pPr>
              <a:defRPr sz="1050">
                <a:solidFill>
                  <a:schemeClr val="bg1"/>
                </a:solidFill>
                <a:latin typeface="Sofia Pro" pitchFamily="2" charset="0"/>
              </a:defRPr>
            </a:lvl4pPr>
            <a:lvl5pPr>
              <a:defRPr sz="1050">
                <a:solidFill>
                  <a:schemeClr val="bg1"/>
                </a:solidFill>
                <a:latin typeface="Sofia Pro" pitchFamily="2" charset="0"/>
              </a:defRPr>
            </a:lvl5pPr>
          </a:lstStyle>
          <a:p>
            <a:pPr lvl="0"/>
            <a:r>
              <a:rPr lang="en-GB"/>
              <a:t>Click to add section title</a:t>
            </a:r>
            <a:endParaRPr lang="en-US"/>
          </a:p>
        </p:txBody>
      </p:sp>
      <p:sp>
        <p:nvSpPr>
          <p:cNvPr id="5" name="Content Placeholder 4">
            <a:extLst>
              <a:ext uri="{FF2B5EF4-FFF2-40B4-BE49-F238E27FC236}">
                <a16:creationId xmlns:a16="http://schemas.microsoft.com/office/drawing/2014/main" id="{6CA7C1BD-16C4-014E-9D82-7E6FD3D82306}"/>
              </a:ext>
            </a:extLst>
          </p:cNvPr>
          <p:cNvSpPr>
            <a:spLocks noGrp="1"/>
          </p:cNvSpPr>
          <p:nvPr>
            <p:ph sz="quarter" idx="12" hasCustomPrompt="1"/>
          </p:nvPr>
        </p:nvSpPr>
        <p:spPr>
          <a:xfrm>
            <a:off x="566738" y="3031436"/>
            <a:ext cx="3383939" cy="1284697"/>
          </a:xfrm>
          <a:prstGeom prst="rect">
            <a:avLst/>
          </a:prstGeom>
        </p:spPr>
        <p:txBody>
          <a:bodyPr/>
          <a:lstStyle>
            <a:lvl1pPr algn="ctr">
              <a:defRPr sz="1400" b="0" i="0">
                <a:solidFill>
                  <a:srgbClr val="666666"/>
                </a:solidFill>
                <a:latin typeface="+mn-lt"/>
              </a:defRPr>
            </a:lvl1pPr>
          </a:lstStyle>
          <a:p>
            <a:pPr lvl="0"/>
            <a:r>
              <a:rPr lang="en-GB"/>
              <a:t>Click to add text</a:t>
            </a:r>
            <a:endParaRPr lang="en-US"/>
          </a:p>
        </p:txBody>
      </p:sp>
      <p:sp>
        <p:nvSpPr>
          <p:cNvPr id="6" name="Rectangle 5">
            <a:extLst>
              <a:ext uri="{FF2B5EF4-FFF2-40B4-BE49-F238E27FC236}">
                <a16:creationId xmlns:a16="http://schemas.microsoft.com/office/drawing/2014/main" id="{5F76ED95-C47A-2A44-B4FF-E1469AD42BAC}"/>
              </a:ext>
            </a:extLst>
          </p:cNvPr>
          <p:cNvSpPr/>
          <p:nvPr/>
        </p:nvSpPr>
        <p:spPr>
          <a:xfrm>
            <a:off x="0" y="691662"/>
            <a:ext cx="1547447" cy="45719"/>
          </a:xfrm>
          <a:prstGeom prst="rect">
            <a:avLst/>
          </a:prstGeom>
          <a:solidFill>
            <a:srgbClr val="008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94448F44-AAB3-E642-9295-D6EA901DAB84}"/>
              </a:ext>
            </a:extLst>
          </p:cNvPr>
          <p:cNvCxnSpPr>
            <a:cxnSpLocks/>
          </p:cNvCxnSpPr>
          <p:nvPr/>
        </p:nvCxnSpPr>
        <p:spPr>
          <a:xfrm>
            <a:off x="8147538" y="1512277"/>
            <a:ext cx="0" cy="395067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E2E403F-5D0E-BD4D-9464-73288D07EEF1}"/>
              </a:ext>
            </a:extLst>
          </p:cNvPr>
          <p:cNvCxnSpPr>
            <a:cxnSpLocks/>
          </p:cNvCxnSpPr>
          <p:nvPr/>
        </p:nvCxnSpPr>
        <p:spPr>
          <a:xfrm>
            <a:off x="4232030" y="1512277"/>
            <a:ext cx="0" cy="395067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576B7064-805A-8948-BD94-40E701196AF7}"/>
              </a:ext>
            </a:extLst>
          </p:cNvPr>
          <p:cNvSpPr>
            <a:spLocks noGrp="1"/>
          </p:cNvSpPr>
          <p:nvPr>
            <p:ph type="body" sz="quarter" idx="15" hasCustomPrompt="1"/>
          </p:nvPr>
        </p:nvSpPr>
        <p:spPr>
          <a:xfrm>
            <a:off x="546588" y="2445402"/>
            <a:ext cx="3424238" cy="586034"/>
          </a:xfrm>
          <a:prstGeom prst="rect">
            <a:avLst/>
          </a:prstGeom>
        </p:spPr>
        <p:txBody>
          <a:bodyPr/>
          <a:lstStyle>
            <a:lvl1pPr algn="ctr">
              <a:defRPr sz="3200" b="1" i="0">
                <a:solidFill>
                  <a:srgbClr val="00856C"/>
                </a:solidFill>
                <a:latin typeface="+mj-lt"/>
              </a:defRPr>
            </a:lvl1pPr>
            <a:lvl2pPr>
              <a:defRPr sz="1600">
                <a:latin typeface="Sofia Pro" pitchFamily="2" charset="0"/>
              </a:defRPr>
            </a:lvl2pPr>
            <a:lvl3pPr>
              <a:defRPr sz="1400">
                <a:latin typeface="Sofia Pro" pitchFamily="2" charset="0"/>
              </a:defRPr>
            </a:lvl3pPr>
            <a:lvl4pPr>
              <a:defRPr sz="1200">
                <a:latin typeface="Sofia Pro" pitchFamily="2" charset="0"/>
              </a:defRPr>
            </a:lvl4pPr>
            <a:lvl5pPr>
              <a:defRPr sz="1200">
                <a:latin typeface="Sofia Pro" pitchFamily="2" charset="0"/>
              </a:defRPr>
            </a:lvl5pPr>
          </a:lstStyle>
          <a:p>
            <a:pPr lvl="0"/>
            <a:r>
              <a:rPr lang="en-GB"/>
              <a:t>Click to add stat</a:t>
            </a:r>
            <a:endParaRPr lang="en-US"/>
          </a:p>
        </p:txBody>
      </p:sp>
      <p:sp>
        <p:nvSpPr>
          <p:cNvPr id="15" name="Content Placeholder 4">
            <a:extLst>
              <a:ext uri="{FF2B5EF4-FFF2-40B4-BE49-F238E27FC236}">
                <a16:creationId xmlns:a16="http://schemas.microsoft.com/office/drawing/2014/main" id="{3C95B6CA-97C3-734E-BAA7-D6F86D6D8D44}"/>
              </a:ext>
            </a:extLst>
          </p:cNvPr>
          <p:cNvSpPr>
            <a:spLocks noGrp="1"/>
          </p:cNvSpPr>
          <p:nvPr>
            <p:ph sz="quarter" idx="16" hasCustomPrompt="1"/>
          </p:nvPr>
        </p:nvSpPr>
        <p:spPr>
          <a:xfrm>
            <a:off x="4502634" y="3031436"/>
            <a:ext cx="3383939" cy="1284697"/>
          </a:xfrm>
          <a:prstGeom prst="rect">
            <a:avLst/>
          </a:prstGeom>
        </p:spPr>
        <p:txBody>
          <a:bodyPr/>
          <a:lstStyle>
            <a:lvl1pPr algn="ctr">
              <a:defRPr sz="1400" b="0" i="0">
                <a:solidFill>
                  <a:srgbClr val="666666"/>
                </a:solidFill>
                <a:latin typeface="+mn-lt"/>
              </a:defRPr>
            </a:lvl1pPr>
          </a:lstStyle>
          <a:p>
            <a:pPr lvl="0"/>
            <a:r>
              <a:rPr lang="en-GB"/>
              <a:t>Click to add text</a:t>
            </a:r>
            <a:endParaRPr lang="en-US"/>
          </a:p>
        </p:txBody>
      </p:sp>
      <p:sp>
        <p:nvSpPr>
          <p:cNvPr id="16" name="Text Placeholder 21">
            <a:extLst>
              <a:ext uri="{FF2B5EF4-FFF2-40B4-BE49-F238E27FC236}">
                <a16:creationId xmlns:a16="http://schemas.microsoft.com/office/drawing/2014/main" id="{DA8BF54D-3352-2946-A7D0-5275B6631FDD}"/>
              </a:ext>
            </a:extLst>
          </p:cNvPr>
          <p:cNvSpPr>
            <a:spLocks noGrp="1"/>
          </p:cNvSpPr>
          <p:nvPr>
            <p:ph type="body" sz="quarter" idx="17" hasCustomPrompt="1"/>
          </p:nvPr>
        </p:nvSpPr>
        <p:spPr>
          <a:xfrm>
            <a:off x="4482484" y="2445402"/>
            <a:ext cx="3424238" cy="586034"/>
          </a:xfrm>
          <a:prstGeom prst="rect">
            <a:avLst/>
          </a:prstGeom>
        </p:spPr>
        <p:txBody>
          <a:bodyPr/>
          <a:lstStyle>
            <a:lvl1pPr algn="ctr">
              <a:defRPr sz="3200" b="1" i="0">
                <a:solidFill>
                  <a:srgbClr val="00856C"/>
                </a:solidFill>
                <a:latin typeface="+mj-lt"/>
              </a:defRPr>
            </a:lvl1pPr>
            <a:lvl2pPr>
              <a:defRPr sz="1600">
                <a:latin typeface="Sofia Pro" pitchFamily="2" charset="0"/>
              </a:defRPr>
            </a:lvl2pPr>
            <a:lvl3pPr>
              <a:defRPr sz="1400">
                <a:latin typeface="Sofia Pro" pitchFamily="2" charset="0"/>
              </a:defRPr>
            </a:lvl3pPr>
            <a:lvl4pPr>
              <a:defRPr sz="1200">
                <a:latin typeface="Sofia Pro" pitchFamily="2" charset="0"/>
              </a:defRPr>
            </a:lvl4pPr>
            <a:lvl5pPr>
              <a:defRPr sz="1200">
                <a:latin typeface="Sofia Pro" pitchFamily="2" charset="0"/>
              </a:defRPr>
            </a:lvl5pPr>
          </a:lstStyle>
          <a:p>
            <a:pPr lvl="0"/>
            <a:r>
              <a:rPr lang="en-GB"/>
              <a:t>Click to add stat</a:t>
            </a:r>
            <a:endParaRPr lang="en-US"/>
          </a:p>
        </p:txBody>
      </p:sp>
      <p:sp>
        <p:nvSpPr>
          <p:cNvPr id="17" name="Content Placeholder 4">
            <a:extLst>
              <a:ext uri="{FF2B5EF4-FFF2-40B4-BE49-F238E27FC236}">
                <a16:creationId xmlns:a16="http://schemas.microsoft.com/office/drawing/2014/main" id="{B37DD901-6B3A-034A-8BF5-FC0DF428FE82}"/>
              </a:ext>
            </a:extLst>
          </p:cNvPr>
          <p:cNvSpPr>
            <a:spLocks noGrp="1"/>
          </p:cNvSpPr>
          <p:nvPr>
            <p:ph sz="quarter" idx="18" hasCustomPrompt="1"/>
          </p:nvPr>
        </p:nvSpPr>
        <p:spPr>
          <a:xfrm>
            <a:off x="8438530" y="3031436"/>
            <a:ext cx="3383939" cy="1284697"/>
          </a:xfrm>
          <a:prstGeom prst="rect">
            <a:avLst/>
          </a:prstGeom>
        </p:spPr>
        <p:txBody>
          <a:bodyPr/>
          <a:lstStyle>
            <a:lvl1pPr algn="ctr">
              <a:defRPr sz="1400" b="0" i="0">
                <a:solidFill>
                  <a:srgbClr val="666666"/>
                </a:solidFill>
                <a:latin typeface="+mn-lt"/>
              </a:defRPr>
            </a:lvl1pPr>
          </a:lstStyle>
          <a:p>
            <a:pPr lvl="0"/>
            <a:r>
              <a:rPr lang="en-GB"/>
              <a:t>Click to add text</a:t>
            </a:r>
            <a:endParaRPr lang="en-US"/>
          </a:p>
        </p:txBody>
      </p:sp>
      <p:sp>
        <p:nvSpPr>
          <p:cNvPr id="18" name="Text Placeholder 21">
            <a:extLst>
              <a:ext uri="{FF2B5EF4-FFF2-40B4-BE49-F238E27FC236}">
                <a16:creationId xmlns:a16="http://schemas.microsoft.com/office/drawing/2014/main" id="{34010632-8BE3-464F-9F18-3283B504058D}"/>
              </a:ext>
            </a:extLst>
          </p:cNvPr>
          <p:cNvSpPr>
            <a:spLocks noGrp="1"/>
          </p:cNvSpPr>
          <p:nvPr>
            <p:ph type="body" sz="quarter" idx="19" hasCustomPrompt="1"/>
          </p:nvPr>
        </p:nvSpPr>
        <p:spPr>
          <a:xfrm>
            <a:off x="8418380" y="2445402"/>
            <a:ext cx="3424238" cy="586034"/>
          </a:xfrm>
          <a:prstGeom prst="rect">
            <a:avLst/>
          </a:prstGeom>
        </p:spPr>
        <p:txBody>
          <a:bodyPr/>
          <a:lstStyle>
            <a:lvl1pPr algn="ctr">
              <a:defRPr sz="3200" b="1" i="0">
                <a:solidFill>
                  <a:srgbClr val="00856C"/>
                </a:solidFill>
                <a:latin typeface="+mj-lt"/>
              </a:defRPr>
            </a:lvl1pPr>
            <a:lvl2pPr>
              <a:defRPr sz="1600">
                <a:latin typeface="Sofia Pro" pitchFamily="2" charset="0"/>
              </a:defRPr>
            </a:lvl2pPr>
            <a:lvl3pPr>
              <a:defRPr sz="1400">
                <a:latin typeface="Sofia Pro" pitchFamily="2" charset="0"/>
              </a:defRPr>
            </a:lvl3pPr>
            <a:lvl4pPr>
              <a:defRPr sz="1200">
                <a:latin typeface="Sofia Pro" pitchFamily="2" charset="0"/>
              </a:defRPr>
            </a:lvl4pPr>
            <a:lvl5pPr>
              <a:defRPr sz="1200">
                <a:latin typeface="Sofia Pro" pitchFamily="2" charset="0"/>
              </a:defRPr>
            </a:lvl5pPr>
          </a:lstStyle>
          <a:p>
            <a:pPr lvl="0"/>
            <a:r>
              <a:rPr lang="en-GB"/>
              <a:t>Click to add stat</a:t>
            </a:r>
            <a:endParaRPr lang="en-US"/>
          </a:p>
        </p:txBody>
      </p:sp>
      <p:sp>
        <p:nvSpPr>
          <p:cNvPr id="21" name="Text Placeholder 12">
            <a:extLst>
              <a:ext uri="{FF2B5EF4-FFF2-40B4-BE49-F238E27FC236}">
                <a16:creationId xmlns:a16="http://schemas.microsoft.com/office/drawing/2014/main" id="{2AF7C0E2-02D5-DA44-A854-927EA5D32D23}"/>
              </a:ext>
            </a:extLst>
          </p:cNvPr>
          <p:cNvSpPr txBox="1">
            <a:spLocks/>
          </p:cNvSpPr>
          <p:nvPr/>
        </p:nvSpPr>
        <p:spPr>
          <a:xfrm>
            <a:off x="8240834" y="6435968"/>
            <a:ext cx="3693258" cy="316401"/>
          </a:xfrm>
          <a:prstGeom prst="rect">
            <a:avLst/>
          </a:prstGeom>
        </p:spPr>
        <p:txBody>
          <a:bodyPr/>
          <a:lstStyle>
            <a:lvl1pPr marL="0" indent="0" algn="r" defTabSz="914400" rtl="0" eaLnBrk="1" latinLnBrk="0" hangingPunct="1">
              <a:lnSpc>
                <a:spcPct val="90000"/>
              </a:lnSpc>
              <a:spcBef>
                <a:spcPts val="1000"/>
              </a:spcBef>
              <a:buFont typeface="Arial" panose="020B0604020202020204" pitchFamily="34" charset="0"/>
              <a:buNone/>
              <a:defRPr sz="1400" kern="1200">
                <a:solidFill>
                  <a:schemeClr val="bg1"/>
                </a:solidFill>
                <a:latin typeface="Sofia Pro" pitchFamily="2" charset="0"/>
                <a:ea typeface="+mn-ea"/>
                <a:cs typeface="+mn-cs"/>
              </a:defRPr>
            </a:lvl1pPr>
            <a:lvl2pPr marL="457200" indent="0" algn="r" defTabSz="914400" rtl="0" eaLnBrk="1" latinLnBrk="0" hangingPunct="1">
              <a:lnSpc>
                <a:spcPct val="90000"/>
              </a:lnSpc>
              <a:spcBef>
                <a:spcPts val="500"/>
              </a:spcBef>
              <a:buFont typeface="Arial" panose="020B0604020202020204" pitchFamily="34" charset="0"/>
              <a:buNone/>
              <a:defRPr sz="1200" kern="1200">
                <a:solidFill>
                  <a:schemeClr val="bg1"/>
                </a:solidFill>
                <a:latin typeface="Sofia Pro" pitchFamily="2" charset="0"/>
                <a:ea typeface="+mn-ea"/>
                <a:cs typeface="+mn-cs"/>
              </a:defRPr>
            </a:lvl2pPr>
            <a:lvl3pPr marL="914400" indent="0" algn="r" defTabSz="914400" rtl="0" eaLnBrk="1" latinLnBrk="0" hangingPunct="1">
              <a:lnSpc>
                <a:spcPct val="90000"/>
              </a:lnSpc>
              <a:spcBef>
                <a:spcPts val="500"/>
              </a:spcBef>
              <a:buFont typeface="Arial" panose="020B0604020202020204" pitchFamily="34" charset="0"/>
              <a:buNone/>
              <a:defRPr sz="1100" kern="1200">
                <a:solidFill>
                  <a:schemeClr val="bg1"/>
                </a:solidFill>
                <a:latin typeface="Sofia Pro" pitchFamily="2" charset="0"/>
                <a:ea typeface="+mn-ea"/>
                <a:cs typeface="+mn-cs"/>
              </a:defRPr>
            </a:lvl3pPr>
            <a:lvl4pPr marL="13716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4pPr>
            <a:lvl5pPr marL="18288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05DB72C4-25B4-A04F-80B2-89C9E7998A3D}" type="slidenum">
              <a:rPr lang="en-GB" smtClean="0">
                <a:solidFill>
                  <a:schemeClr val="accent5"/>
                </a:solidFill>
                <a:latin typeface="+mj-lt"/>
              </a:rPr>
              <a:pPr/>
              <a:t>‹#›</a:t>
            </a:fld>
            <a:endParaRPr lang="en-US">
              <a:solidFill>
                <a:schemeClr val="accent5"/>
              </a:solidFill>
              <a:latin typeface="+mj-lt"/>
            </a:endParaRPr>
          </a:p>
        </p:txBody>
      </p:sp>
      <p:pic>
        <p:nvPicPr>
          <p:cNvPr id="3" name="Picture 2">
            <a:extLst>
              <a:ext uri="{FF2B5EF4-FFF2-40B4-BE49-F238E27FC236}">
                <a16:creationId xmlns:a16="http://schemas.microsoft.com/office/drawing/2014/main" id="{DBCEBA25-A7BA-7EA4-872C-C72329302240}"/>
              </a:ext>
            </a:extLst>
          </p:cNvPr>
          <p:cNvPicPr>
            <a:picLocks noChangeAspect="1"/>
          </p:cNvPicPr>
          <p:nvPr/>
        </p:nvPicPr>
        <p:blipFill>
          <a:blip r:embed="rId4"/>
          <a:srcRect/>
          <a:stretch/>
        </p:blipFill>
        <p:spPr>
          <a:xfrm>
            <a:off x="10821791" y="200586"/>
            <a:ext cx="1112301" cy="513935"/>
          </a:xfrm>
          <a:prstGeom prst="rect">
            <a:avLst/>
          </a:prstGeom>
        </p:spPr>
      </p:pic>
    </p:spTree>
    <p:extLst>
      <p:ext uri="{BB962C8B-B14F-4D97-AF65-F5344CB8AC3E}">
        <p14:creationId xmlns:p14="http://schemas.microsoft.com/office/powerpoint/2010/main" val="25422142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Acadia - Default White">
    <p:bg>
      <p:bgPr>
        <a:blipFill dpi="0" rotWithShape="1">
          <a:blip r:embed="rId2" cstate="email">
            <a:alphaModFix amt="20000"/>
            <a:lum/>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t="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37896"/>
            <a:ext cx="9222417" cy="631751"/>
          </a:xfrm>
          <a:prstGeom prst="rect">
            <a:avLst/>
          </a:prstGeom>
        </p:spPr>
        <p:txBody>
          <a:bodyPr anchor="b">
            <a:normAutofit/>
          </a:bodyPr>
          <a:lstStyle>
            <a:lvl1pPr algn="l">
              <a:defRPr sz="2800" b="1" i="0">
                <a:solidFill>
                  <a:schemeClr val="tx1"/>
                </a:solidFill>
                <a:latin typeface="+mj-lt"/>
              </a:defRPr>
            </a:lvl1pPr>
          </a:lstStyle>
          <a:p>
            <a:r>
              <a:rPr lang="en-GB"/>
              <a:t>Click to add title</a:t>
            </a:r>
            <a:endParaRPr lang="en-US"/>
          </a:p>
        </p:txBody>
      </p:sp>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35968"/>
            <a:ext cx="3693258" cy="316402"/>
          </a:xfrm>
          <a:prstGeom prst="rect">
            <a:avLst/>
          </a:prstGeom>
        </p:spPr>
        <p:txBody>
          <a:bodyPr/>
          <a:lstStyle>
            <a:lvl1pPr>
              <a:defRPr sz="1400">
                <a:solidFill>
                  <a:schemeClr val="accent5"/>
                </a:solidFill>
                <a:latin typeface="Calibri" panose="020F0502020204030204" pitchFamily="34" charset="0"/>
                <a:cs typeface="Calibri" panose="020F0502020204030204" pitchFamily="34" charset="0"/>
              </a:defRPr>
            </a:lvl1pPr>
            <a:lvl2pPr>
              <a:defRPr sz="1200">
                <a:solidFill>
                  <a:schemeClr val="bg1"/>
                </a:solidFill>
                <a:latin typeface="Sofia Pro" pitchFamily="2" charset="0"/>
              </a:defRPr>
            </a:lvl2pPr>
            <a:lvl3pPr>
              <a:defRPr sz="1100">
                <a:solidFill>
                  <a:schemeClr val="bg1"/>
                </a:solidFill>
                <a:latin typeface="Sofia Pro" pitchFamily="2" charset="0"/>
              </a:defRPr>
            </a:lvl3pPr>
            <a:lvl4pPr>
              <a:defRPr sz="1050">
                <a:solidFill>
                  <a:schemeClr val="bg1"/>
                </a:solidFill>
                <a:latin typeface="Sofia Pro" pitchFamily="2" charset="0"/>
              </a:defRPr>
            </a:lvl4pPr>
            <a:lvl5pPr>
              <a:defRPr sz="1050">
                <a:solidFill>
                  <a:schemeClr val="bg1"/>
                </a:solidFill>
                <a:latin typeface="Sofia Pro" pitchFamily="2" charset="0"/>
              </a:defRPr>
            </a:lvl5pPr>
          </a:lstStyle>
          <a:p>
            <a:pPr lvl="0"/>
            <a:r>
              <a:rPr lang="en-GB"/>
              <a:t>Click to add section title</a:t>
            </a:r>
            <a:endParaRPr lang="en-US"/>
          </a:p>
        </p:txBody>
      </p:sp>
      <p:sp>
        <p:nvSpPr>
          <p:cNvPr id="5" name="Content Placeholder 4">
            <a:extLst>
              <a:ext uri="{FF2B5EF4-FFF2-40B4-BE49-F238E27FC236}">
                <a16:creationId xmlns:a16="http://schemas.microsoft.com/office/drawing/2014/main" id="{6CA7C1BD-16C4-014E-9D82-7E6FD3D82306}"/>
              </a:ext>
            </a:extLst>
          </p:cNvPr>
          <p:cNvSpPr>
            <a:spLocks noGrp="1"/>
          </p:cNvSpPr>
          <p:nvPr>
            <p:ph sz="quarter" idx="12"/>
          </p:nvPr>
        </p:nvSpPr>
        <p:spPr>
          <a:xfrm>
            <a:off x="566738" y="1042988"/>
            <a:ext cx="11215687" cy="4058897"/>
          </a:xfrm>
          <a:prstGeom prst="rect">
            <a:avLst/>
          </a:prstGeom>
        </p:spPr>
        <p:txBody>
          <a:bodyPr/>
          <a:lstStyle>
            <a:lvl1pPr marL="285750" indent="-285750">
              <a:buClr>
                <a:srgbClr val="00856C"/>
              </a:buClr>
              <a:buFont typeface="Wingdings" pitchFamily="2" charset="2"/>
              <a:buChar char="§"/>
              <a:defRPr sz="2000" b="0" i="0">
                <a:solidFill>
                  <a:srgbClr val="666666"/>
                </a:solidFill>
                <a:latin typeface="+mn-lt"/>
              </a:defRPr>
            </a:lvl1pPr>
            <a:lvl2pPr marL="742950" indent="-285750">
              <a:buClr>
                <a:schemeClr val="accent5"/>
              </a:buClr>
              <a:buFont typeface="Wingdings" pitchFamily="2" charset="2"/>
              <a:buChar char="§"/>
              <a:defRPr sz="1800"/>
            </a:lvl2pPr>
            <a:lvl3pPr marL="1200150" indent="-285750">
              <a:buClr>
                <a:schemeClr val="accent5"/>
              </a:buClr>
              <a:buFont typeface="Wingdings" pitchFamily="2" charset="2"/>
              <a:buChar char="§"/>
              <a:defRPr sz="1400"/>
            </a:lvl3pPr>
            <a:lvl4pPr marL="1657350" indent="-285750">
              <a:buClr>
                <a:schemeClr val="accent5"/>
              </a:buClr>
              <a:buFont typeface="Wingdings" pitchFamily="2" charset="2"/>
              <a:buChar char="§"/>
              <a:defRPr sz="1400"/>
            </a:lvl4pPr>
            <a:lvl5pPr marL="2114550" indent="-285750">
              <a:buClr>
                <a:schemeClr val="accent5"/>
              </a:buClr>
              <a:buFont typeface="Wingdings" pitchFamily="2" charset="2"/>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5F76ED95-C47A-2A44-B4FF-E1469AD42BAC}"/>
              </a:ext>
            </a:extLst>
          </p:cNvPr>
          <p:cNvSpPr/>
          <p:nvPr/>
        </p:nvSpPr>
        <p:spPr>
          <a:xfrm>
            <a:off x="0" y="691662"/>
            <a:ext cx="1547447" cy="45719"/>
          </a:xfrm>
          <a:prstGeom prst="rect">
            <a:avLst/>
          </a:prstGeom>
          <a:solidFill>
            <a:srgbClr val="008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F8E010B-E8A9-CCA8-AD49-56E8DDCE4C8D}"/>
              </a:ext>
            </a:extLst>
          </p:cNvPr>
          <p:cNvPicPr>
            <a:picLocks noChangeAspect="1"/>
          </p:cNvPicPr>
          <p:nvPr/>
        </p:nvPicPr>
        <p:blipFill>
          <a:blip r:embed="rId4"/>
          <a:srcRect/>
          <a:stretch/>
        </p:blipFill>
        <p:spPr>
          <a:xfrm>
            <a:off x="10821791" y="200586"/>
            <a:ext cx="1112301" cy="513935"/>
          </a:xfrm>
          <a:prstGeom prst="rect">
            <a:avLst/>
          </a:prstGeom>
        </p:spPr>
      </p:pic>
    </p:spTree>
    <p:extLst>
      <p:ext uri="{BB962C8B-B14F-4D97-AF65-F5344CB8AC3E}">
        <p14:creationId xmlns:p14="http://schemas.microsoft.com/office/powerpoint/2010/main" val="37714928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Acadia - White - Image right - inline">
    <p:bg>
      <p:bgPr>
        <a:blipFill dpi="0" rotWithShape="1">
          <a:blip r:embed="rId2" cstate="email">
            <a:alphaModFix amt="19836"/>
            <a:lum/>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t="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49185"/>
            <a:ext cx="9222417" cy="631751"/>
          </a:xfrm>
          <a:prstGeom prst="rect">
            <a:avLst/>
          </a:prstGeom>
        </p:spPr>
        <p:txBody>
          <a:bodyPr anchor="b">
            <a:normAutofit/>
          </a:bodyPr>
          <a:lstStyle>
            <a:lvl1pPr algn="l">
              <a:defRPr sz="2800" b="1" i="0">
                <a:solidFill>
                  <a:schemeClr val="tx1"/>
                </a:solidFill>
                <a:latin typeface="+mj-lt"/>
              </a:defRPr>
            </a:lvl1pPr>
          </a:lstStyle>
          <a:p>
            <a:r>
              <a:rPr lang="en-GB"/>
              <a:t>Click to add title</a:t>
            </a:r>
            <a:endParaRPr lang="en-US"/>
          </a:p>
        </p:txBody>
      </p:sp>
      <p:sp>
        <p:nvSpPr>
          <p:cNvPr id="6" name="Rectangle 5">
            <a:extLst>
              <a:ext uri="{FF2B5EF4-FFF2-40B4-BE49-F238E27FC236}">
                <a16:creationId xmlns:a16="http://schemas.microsoft.com/office/drawing/2014/main" id="{5F76ED95-C47A-2A44-B4FF-E1469AD42BAC}"/>
              </a:ext>
            </a:extLst>
          </p:cNvPr>
          <p:cNvSpPr/>
          <p:nvPr/>
        </p:nvSpPr>
        <p:spPr>
          <a:xfrm>
            <a:off x="0" y="691662"/>
            <a:ext cx="1547447" cy="45719"/>
          </a:xfrm>
          <a:prstGeom prst="rect">
            <a:avLst/>
          </a:prstGeom>
          <a:solidFill>
            <a:srgbClr val="008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E9142033-0AF1-2B4F-BDE3-D78430310262}"/>
              </a:ext>
            </a:extLst>
          </p:cNvPr>
          <p:cNvSpPr>
            <a:spLocks noGrp="1"/>
          </p:cNvSpPr>
          <p:nvPr>
            <p:ph type="pic" sz="quarter" idx="13"/>
          </p:nvPr>
        </p:nvSpPr>
        <p:spPr>
          <a:xfrm>
            <a:off x="5344503" y="1042988"/>
            <a:ext cx="6530975" cy="4584944"/>
          </a:xfrm>
          <a:prstGeom prst="rect">
            <a:avLst/>
          </a:prstGeom>
        </p:spPr>
        <p:txBody>
          <a:bodyPr/>
          <a:lstStyle/>
          <a:p>
            <a:r>
              <a:rPr lang="en-US"/>
              <a:t>Click icon to add picture</a:t>
            </a:r>
          </a:p>
        </p:txBody>
      </p:sp>
      <p:sp>
        <p:nvSpPr>
          <p:cNvPr id="9" name="Content Placeholder 4">
            <a:extLst>
              <a:ext uri="{FF2B5EF4-FFF2-40B4-BE49-F238E27FC236}">
                <a16:creationId xmlns:a16="http://schemas.microsoft.com/office/drawing/2014/main" id="{825A07F4-8001-4643-9640-22BCC5D97D32}"/>
              </a:ext>
            </a:extLst>
          </p:cNvPr>
          <p:cNvSpPr>
            <a:spLocks noGrp="1"/>
          </p:cNvSpPr>
          <p:nvPr>
            <p:ph sz="quarter" idx="12"/>
          </p:nvPr>
        </p:nvSpPr>
        <p:spPr>
          <a:xfrm>
            <a:off x="566738" y="1042988"/>
            <a:ext cx="4452523" cy="4584944"/>
          </a:xfrm>
          <a:prstGeom prst="rect">
            <a:avLst/>
          </a:prstGeom>
        </p:spPr>
        <p:txBody>
          <a:bodyPr/>
          <a:lstStyle>
            <a:lvl1pPr marL="285750" indent="-285750">
              <a:buClr>
                <a:srgbClr val="00856C"/>
              </a:buClr>
              <a:buFont typeface="Wingdings" pitchFamily="2" charset="2"/>
              <a:buChar char="§"/>
              <a:defRPr sz="2000" b="0" i="0">
                <a:solidFill>
                  <a:srgbClr val="666666"/>
                </a:solidFill>
                <a:latin typeface="+mn-lt"/>
              </a:defRPr>
            </a:lvl1pPr>
            <a:lvl2pPr marL="742950" indent="-285750">
              <a:buClr>
                <a:schemeClr val="accent5"/>
              </a:buClr>
              <a:buFont typeface="Wingdings" pitchFamily="2" charset="2"/>
              <a:buChar char="§"/>
              <a:defRPr sz="1800"/>
            </a:lvl2pPr>
            <a:lvl3pPr marL="1200150" indent="-285750">
              <a:buClr>
                <a:schemeClr val="accent5"/>
              </a:buClr>
              <a:buFont typeface="Wingdings" pitchFamily="2" charset="2"/>
              <a:buChar char="§"/>
              <a:defRPr sz="1600"/>
            </a:lvl3pPr>
            <a:lvl4pPr marL="1657350" indent="-285750">
              <a:buClr>
                <a:schemeClr val="accent5"/>
              </a:buClr>
              <a:buFont typeface="Wingdings" pitchFamily="2" charset="2"/>
              <a:buChar char="§"/>
              <a:defRPr sz="1400"/>
            </a:lvl4pPr>
            <a:lvl5pPr marL="2114550" indent="-285750">
              <a:buClr>
                <a:schemeClr val="accent5"/>
              </a:buClr>
              <a:buFont typeface="Wingdings" pitchFamily="2" charset="2"/>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2">
            <a:extLst>
              <a:ext uri="{FF2B5EF4-FFF2-40B4-BE49-F238E27FC236}">
                <a16:creationId xmlns:a16="http://schemas.microsoft.com/office/drawing/2014/main" id="{E1797221-B778-E645-AB2F-9B772D1549B7}"/>
              </a:ext>
            </a:extLst>
          </p:cNvPr>
          <p:cNvSpPr>
            <a:spLocks noGrp="1"/>
          </p:cNvSpPr>
          <p:nvPr>
            <p:ph type="body" sz="quarter" idx="10" hasCustomPrompt="1"/>
          </p:nvPr>
        </p:nvSpPr>
        <p:spPr>
          <a:xfrm>
            <a:off x="527050" y="6435968"/>
            <a:ext cx="3693258" cy="316402"/>
          </a:xfrm>
          <a:prstGeom prst="rect">
            <a:avLst/>
          </a:prstGeom>
        </p:spPr>
        <p:txBody>
          <a:bodyPr/>
          <a:lstStyle>
            <a:lvl1pPr>
              <a:defRPr sz="1400">
                <a:solidFill>
                  <a:schemeClr val="accent5"/>
                </a:solidFill>
                <a:latin typeface="Calibri" panose="020F0502020204030204" pitchFamily="34" charset="0"/>
                <a:cs typeface="Calibri" panose="020F0502020204030204" pitchFamily="34" charset="0"/>
              </a:defRPr>
            </a:lvl1pPr>
            <a:lvl2pPr>
              <a:defRPr sz="1200">
                <a:solidFill>
                  <a:schemeClr val="bg1"/>
                </a:solidFill>
                <a:latin typeface="Sofia Pro" pitchFamily="2" charset="0"/>
              </a:defRPr>
            </a:lvl2pPr>
            <a:lvl3pPr>
              <a:defRPr sz="1100">
                <a:solidFill>
                  <a:schemeClr val="bg1"/>
                </a:solidFill>
                <a:latin typeface="Sofia Pro" pitchFamily="2" charset="0"/>
              </a:defRPr>
            </a:lvl3pPr>
            <a:lvl4pPr>
              <a:defRPr sz="1050">
                <a:solidFill>
                  <a:schemeClr val="bg1"/>
                </a:solidFill>
                <a:latin typeface="Sofia Pro" pitchFamily="2" charset="0"/>
              </a:defRPr>
            </a:lvl4pPr>
            <a:lvl5pPr>
              <a:defRPr sz="1050">
                <a:solidFill>
                  <a:schemeClr val="bg1"/>
                </a:solidFill>
                <a:latin typeface="Sofia Pro" pitchFamily="2" charset="0"/>
              </a:defRPr>
            </a:lvl5pPr>
          </a:lstStyle>
          <a:p>
            <a:pPr lvl="0"/>
            <a:r>
              <a:rPr lang="en-GB"/>
              <a:t>Click to add section title</a:t>
            </a:r>
            <a:endParaRPr lang="en-US"/>
          </a:p>
        </p:txBody>
      </p:sp>
      <p:sp>
        <p:nvSpPr>
          <p:cNvPr id="11" name="Text Placeholder 12">
            <a:extLst>
              <a:ext uri="{FF2B5EF4-FFF2-40B4-BE49-F238E27FC236}">
                <a16:creationId xmlns:a16="http://schemas.microsoft.com/office/drawing/2014/main" id="{775529E7-E954-C442-9AFB-B0504714328A}"/>
              </a:ext>
            </a:extLst>
          </p:cNvPr>
          <p:cNvSpPr txBox="1">
            <a:spLocks/>
          </p:cNvSpPr>
          <p:nvPr/>
        </p:nvSpPr>
        <p:spPr>
          <a:xfrm>
            <a:off x="8240834" y="6435968"/>
            <a:ext cx="3693258" cy="316401"/>
          </a:xfrm>
          <a:prstGeom prst="rect">
            <a:avLst/>
          </a:prstGeom>
        </p:spPr>
        <p:txBody>
          <a:bodyPr/>
          <a:lstStyle>
            <a:lvl1pPr marL="0" indent="0" algn="r" defTabSz="914400" rtl="0" eaLnBrk="1" latinLnBrk="0" hangingPunct="1">
              <a:lnSpc>
                <a:spcPct val="90000"/>
              </a:lnSpc>
              <a:spcBef>
                <a:spcPts val="1000"/>
              </a:spcBef>
              <a:buFont typeface="Arial" panose="020B0604020202020204" pitchFamily="34" charset="0"/>
              <a:buNone/>
              <a:defRPr sz="1400" kern="1200">
                <a:solidFill>
                  <a:schemeClr val="bg1"/>
                </a:solidFill>
                <a:latin typeface="Sofia Pro" pitchFamily="2" charset="0"/>
                <a:ea typeface="+mn-ea"/>
                <a:cs typeface="+mn-cs"/>
              </a:defRPr>
            </a:lvl1pPr>
            <a:lvl2pPr marL="457200" indent="0" algn="r" defTabSz="914400" rtl="0" eaLnBrk="1" latinLnBrk="0" hangingPunct="1">
              <a:lnSpc>
                <a:spcPct val="90000"/>
              </a:lnSpc>
              <a:spcBef>
                <a:spcPts val="500"/>
              </a:spcBef>
              <a:buFont typeface="Arial" panose="020B0604020202020204" pitchFamily="34" charset="0"/>
              <a:buNone/>
              <a:defRPr sz="1200" kern="1200">
                <a:solidFill>
                  <a:schemeClr val="bg1"/>
                </a:solidFill>
                <a:latin typeface="Sofia Pro" pitchFamily="2" charset="0"/>
                <a:ea typeface="+mn-ea"/>
                <a:cs typeface="+mn-cs"/>
              </a:defRPr>
            </a:lvl2pPr>
            <a:lvl3pPr marL="914400" indent="0" algn="r" defTabSz="914400" rtl="0" eaLnBrk="1" latinLnBrk="0" hangingPunct="1">
              <a:lnSpc>
                <a:spcPct val="90000"/>
              </a:lnSpc>
              <a:spcBef>
                <a:spcPts val="500"/>
              </a:spcBef>
              <a:buFont typeface="Arial" panose="020B0604020202020204" pitchFamily="34" charset="0"/>
              <a:buNone/>
              <a:defRPr sz="1100" kern="1200">
                <a:solidFill>
                  <a:schemeClr val="bg1"/>
                </a:solidFill>
                <a:latin typeface="Sofia Pro" pitchFamily="2" charset="0"/>
                <a:ea typeface="+mn-ea"/>
                <a:cs typeface="+mn-cs"/>
              </a:defRPr>
            </a:lvl3pPr>
            <a:lvl4pPr marL="13716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4pPr>
            <a:lvl5pPr marL="18288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05DB72C4-25B4-A04F-80B2-89C9E7998A3D}" type="slidenum">
              <a:rPr lang="en-GB" smtClean="0">
                <a:solidFill>
                  <a:schemeClr val="accent5"/>
                </a:solidFill>
                <a:latin typeface="+mj-lt"/>
              </a:rPr>
              <a:pPr/>
              <a:t>‹#›</a:t>
            </a:fld>
            <a:endParaRPr lang="en-US">
              <a:solidFill>
                <a:schemeClr val="accent5"/>
              </a:solidFill>
              <a:latin typeface="+mj-lt"/>
            </a:endParaRPr>
          </a:p>
        </p:txBody>
      </p:sp>
      <p:pic>
        <p:nvPicPr>
          <p:cNvPr id="3" name="Picture 2">
            <a:extLst>
              <a:ext uri="{FF2B5EF4-FFF2-40B4-BE49-F238E27FC236}">
                <a16:creationId xmlns:a16="http://schemas.microsoft.com/office/drawing/2014/main" id="{DAF5983C-BFDF-3300-4A7E-A3BD528DBFA1}"/>
              </a:ext>
            </a:extLst>
          </p:cNvPr>
          <p:cNvPicPr>
            <a:picLocks noChangeAspect="1"/>
          </p:cNvPicPr>
          <p:nvPr/>
        </p:nvPicPr>
        <p:blipFill>
          <a:blip r:embed="rId4"/>
          <a:srcRect/>
          <a:stretch/>
        </p:blipFill>
        <p:spPr>
          <a:xfrm>
            <a:off x="10821791" y="200586"/>
            <a:ext cx="1112301" cy="513935"/>
          </a:xfrm>
          <a:prstGeom prst="rect">
            <a:avLst/>
          </a:prstGeom>
        </p:spPr>
      </p:pic>
    </p:spTree>
    <p:extLst>
      <p:ext uri="{BB962C8B-B14F-4D97-AF65-F5344CB8AC3E}">
        <p14:creationId xmlns:p14="http://schemas.microsoft.com/office/powerpoint/2010/main" val="6499630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_Acadia - White - Image right - Full">
    <p:bg>
      <p:bgPr>
        <a:blipFill dpi="0" rotWithShape="1">
          <a:blip r:embed="rId2" cstate="email">
            <a:alphaModFix amt="19699"/>
            <a:lum/>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t="30000"/>
          </a:stretch>
        </a:blip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9142033-0AF1-2B4F-BDE3-D78430310262}"/>
              </a:ext>
            </a:extLst>
          </p:cNvPr>
          <p:cNvSpPr>
            <a:spLocks noGrp="1"/>
          </p:cNvSpPr>
          <p:nvPr>
            <p:ph type="pic" sz="quarter" idx="13"/>
          </p:nvPr>
        </p:nvSpPr>
        <p:spPr>
          <a:xfrm>
            <a:off x="5844209" y="0"/>
            <a:ext cx="6347791" cy="6858000"/>
          </a:xfrm>
          <a:prstGeom prst="rect">
            <a:avLst/>
          </a:prstGeom>
        </p:spPr>
        <p:txBody>
          <a:bodyPr/>
          <a:lstStyle/>
          <a:p>
            <a:r>
              <a:rPr lang="en-US"/>
              <a:t>Click icon to add picture</a:t>
            </a:r>
          </a:p>
        </p:txBody>
      </p:sp>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37896"/>
            <a:ext cx="4961335" cy="631751"/>
          </a:xfrm>
          <a:prstGeom prst="rect">
            <a:avLst/>
          </a:prstGeom>
        </p:spPr>
        <p:txBody>
          <a:bodyPr anchor="b">
            <a:normAutofit/>
          </a:bodyPr>
          <a:lstStyle>
            <a:lvl1pPr algn="l">
              <a:defRPr sz="2800" b="1" i="0">
                <a:solidFill>
                  <a:schemeClr val="tx1"/>
                </a:solidFill>
                <a:latin typeface="+mj-lt"/>
              </a:defRPr>
            </a:lvl1pPr>
          </a:lstStyle>
          <a:p>
            <a:r>
              <a:rPr lang="en-GB"/>
              <a:t>Click to add title</a:t>
            </a:r>
            <a:endParaRPr lang="en-US"/>
          </a:p>
        </p:txBody>
      </p:sp>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35968"/>
            <a:ext cx="3693258" cy="316402"/>
          </a:xfrm>
          <a:prstGeom prst="rect">
            <a:avLst/>
          </a:prstGeom>
        </p:spPr>
        <p:txBody>
          <a:bodyPr/>
          <a:lstStyle>
            <a:lvl1pPr>
              <a:defRPr sz="1400">
                <a:solidFill>
                  <a:schemeClr val="accent5"/>
                </a:solidFill>
                <a:latin typeface="Calibri" panose="020F0502020204030204" pitchFamily="34" charset="0"/>
                <a:cs typeface="Calibri" panose="020F0502020204030204" pitchFamily="34" charset="0"/>
              </a:defRPr>
            </a:lvl1pPr>
            <a:lvl2pPr>
              <a:defRPr sz="1200">
                <a:solidFill>
                  <a:schemeClr val="bg1"/>
                </a:solidFill>
                <a:latin typeface="Sofia Pro" pitchFamily="2" charset="0"/>
              </a:defRPr>
            </a:lvl2pPr>
            <a:lvl3pPr>
              <a:defRPr sz="1100">
                <a:solidFill>
                  <a:schemeClr val="bg1"/>
                </a:solidFill>
                <a:latin typeface="Sofia Pro" pitchFamily="2" charset="0"/>
              </a:defRPr>
            </a:lvl3pPr>
            <a:lvl4pPr>
              <a:defRPr sz="1050">
                <a:solidFill>
                  <a:schemeClr val="bg1"/>
                </a:solidFill>
                <a:latin typeface="Sofia Pro" pitchFamily="2" charset="0"/>
              </a:defRPr>
            </a:lvl4pPr>
            <a:lvl5pPr>
              <a:defRPr sz="1050">
                <a:solidFill>
                  <a:schemeClr val="bg1"/>
                </a:solidFill>
                <a:latin typeface="Sofia Pro" pitchFamily="2" charset="0"/>
              </a:defRPr>
            </a:lvl5pPr>
          </a:lstStyle>
          <a:p>
            <a:pPr lvl="0"/>
            <a:r>
              <a:rPr lang="en-GB"/>
              <a:t>Click to add section title</a:t>
            </a:r>
            <a:endParaRPr lang="en-US"/>
          </a:p>
        </p:txBody>
      </p:sp>
      <p:sp>
        <p:nvSpPr>
          <p:cNvPr id="6" name="Rectangle 5">
            <a:extLst>
              <a:ext uri="{FF2B5EF4-FFF2-40B4-BE49-F238E27FC236}">
                <a16:creationId xmlns:a16="http://schemas.microsoft.com/office/drawing/2014/main" id="{5F76ED95-C47A-2A44-B4FF-E1469AD42BAC}"/>
              </a:ext>
            </a:extLst>
          </p:cNvPr>
          <p:cNvSpPr/>
          <p:nvPr/>
        </p:nvSpPr>
        <p:spPr>
          <a:xfrm>
            <a:off x="0" y="691662"/>
            <a:ext cx="1547447" cy="45719"/>
          </a:xfrm>
          <a:prstGeom prst="rect">
            <a:avLst/>
          </a:prstGeom>
          <a:solidFill>
            <a:srgbClr val="008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4">
            <a:extLst>
              <a:ext uri="{FF2B5EF4-FFF2-40B4-BE49-F238E27FC236}">
                <a16:creationId xmlns:a16="http://schemas.microsoft.com/office/drawing/2014/main" id="{F39D93B3-0338-D44A-AE42-AA03F1A695E8}"/>
              </a:ext>
            </a:extLst>
          </p:cNvPr>
          <p:cNvSpPr>
            <a:spLocks noGrp="1"/>
          </p:cNvSpPr>
          <p:nvPr>
            <p:ph sz="quarter" idx="12"/>
          </p:nvPr>
        </p:nvSpPr>
        <p:spPr>
          <a:xfrm>
            <a:off x="566738" y="1042988"/>
            <a:ext cx="4960949" cy="4204873"/>
          </a:xfrm>
          <a:prstGeom prst="rect">
            <a:avLst/>
          </a:prstGeom>
        </p:spPr>
        <p:txBody>
          <a:bodyPr/>
          <a:lstStyle>
            <a:lvl1pPr marL="285750" indent="-285750">
              <a:buClr>
                <a:srgbClr val="00856C"/>
              </a:buClr>
              <a:buFont typeface="Wingdings" pitchFamily="2" charset="2"/>
              <a:buChar char="§"/>
              <a:defRPr sz="2000" b="0" i="0">
                <a:solidFill>
                  <a:srgbClr val="666666"/>
                </a:solidFill>
                <a:latin typeface="+mn-lt"/>
              </a:defRPr>
            </a:lvl1pPr>
            <a:lvl2pPr marL="742950" indent="-285750">
              <a:buClr>
                <a:schemeClr val="accent5"/>
              </a:buClr>
              <a:buFont typeface="Wingdings" pitchFamily="2" charset="2"/>
              <a:buChar char="§"/>
              <a:defRPr sz="1800"/>
            </a:lvl2pPr>
            <a:lvl3pPr marL="1200150" indent="-285750">
              <a:buClr>
                <a:schemeClr val="accent5"/>
              </a:buClr>
              <a:buFont typeface="Wingdings" pitchFamily="2" charset="2"/>
              <a:buChar char="§"/>
              <a:defRPr sz="1600"/>
            </a:lvl3pPr>
            <a:lvl4pPr marL="1657350" indent="-285750">
              <a:buClr>
                <a:schemeClr val="accent5"/>
              </a:buClr>
              <a:buFont typeface="Wingdings" pitchFamily="2" charset="2"/>
              <a:buChar char="§"/>
              <a:defRPr sz="1400"/>
            </a:lvl4pPr>
            <a:lvl5pPr marL="2114550" indent="-285750">
              <a:buClr>
                <a:schemeClr val="accent5"/>
              </a:buClr>
              <a:buFont typeface="Wingdings" pitchFamily="2" charset="2"/>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2">
            <a:extLst>
              <a:ext uri="{FF2B5EF4-FFF2-40B4-BE49-F238E27FC236}">
                <a16:creationId xmlns:a16="http://schemas.microsoft.com/office/drawing/2014/main" id="{B1ADEE32-6600-2545-B6E3-C009E634BBF3}"/>
              </a:ext>
            </a:extLst>
          </p:cNvPr>
          <p:cNvSpPr txBox="1">
            <a:spLocks/>
          </p:cNvSpPr>
          <p:nvPr/>
        </p:nvSpPr>
        <p:spPr>
          <a:xfrm>
            <a:off x="8240834" y="6435968"/>
            <a:ext cx="3693258" cy="316401"/>
          </a:xfrm>
          <a:prstGeom prst="rect">
            <a:avLst/>
          </a:prstGeom>
        </p:spPr>
        <p:txBody>
          <a:bodyPr/>
          <a:lstStyle>
            <a:lvl1pPr marL="0" indent="0" algn="r" defTabSz="914400" rtl="0" eaLnBrk="1" latinLnBrk="0" hangingPunct="1">
              <a:lnSpc>
                <a:spcPct val="90000"/>
              </a:lnSpc>
              <a:spcBef>
                <a:spcPts val="1000"/>
              </a:spcBef>
              <a:buFont typeface="Arial" panose="020B0604020202020204" pitchFamily="34" charset="0"/>
              <a:buNone/>
              <a:defRPr sz="1400" kern="1200">
                <a:solidFill>
                  <a:schemeClr val="bg1"/>
                </a:solidFill>
                <a:latin typeface="Sofia Pro" pitchFamily="2" charset="0"/>
                <a:ea typeface="+mn-ea"/>
                <a:cs typeface="+mn-cs"/>
              </a:defRPr>
            </a:lvl1pPr>
            <a:lvl2pPr marL="457200" indent="0" algn="r" defTabSz="914400" rtl="0" eaLnBrk="1" latinLnBrk="0" hangingPunct="1">
              <a:lnSpc>
                <a:spcPct val="90000"/>
              </a:lnSpc>
              <a:spcBef>
                <a:spcPts val="500"/>
              </a:spcBef>
              <a:buFont typeface="Arial" panose="020B0604020202020204" pitchFamily="34" charset="0"/>
              <a:buNone/>
              <a:defRPr sz="1200" kern="1200">
                <a:solidFill>
                  <a:schemeClr val="bg1"/>
                </a:solidFill>
                <a:latin typeface="Sofia Pro" pitchFamily="2" charset="0"/>
                <a:ea typeface="+mn-ea"/>
                <a:cs typeface="+mn-cs"/>
              </a:defRPr>
            </a:lvl2pPr>
            <a:lvl3pPr marL="914400" indent="0" algn="r" defTabSz="914400" rtl="0" eaLnBrk="1" latinLnBrk="0" hangingPunct="1">
              <a:lnSpc>
                <a:spcPct val="90000"/>
              </a:lnSpc>
              <a:spcBef>
                <a:spcPts val="500"/>
              </a:spcBef>
              <a:buFont typeface="Arial" panose="020B0604020202020204" pitchFamily="34" charset="0"/>
              <a:buNone/>
              <a:defRPr sz="1100" kern="1200">
                <a:solidFill>
                  <a:schemeClr val="bg1"/>
                </a:solidFill>
                <a:latin typeface="Sofia Pro" pitchFamily="2" charset="0"/>
                <a:ea typeface="+mn-ea"/>
                <a:cs typeface="+mn-cs"/>
              </a:defRPr>
            </a:lvl3pPr>
            <a:lvl4pPr marL="13716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4pPr>
            <a:lvl5pPr marL="18288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05DB72C4-25B4-A04F-80B2-89C9E7998A3D}" type="slidenum">
              <a:rPr lang="en-GB" smtClean="0">
                <a:solidFill>
                  <a:schemeClr val="accent5"/>
                </a:solidFill>
                <a:latin typeface="+mj-lt"/>
              </a:rPr>
              <a:pPr/>
              <a:t>‹#›</a:t>
            </a:fld>
            <a:endParaRPr lang="en-US">
              <a:solidFill>
                <a:schemeClr val="accent5"/>
              </a:solidFill>
              <a:latin typeface="+mj-lt"/>
            </a:endParaRPr>
          </a:p>
        </p:txBody>
      </p:sp>
      <p:pic>
        <p:nvPicPr>
          <p:cNvPr id="3" name="Picture 2">
            <a:extLst>
              <a:ext uri="{FF2B5EF4-FFF2-40B4-BE49-F238E27FC236}">
                <a16:creationId xmlns:a16="http://schemas.microsoft.com/office/drawing/2014/main" id="{A482143D-92FE-8A8E-57AB-22546AB73B18}"/>
              </a:ext>
            </a:extLst>
          </p:cNvPr>
          <p:cNvPicPr>
            <a:picLocks noChangeAspect="1"/>
          </p:cNvPicPr>
          <p:nvPr/>
        </p:nvPicPr>
        <p:blipFill>
          <a:blip r:embed="rId4"/>
          <a:srcRect/>
          <a:stretch/>
        </p:blipFill>
        <p:spPr>
          <a:xfrm>
            <a:off x="10821791" y="200586"/>
            <a:ext cx="1112301" cy="513935"/>
          </a:xfrm>
          <a:prstGeom prst="rect">
            <a:avLst/>
          </a:prstGeom>
        </p:spPr>
      </p:pic>
    </p:spTree>
    <p:extLst>
      <p:ext uri="{BB962C8B-B14F-4D97-AF65-F5344CB8AC3E}">
        <p14:creationId xmlns:p14="http://schemas.microsoft.com/office/powerpoint/2010/main" val="3915198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Acadia - 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1273904"/>
            <a:ext cx="10101648" cy="1982058"/>
          </a:xfrm>
          <a:prstGeom prst="rect">
            <a:avLst/>
          </a:prstGeom>
        </p:spPr>
        <p:txBody>
          <a:bodyPr anchor="b">
            <a:normAutofit/>
          </a:bodyPr>
          <a:lstStyle>
            <a:lvl1pPr algn="l">
              <a:defRPr sz="4800" b="1" i="0">
                <a:solidFill>
                  <a:schemeClr val="bg1"/>
                </a:solidFill>
                <a:latin typeface="+mj-lt"/>
              </a:defRPr>
            </a:lvl1pPr>
          </a:lstStyle>
          <a:p>
            <a:r>
              <a:rPr lang="en-GB"/>
              <a:t>Click to add title</a:t>
            </a:r>
            <a:endParaRPr lang="en-US"/>
          </a:p>
        </p:txBody>
      </p:sp>
      <p:sp>
        <p:nvSpPr>
          <p:cNvPr id="3" name="Subtitle 2">
            <a:extLst>
              <a:ext uri="{FF2B5EF4-FFF2-40B4-BE49-F238E27FC236}">
                <a16:creationId xmlns:a16="http://schemas.microsoft.com/office/drawing/2014/main" id="{C55636D8-DDED-B349-AC18-9F879DAD00DF}"/>
              </a:ext>
            </a:extLst>
          </p:cNvPr>
          <p:cNvSpPr>
            <a:spLocks noGrp="1"/>
          </p:cNvSpPr>
          <p:nvPr>
            <p:ph type="subTitle" idx="1" hasCustomPrompt="1"/>
          </p:nvPr>
        </p:nvSpPr>
        <p:spPr>
          <a:xfrm>
            <a:off x="566352" y="3429000"/>
            <a:ext cx="10101648" cy="599259"/>
          </a:xfrm>
          <a:prstGeom prst="rect">
            <a:avLst/>
          </a:prstGeom>
        </p:spPr>
        <p:txBody>
          <a:bodyPr>
            <a:normAutofit/>
          </a:bodyPr>
          <a:lstStyle>
            <a:lvl1pPr marL="0" indent="0" algn="l">
              <a:buNone/>
              <a:defRPr sz="18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subtitle</a:t>
            </a:r>
            <a:endParaRPr lang="en-US"/>
          </a:p>
        </p:txBody>
      </p:sp>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28590"/>
            <a:ext cx="3693258" cy="410186"/>
          </a:xfrm>
          <a:prstGeom prst="rect">
            <a:avLst/>
          </a:prstGeom>
        </p:spPr>
        <p:txBody>
          <a:bodyPr/>
          <a:lstStyle>
            <a:lvl1pPr>
              <a:defRPr sz="1400">
                <a:solidFill>
                  <a:srgbClr val="B2B2B2"/>
                </a:solidFill>
                <a:latin typeface="+mn-lt"/>
              </a:defRPr>
            </a:lvl1pPr>
            <a:lvl2pPr>
              <a:defRPr sz="1200">
                <a:solidFill>
                  <a:srgbClr val="B2B2B2"/>
                </a:solidFill>
                <a:latin typeface="Sofia Pro" pitchFamily="2" charset="0"/>
              </a:defRPr>
            </a:lvl2pPr>
            <a:lvl3pPr>
              <a:defRPr sz="1100">
                <a:solidFill>
                  <a:srgbClr val="B2B2B2"/>
                </a:solidFill>
                <a:latin typeface="Sofia Pro" pitchFamily="2" charset="0"/>
              </a:defRPr>
            </a:lvl3pPr>
            <a:lvl4pPr>
              <a:defRPr sz="1050">
                <a:solidFill>
                  <a:srgbClr val="B2B2B2"/>
                </a:solidFill>
                <a:latin typeface="Sofia Pro" pitchFamily="2" charset="0"/>
              </a:defRPr>
            </a:lvl4pPr>
            <a:lvl5pPr>
              <a:defRPr sz="1050">
                <a:solidFill>
                  <a:srgbClr val="B2B2B2"/>
                </a:solidFill>
                <a:latin typeface="Sofia Pro" pitchFamily="2" charset="0"/>
              </a:defRPr>
            </a:lvl5pPr>
          </a:lstStyle>
          <a:p>
            <a:pPr lvl="0"/>
            <a:r>
              <a:rPr lang="en-GB"/>
              <a:t>Click to add date</a:t>
            </a:r>
            <a:endParaRPr lang="en-US"/>
          </a:p>
        </p:txBody>
      </p:sp>
      <p:pic>
        <p:nvPicPr>
          <p:cNvPr id="4" name="Picture 3">
            <a:extLst>
              <a:ext uri="{FF2B5EF4-FFF2-40B4-BE49-F238E27FC236}">
                <a16:creationId xmlns:a16="http://schemas.microsoft.com/office/drawing/2014/main" id="{FA95AE29-4B2D-18D6-A83F-D52BB8D54451}"/>
              </a:ext>
            </a:extLst>
          </p:cNvPr>
          <p:cNvPicPr>
            <a:picLocks noChangeAspect="1"/>
          </p:cNvPicPr>
          <p:nvPr/>
        </p:nvPicPr>
        <p:blipFill>
          <a:blip r:embed="rId3"/>
          <a:srcRect/>
          <a:stretch/>
        </p:blipFill>
        <p:spPr>
          <a:xfrm>
            <a:off x="433337" y="273490"/>
            <a:ext cx="2165180" cy="1000414"/>
          </a:xfrm>
          <a:prstGeom prst="rect">
            <a:avLst/>
          </a:prstGeom>
        </p:spPr>
      </p:pic>
    </p:spTree>
    <p:extLst>
      <p:ext uri="{BB962C8B-B14F-4D97-AF65-F5344CB8AC3E}">
        <p14:creationId xmlns:p14="http://schemas.microsoft.com/office/powerpoint/2010/main" val="3402620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_Acadia - 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1273904"/>
            <a:ext cx="10101648" cy="1982058"/>
          </a:xfrm>
          <a:prstGeom prst="rect">
            <a:avLst/>
          </a:prstGeom>
        </p:spPr>
        <p:txBody>
          <a:bodyPr anchor="b">
            <a:normAutofit/>
          </a:bodyPr>
          <a:lstStyle>
            <a:lvl1pPr algn="l">
              <a:defRPr sz="4800" b="1" i="0">
                <a:solidFill>
                  <a:schemeClr val="bg1"/>
                </a:solidFill>
                <a:latin typeface="+mj-lt"/>
              </a:defRPr>
            </a:lvl1pPr>
          </a:lstStyle>
          <a:p>
            <a:r>
              <a:rPr lang="en-GB"/>
              <a:t>Click to add title</a:t>
            </a:r>
            <a:endParaRPr lang="en-US"/>
          </a:p>
        </p:txBody>
      </p:sp>
      <p:sp>
        <p:nvSpPr>
          <p:cNvPr id="3" name="Subtitle 2">
            <a:extLst>
              <a:ext uri="{FF2B5EF4-FFF2-40B4-BE49-F238E27FC236}">
                <a16:creationId xmlns:a16="http://schemas.microsoft.com/office/drawing/2014/main" id="{C55636D8-DDED-B349-AC18-9F879DAD00DF}"/>
              </a:ext>
            </a:extLst>
          </p:cNvPr>
          <p:cNvSpPr>
            <a:spLocks noGrp="1"/>
          </p:cNvSpPr>
          <p:nvPr>
            <p:ph type="subTitle" idx="1" hasCustomPrompt="1"/>
          </p:nvPr>
        </p:nvSpPr>
        <p:spPr>
          <a:xfrm>
            <a:off x="566352" y="3429000"/>
            <a:ext cx="10101648" cy="599259"/>
          </a:xfrm>
          <a:prstGeom prst="rect">
            <a:avLst/>
          </a:prstGeom>
        </p:spPr>
        <p:txBody>
          <a:bodyPr>
            <a:normAutofit/>
          </a:bodyPr>
          <a:lstStyle>
            <a:lvl1pPr marL="0" indent="0" algn="l">
              <a:buNone/>
              <a:defRPr sz="18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subtitle</a:t>
            </a:r>
            <a:endParaRPr lang="en-US"/>
          </a:p>
        </p:txBody>
      </p:sp>
      <p:pic>
        <p:nvPicPr>
          <p:cNvPr id="8" name="Picture 7" descr="A picture containing text, clipart&#10;&#10;Description automatically generated">
            <a:extLst>
              <a:ext uri="{FF2B5EF4-FFF2-40B4-BE49-F238E27FC236}">
                <a16:creationId xmlns:a16="http://schemas.microsoft.com/office/drawing/2014/main" id="{6D723DB6-5E78-3A4E-8293-32EA04AC90D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7222" y="374084"/>
            <a:ext cx="1845275" cy="503606"/>
          </a:xfrm>
          <a:prstGeom prst="rect">
            <a:avLst/>
          </a:prstGeom>
        </p:spPr>
      </p:pic>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28590"/>
            <a:ext cx="3693258" cy="410186"/>
          </a:xfrm>
          <a:prstGeom prst="rect">
            <a:avLst/>
          </a:prstGeom>
        </p:spPr>
        <p:txBody>
          <a:bodyPr/>
          <a:lstStyle>
            <a:lvl1pPr>
              <a:defRPr sz="1400">
                <a:solidFill>
                  <a:srgbClr val="B2B2B2"/>
                </a:solidFill>
                <a:latin typeface="+mn-lt"/>
              </a:defRPr>
            </a:lvl1pPr>
            <a:lvl2pPr>
              <a:defRPr sz="1200">
                <a:solidFill>
                  <a:srgbClr val="B2B2B2"/>
                </a:solidFill>
                <a:latin typeface="Sofia Pro" pitchFamily="2" charset="0"/>
              </a:defRPr>
            </a:lvl2pPr>
            <a:lvl3pPr>
              <a:defRPr sz="1100">
                <a:solidFill>
                  <a:srgbClr val="B2B2B2"/>
                </a:solidFill>
                <a:latin typeface="Sofia Pro" pitchFamily="2" charset="0"/>
              </a:defRPr>
            </a:lvl3pPr>
            <a:lvl4pPr>
              <a:defRPr sz="1050">
                <a:solidFill>
                  <a:srgbClr val="B2B2B2"/>
                </a:solidFill>
                <a:latin typeface="Sofia Pro" pitchFamily="2" charset="0"/>
              </a:defRPr>
            </a:lvl4pPr>
            <a:lvl5pPr>
              <a:defRPr sz="1050">
                <a:solidFill>
                  <a:srgbClr val="B2B2B2"/>
                </a:solidFill>
                <a:latin typeface="Sofia Pro" pitchFamily="2" charset="0"/>
              </a:defRPr>
            </a:lvl5pPr>
          </a:lstStyle>
          <a:p>
            <a:pPr lvl="0"/>
            <a:r>
              <a:rPr lang="en-GB"/>
              <a:t>Click to add date</a:t>
            </a:r>
            <a:endParaRPr lang="en-US"/>
          </a:p>
        </p:txBody>
      </p:sp>
    </p:spTree>
    <p:extLst>
      <p:ext uri="{BB962C8B-B14F-4D97-AF65-F5344CB8AC3E}">
        <p14:creationId xmlns:p14="http://schemas.microsoft.com/office/powerpoint/2010/main" val="1120527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Acadia - white - 3 column text">
    <p:bg>
      <p:bgPr>
        <a:blipFill dpi="0" rotWithShape="1">
          <a:blip r:embed="rId2" cstate="email">
            <a:alphaModFix amt="20000"/>
            <a:lum/>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t="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49185"/>
            <a:ext cx="8812110" cy="631751"/>
          </a:xfrm>
          <a:prstGeom prst="rect">
            <a:avLst/>
          </a:prstGeom>
        </p:spPr>
        <p:txBody>
          <a:bodyPr anchor="b">
            <a:normAutofit/>
          </a:bodyPr>
          <a:lstStyle>
            <a:lvl1pPr algn="l">
              <a:defRPr sz="2800" b="1" i="0">
                <a:solidFill>
                  <a:schemeClr val="tx1"/>
                </a:solidFill>
                <a:latin typeface="+mj-lt"/>
              </a:defRPr>
            </a:lvl1pPr>
          </a:lstStyle>
          <a:p>
            <a:r>
              <a:rPr lang="en-GB"/>
              <a:t>Click to add title</a:t>
            </a:r>
            <a:endParaRPr lang="en-US"/>
          </a:p>
        </p:txBody>
      </p:sp>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35968"/>
            <a:ext cx="3693258" cy="316402"/>
          </a:xfrm>
          <a:prstGeom prst="rect">
            <a:avLst/>
          </a:prstGeom>
        </p:spPr>
        <p:txBody>
          <a:bodyPr/>
          <a:lstStyle>
            <a:lvl1pPr>
              <a:defRPr sz="1400">
                <a:solidFill>
                  <a:schemeClr val="accent5"/>
                </a:solidFill>
                <a:latin typeface="+mj-lt"/>
              </a:defRPr>
            </a:lvl1pPr>
            <a:lvl2pPr>
              <a:defRPr sz="1200">
                <a:solidFill>
                  <a:schemeClr val="bg1"/>
                </a:solidFill>
                <a:latin typeface="Sofia Pro" pitchFamily="2" charset="0"/>
              </a:defRPr>
            </a:lvl2pPr>
            <a:lvl3pPr>
              <a:defRPr sz="1100">
                <a:solidFill>
                  <a:schemeClr val="bg1"/>
                </a:solidFill>
                <a:latin typeface="Sofia Pro" pitchFamily="2" charset="0"/>
              </a:defRPr>
            </a:lvl3pPr>
            <a:lvl4pPr>
              <a:defRPr sz="1050">
                <a:solidFill>
                  <a:schemeClr val="bg1"/>
                </a:solidFill>
                <a:latin typeface="Sofia Pro" pitchFamily="2" charset="0"/>
              </a:defRPr>
            </a:lvl4pPr>
            <a:lvl5pPr>
              <a:defRPr sz="1050">
                <a:solidFill>
                  <a:schemeClr val="bg1"/>
                </a:solidFill>
                <a:latin typeface="Sofia Pro" pitchFamily="2" charset="0"/>
              </a:defRPr>
            </a:lvl5pPr>
          </a:lstStyle>
          <a:p>
            <a:pPr lvl="0"/>
            <a:r>
              <a:rPr lang="en-GB"/>
              <a:t>Click to add section title</a:t>
            </a:r>
            <a:endParaRPr lang="en-US"/>
          </a:p>
        </p:txBody>
      </p:sp>
      <p:sp>
        <p:nvSpPr>
          <p:cNvPr id="5" name="Content Placeholder 4">
            <a:extLst>
              <a:ext uri="{FF2B5EF4-FFF2-40B4-BE49-F238E27FC236}">
                <a16:creationId xmlns:a16="http://schemas.microsoft.com/office/drawing/2014/main" id="{6CA7C1BD-16C4-014E-9D82-7E6FD3D82306}"/>
              </a:ext>
            </a:extLst>
          </p:cNvPr>
          <p:cNvSpPr>
            <a:spLocks noGrp="1"/>
          </p:cNvSpPr>
          <p:nvPr>
            <p:ph sz="quarter" idx="12" hasCustomPrompt="1"/>
          </p:nvPr>
        </p:nvSpPr>
        <p:spPr>
          <a:xfrm>
            <a:off x="566738" y="2119974"/>
            <a:ext cx="3383939" cy="2991288"/>
          </a:xfrm>
          <a:prstGeom prst="rect">
            <a:avLst/>
          </a:prstGeom>
        </p:spPr>
        <p:txBody>
          <a:bodyPr/>
          <a:lstStyle>
            <a:lvl1pPr>
              <a:defRPr sz="1800" b="0" i="0">
                <a:solidFill>
                  <a:srgbClr val="666666"/>
                </a:solidFill>
                <a:latin typeface="+mn-lt"/>
              </a:defRPr>
            </a:lvl1pPr>
          </a:lstStyle>
          <a:p>
            <a:pPr lvl="0"/>
            <a:r>
              <a:rPr lang="en-GB"/>
              <a:t>Click to add text</a:t>
            </a:r>
            <a:endParaRPr lang="en-US"/>
          </a:p>
        </p:txBody>
      </p:sp>
      <p:sp>
        <p:nvSpPr>
          <p:cNvPr id="6" name="Rectangle 5">
            <a:extLst>
              <a:ext uri="{FF2B5EF4-FFF2-40B4-BE49-F238E27FC236}">
                <a16:creationId xmlns:a16="http://schemas.microsoft.com/office/drawing/2014/main" id="{5F76ED95-C47A-2A44-B4FF-E1469AD42BAC}"/>
              </a:ext>
            </a:extLst>
          </p:cNvPr>
          <p:cNvSpPr/>
          <p:nvPr/>
        </p:nvSpPr>
        <p:spPr>
          <a:xfrm>
            <a:off x="0" y="691662"/>
            <a:ext cx="1547447" cy="45719"/>
          </a:xfrm>
          <a:prstGeom prst="rect">
            <a:avLst/>
          </a:prstGeom>
          <a:solidFill>
            <a:srgbClr val="008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4">
            <a:extLst>
              <a:ext uri="{FF2B5EF4-FFF2-40B4-BE49-F238E27FC236}">
                <a16:creationId xmlns:a16="http://schemas.microsoft.com/office/drawing/2014/main" id="{A45AF4A6-E0FA-BE40-A536-890EB00CC0B5}"/>
              </a:ext>
            </a:extLst>
          </p:cNvPr>
          <p:cNvSpPr>
            <a:spLocks noGrp="1"/>
          </p:cNvSpPr>
          <p:nvPr>
            <p:ph sz="quarter" idx="13" hasCustomPrompt="1"/>
          </p:nvPr>
        </p:nvSpPr>
        <p:spPr>
          <a:xfrm>
            <a:off x="4505498" y="2119974"/>
            <a:ext cx="3383939" cy="2991288"/>
          </a:xfrm>
          <a:prstGeom prst="rect">
            <a:avLst/>
          </a:prstGeom>
        </p:spPr>
        <p:txBody>
          <a:bodyPr/>
          <a:lstStyle>
            <a:lvl1pPr>
              <a:defRPr sz="1800" b="0" i="0">
                <a:solidFill>
                  <a:srgbClr val="666666"/>
                </a:solidFill>
                <a:latin typeface="+mn-lt"/>
              </a:defRPr>
            </a:lvl1pPr>
          </a:lstStyle>
          <a:p>
            <a:pPr lvl="0"/>
            <a:r>
              <a:rPr lang="en-GB"/>
              <a:t>Click to add text</a:t>
            </a:r>
            <a:endParaRPr lang="en-US"/>
          </a:p>
        </p:txBody>
      </p:sp>
      <p:sp>
        <p:nvSpPr>
          <p:cNvPr id="11" name="Content Placeholder 4">
            <a:extLst>
              <a:ext uri="{FF2B5EF4-FFF2-40B4-BE49-F238E27FC236}">
                <a16:creationId xmlns:a16="http://schemas.microsoft.com/office/drawing/2014/main" id="{BFD04E32-AFE6-5044-A438-F2B2F35A1390}"/>
              </a:ext>
            </a:extLst>
          </p:cNvPr>
          <p:cNvSpPr>
            <a:spLocks noGrp="1"/>
          </p:cNvSpPr>
          <p:nvPr>
            <p:ph sz="quarter" idx="14" hasCustomPrompt="1"/>
          </p:nvPr>
        </p:nvSpPr>
        <p:spPr>
          <a:xfrm>
            <a:off x="8444645" y="2119974"/>
            <a:ext cx="3383939" cy="2991288"/>
          </a:xfrm>
          <a:prstGeom prst="rect">
            <a:avLst/>
          </a:prstGeom>
        </p:spPr>
        <p:txBody>
          <a:bodyPr/>
          <a:lstStyle>
            <a:lvl1pPr>
              <a:defRPr sz="1800" b="0" i="0">
                <a:solidFill>
                  <a:srgbClr val="666666"/>
                </a:solidFill>
                <a:latin typeface="+mn-lt"/>
              </a:defRPr>
            </a:lvl1pPr>
          </a:lstStyle>
          <a:p>
            <a:pPr lvl="0"/>
            <a:r>
              <a:rPr lang="en-GB"/>
              <a:t>Click to add text</a:t>
            </a:r>
            <a:endParaRPr lang="en-US"/>
          </a:p>
        </p:txBody>
      </p:sp>
      <p:cxnSp>
        <p:nvCxnSpPr>
          <p:cNvPr id="14" name="Straight Connector 13">
            <a:extLst>
              <a:ext uri="{FF2B5EF4-FFF2-40B4-BE49-F238E27FC236}">
                <a16:creationId xmlns:a16="http://schemas.microsoft.com/office/drawing/2014/main" id="{94448F44-AAB3-E642-9295-D6EA901DAB84}"/>
              </a:ext>
            </a:extLst>
          </p:cNvPr>
          <p:cNvCxnSpPr>
            <a:cxnSpLocks/>
          </p:cNvCxnSpPr>
          <p:nvPr/>
        </p:nvCxnSpPr>
        <p:spPr>
          <a:xfrm>
            <a:off x="8147538" y="1512277"/>
            <a:ext cx="0" cy="395067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E2E403F-5D0E-BD4D-9464-73288D07EEF1}"/>
              </a:ext>
            </a:extLst>
          </p:cNvPr>
          <p:cNvCxnSpPr>
            <a:cxnSpLocks/>
          </p:cNvCxnSpPr>
          <p:nvPr/>
        </p:nvCxnSpPr>
        <p:spPr>
          <a:xfrm>
            <a:off x="4232030" y="1512277"/>
            <a:ext cx="0" cy="395067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C52E0C3F-15F2-3A45-A25E-B6A5D3F318EA}"/>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0855254" y="332570"/>
            <a:ext cx="1020224" cy="247617"/>
          </a:xfrm>
          <a:prstGeom prst="rect">
            <a:avLst/>
          </a:prstGeom>
        </p:spPr>
      </p:pic>
      <p:sp>
        <p:nvSpPr>
          <p:cNvPr id="22" name="Text Placeholder 21">
            <a:extLst>
              <a:ext uri="{FF2B5EF4-FFF2-40B4-BE49-F238E27FC236}">
                <a16:creationId xmlns:a16="http://schemas.microsoft.com/office/drawing/2014/main" id="{576B7064-805A-8948-BD94-40E701196AF7}"/>
              </a:ext>
            </a:extLst>
          </p:cNvPr>
          <p:cNvSpPr>
            <a:spLocks noGrp="1"/>
          </p:cNvSpPr>
          <p:nvPr>
            <p:ph type="body" sz="quarter" idx="15" hasCustomPrompt="1"/>
          </p:nvPr>
        </p:nvSpPr>
        <p:spPr>
          <a:xfrm>
            <a:off x="546588" y="1512888"/>
            <a:ext cx="3424238" cy="468312"/>
          </a:xfrm>
          <a:prstGeom prst="rect">
            <a:avLst/>
          </a:prstGeom>
        </p:spPr>
        <p:txBody>
          <a:bodyPr/>
          <a:lstStyle>
            <a:lvl1pPr>
              <a:defRPr sz="1800" b="1" i="0">
                <a:latin typeface="+mj-lt"/>
              </a:defRPr>
            </a:lvl1pPr>
            <a:lvl2pPr>
              <a:defRPr sz="1600">
                <a:latin typeface="Sofia Pro" pitchFamily="2" charset="0"/>
              </a:defRPr>
            </a:lvl2pPr>
            <a:lvl3pPr>
              <a:defRPr sz="1400">
                <a:latin typeface="Sofia Pro" pitchFamily="2" charset="0"/>
              </a:defRPr>
            </a:lvl3pPr>
            <a:lvl4pPr>
              <a:defRPr sz="1200">
                <a:latin typeface="Sofia Pro" pitchFamily="2" charset="0"/>
              </a:defRPr>
            </a:lvl4pPr>
            <a:lvl5pPr>
              <a:defRPr sz="1200">
                <a:latin typeface="Sofia Pro" pitchFamily="2" charset="0"/>
              </a:defRPr>
            </a:lvl5pPr>
          </a:lstStyle>
          <a:p>
            <a:pPr lvl="0"/>
            <a:r>
              <a:rPr lang="en-GB"/>
              <a:t>Click to add title</a:t>
            </a:r>
            <a:endParaRPr lang="en-US"/>
          </a:p>
        </p:txBody>
      </p:sp>
      <p:sp>
        <p:nvSpPr>
          <p:cNvPr id="23" name="Text Placeholder 21">
            <a:extLst>
              <a:ext uri="{FF2B5EF4-FFF2-40B4-BE49-F238E27FC236}">
                <a16:creationId xmlns:a16="http://schemas.microsoft.com/office/drawing/2014/main" id="{2015AC63-926F-5648-9469-48F84A73F4E7}"/>
              </a:ext>
            </a:extLst>
          </p:cNvPr>
          <p:cNvSpPr>
            <a:spLocks noGrp="1"/>
          </p:cNvSpPr>
          <p:nvPr>
            <p:ph type="body" sz="quarter" idx="16" hasCustomPrompt="1"/>
          </p:nvPr>
        </p:nvSpPr>
        <p:spPr>
          <a:xfrm>
            <a:off x="4501173" y="1512888"/>
            <a:ext cx="3424238" cy="468312"/>
          </a:xfrm>
          <a:prstGeom prst="rect">
            <a:avLst/>
          </a:prstGeom>
        </p:spPr>
        <p:txBody>
          <a:bodyPr/>
          <a:lstStyle>
            <a:lvl1pPr>
              <a:defRPr sz="1800" b="1" i="0">
                <a:latin typeface="+mj-lt"/>
              </a:defRPr>
            </a:lvl1pPr>
            <a:lvl2pPr>
              <a:defRPr sz="1600">
                <a:latin typeface="Sofia Pro" pitchFamily="2" charset="0"/>
              </a:defRPr>
            </a:lvl2pPr>
            <a:lvl3pPr>
              <a:defRPr sz="1400">
                <a:latin typeface="Sofia Pro" pitchFamily="2" charset="0"/>
              </a:defRPr>
            </a:lvl3pPr>
            <a:lvl4pPr>
              <a:defRPr sz="1200">
                <a:latin typeface="Sofia Pro" pitchFamily="2" charset="0"/>
              </a:defRPr>
            </a:lvl4pPr>
            <a:lvl5pPr>
              <a:defRPr sz="1200">
                <a:latin typeface="Sofia Pro" pitchFamily="2" charset="0"/>
              </a:defRPr>
            </a:lvl5pPr>
          </a:lstStyle>
          <a:p>
            <a:pPr lvl="0"/>
            <a:r>
              <a:rPr lang="en-GB"/>
              <a:t>Click to add title</a:t>
            </a:r>
            <a:endParaRPr lang="en-US"/>
          </a:p>
        </p:txBody>
      </p:sp>
      <p:sp>
        <p:nvSpPr>
          <p:cNvPr id="24" name="Text Placeholder 21">
            <a:extLst>
              <a:ext uri="{FF2B5EF4-FFF2-40B4-BE49-F238E27FC236}">
                <a16:creationId xmlns:a16="http://schemas.microsoft.com/office/drawing/2014/main" id="{CBF167D5-172B-864B-A622-C8DB47020FCB}"/>
              </a:ext>
            </a:extLst>
          </p:cNvPr>
          <p:cNvSpPr>
            <a:spLocks noGrp="1"/>
          </p:cNvSpPr>
          <p:nvPr>
            <p:ph type="body" sz="quarter" idx="17" hasCustomPrompt="1"/>
          </p:nvPr>
        </p:nvSpPr>
        <p:spPr>
          <a:xfrm>
            <a:off x="8428403" y="1512888"/>
            <a:ext cx="3424238" cy="468312"/>
          </a:xfrm>
          <a:prstGeom prst="rect">
            <a:avLst/>
          </a:prstGeom>
        </p:spPr>
        <p:txBody>
          <a:bodyPr/>
          <a:lstStyle>
            <a:lvl1pPr>
              <a:defRPr sz="1800" b="1" i="0">
                <a:latin typeface="+mj-lt"/>
              </a:defRPr>
            </a:lvl1pPr>
            <a:lvl2pPr>
              <a:defRPr sz="1600">
                <a:latin typeface="Sofia Pro" pitchFamily="2" charset="0"/>
              </a:defRPr>
            </a:lvl2pPr>
            <a:lvl3pPr>
              <a:defRPr sz="1400">
                <a:latin typeface="Sofia Pro" pitchFamily="2" charset="0"/>
              </a:defRPr>
            </a:lvl3pPr>
            <a:lvl4pPr>
              <a:defRPr sz="1200">
                <a:latin typeface="Sofia Pro" pitchFamily="2" charset="0"/>
              </a:defRPr>
            </a:lvl4pPr>
            <a:lvl5pPr>
              <a:defRPr sz="1200">
                <a:latin typeface="Sofia Pro" pitchFamily="2" charset="0"/>
              </a:defRPr>
            </a:lvl5pPr>
          </a:lstStyle>
          <a:p>
            <a:pPr lvl="0"/>
            <a:r>
              <a:rPr lang="en-GB"/>
              <a:t>Click to add title</a:t>
            </a:r>
            <a:endParaRPr lang="en-US"/>
          </a:p>
        </p:txBody>
      </p:sp>
      <p:sp>
        <p:nvSpPr>
          <p:cNvPr id="16" name="Text Placeholder 12">
            <a:extLst>
              <a:ext uri="{FF2B5EF4-FFF2-40B4-BE49-F238E27FC236}">
                <a16:creationId xmlns:a16="http://schemas.microsoft.com/office/drawing/2014/main" id="{994CC76D-1EF8-DF41-B12F-17F38EF29077}"/>
              </a:ext>
            </a:extLst>
          </p:cNvPr>
          <p:cNvSpPr txBox="1">
            <a:spLocks/>
          </p:cNvSpPr>
          <p:nvPr/>
        </p:nvSpPr>
        <p:spPr>
          <a:xfrm>
            <a:off x="8240834" y="6435968"/>
            <a:ext cx="3693258" cy="316401"/>
          </a:xfrm>
          <a:prstGeom prst="rect">
            <a:avLst/>
          </a:prstGeom>
        </p:spPr>
        <p:txBody>
          <a:bodyPr/>
          <a:lstStyle>
            <a:lvl1pPr marL="0" indent="0" algn="r" defTabSz="914400" rtl="0" eaLnBrk="1" latinLnBrk="0" hangingPunct="1">
              <a:lnSpc>
                <a:spcPct val="90000"/>
              </a:lnSpc>
              <a:spcBef>
                <a:spcPts val="1000"/>
              </a:spcBef>
              <a:buFont typeface="Arial" panose="020B0604020202020204" pitchFamily="34" charset="0"/>
              <a:buNone/>
              <a:defRPr sz="1400" kern="1200">
                <a:solidFill>
                  <a:schemeClr val="bg1"/>
                </a:solidFill>
                <a:latin typeface="Sofia Pro" pitchFamily="2" charset="0"/>
                <a:ea typeface="+mn-ea"/>
                <a:cs typeface="+mn-cs"/>
              </a:defRPr>
            </a:lvl1pPr>
            <a:lvl2pPr marL="457200" indent="0" algn="r" defTabSz="914400" rtl="0" eaLnBrk="1" latinLnBrk="0" hangingPunct="1">
              <a:lnSpc>
                <a:spcPct val="90000"/>
              </a:lnSpc>
              <a:spcBef>
                <a:spcPts val="500"/>
              </a:spcBef>
              <a:buFont typeface="Arial" panose="020B0604020202020204" pitchFamily="34" charset="0"/>
              <a:buNone/>
              <a:defRPr sz="1200" kern="1200">
                <a:solidFill>
                  <a:schemeClr val="bg1"/>
                </a:solidFill>
                <a:latin typeface="Sofia Pro" pitchFamily="2" charset="0"/>
                <a:ea typeface="+mn-ea"/>
                <a:cs typeface="+mn-cs"/>
              </a:defRPr>
            </a:lvl2pPr>
            <a:lvl3pPr marL="914400" indent="0" algn="r" defTabSz="914400" rtl="0" eaLnBrk="1" latinLnBrk="0" hangingPunct="1">
              <a:lnSpc>
                <a:spcPct val="90000"/>
              </a:lnSpc>
              <a:spcBef>
                <a:spcPts val="500"/>
              </a:spcBef>
              <a:buFont typeface="Arial" panose="020B0604020202020204" pitchFamily="34" charset="0"/>
              <a:buNone/>
              <a:defRPr sz="1100" kern="1200">
                <a:solidFill>
                  <a:schemeClr val="bg1"/>
                </a:solidFill>
                <a:latin typeface="Sofia Pro" pitchFamily="2" charset="0"/>
                <a:ea typeface="+mn-ea"/>
                <a:cs typeface="+mn-cs"/>
              </a:defRPr>
            </a:lvl3pPr>
            <a:lvl4pPr marL="13716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4pPr>
            <a:lvl5pPr marL="18288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05DB72C4-25B4-A04F-80B2-89C9E7998A3D}" type="slidenum">
              <a:rPr lang="en-GB" smtClean="0">
                <a:solidFill>
                  <a:schemeClr val="accent5"/>
                </a:solidFill>
                <a:latin typeface="+mj-lt"/>
              </a:rPr>
              <a:pPr/>
              <a:t>‹#›</a:t>
            </a:fld>
            <a:endParaRPr lang="en-US" dirty="0">
              <a:solidFill>
                <a:schemeClr val="accent5"/>
              </a:solidFill>
              <a:latin typeface="+mj-lt"/>
            </a:endParaRPr>
          </a:p>
        </p:txBody>
      </p:sp>
    </p:spTree>
    <p:extLst>
      <p:ext uri="{BB962C8B-B14F-4D97-AF65-F5344CB8AC3E}">
        <p14:creationId xmlns:p14="http://schemas.microsoft.com/office/powerpoint/2010/main" val="847784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Acadia - white - 3 column text">
    <p:bg>
      <p:bgPr>
        <a:blipFill dpi="0" rotWithShape="1">
          <a:blip r:embed="rId2" cstate="email">
            <a:alphaModFix amt="20270"/>
            <a:lum/>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t="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49185"/>
            <a:ext cx="8812110" cy="631751"/>
          </a:xfrm>
          <a:prstGeom prst="rect">
            <a:avLst/>
          </a:prstGeom>
        </p:spPr>
        <p:txBody>
          <a:bodyPr anchor="b">
            <a:normAutofit/>
          </a:bodyPr>
          <a:lstStyle>
            <a:lvl1pPr algn="l">
              <a:defRPr sz="2800" b="1" i="0">
                <a:solidFill>
                  <a:schemeClr val="tx1"/>
                </a:solidFill>
                <a:latin typeface="Sofia Pro" pitchFamily="2" charset="0"/>
              </a:defRPr>
            </a:lvl1pPr>
          </a:lstStyle>
          <a:p>
            <a:r>
              <a:rPr lang="en-GB"/>
              <a:t>Click to add title</a:t>
            </a:r>
            <a:endParaRPr lang="en-US"/>
          </a:p>
        </p:txBody>
      </p:sp>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35968"/>
            <a:ext cx="3693258" cy="316402"/>
          </a:xfrm>
          <a:prstGeom prst="rect">
            <a:avLst/>
          </a:prstGeom>
        </p:spPr>
        <p:txBody>
          <a:bodyPr/>
          <a:lstStyle>
            <a:lvl1pPr>
              <a:defRPr sz="1400">
                <a:solidFill>
                  <a:schemeClr val="accent5"/>
                </a:solidFill>
                <a:latin typeface="+mn-lt"/>
              </a:defRPr>
            </a:lvl1pPr>
            <a:lvl2pPr>
              <a:defRPr sz="1200">
                <a:solidFill>
                  <a:schemeClr val="bg1"/>
                </a:solidFill>
                <a:latin typeface="Sofia Pro" pitchFamily="2" charset="0"/>
              </a:defRPr>
            </a:lvl2pPr>
            <a:lvl3pPr>
              <a:defRPr sz="1100">
                <a:solidFill>
                  <a:schemeClr val="bg1"/>
                </a:solidFill>
                <a:latin typeface="Sofia Pro" pitchFamily="2" charset="0"/>
              </a:defRPr>
            </a:lvl3pPr>
            <a:lvl4pPr>
              <a:defRPr sz="1050">
                <a:solidFill>
                  <a:schemeClr val="bg1"/>
                </a:solidFill>
                <a:latin typeface="Sofia Pro" pitchFamily="2" charset="0"/>
              </a:defRPr>
            </a:lvl4pPr>
            <a:lvl5pPr>
              <a:defRPr sz="1050">
                <a:solidFill>
                  <a:schemeClr val="bg1"/>
                </a:solidFill>
                <a:latin typeface="Sofia Pro" pitchFamily="2" charset="0"/>
              </a:defRPr>
            </a:lvl5pPr>
          </a:lstStyle>
          <a:p>
            <a:pPr lvl="0"/>
            <a:r>
              <a:rPr lang="en-GB"/>
              <a:t>Click to add section title</a:t>
            </a:r>
            <a:endParaRPr lang="en-US"/>
          </a:p>
        </p:txBody>
      </p:sp>
      <p:sp>
        <p:nvSpPr>
          <p:cNvPr id="5" name="Content Placeholder 4">
            <a:extLst>
              <a:ext uri="{FF2B5EF4-FFF2-40B4-BE49-F238E27FC236}">
                <a16:creationId xmlns:a16="http://schemas.microsoft.com/office/drawing/2014/main" id="{6CA7C1BD-16C4-014E-9D82-7E6FD3D82306}"/>
              </a:ext>
            </a:extLst>
          </p:cNvPr>
          <p:cNvSpPr>
            <a:spLocks noGrp="1"/>
          </p:cNvSpPr>
          <p:nvPr>
            <p:ph sz="quarter" idx="12" hasCustomPrompt="1"/>
          </p:nvPr>
        </p:nvSpPr>
        <p:spPr>
          <a:xfrm>
            <a:off x="566738" y="3031436"/>
            <a:ext cx="3383939" cy="1284697"/>
          </a:xfrm>
          <a:prstGeom prst="rect">
            <a:avLst/>
          </a:prstGeom>
        </p:spPr>
        <p:txBody>
          <a:bodyPr/>
          <a:lstStyle>
            <a:lvl1pPr algn="ctr">
              <a:defRPr sz="1400" b="0" i="0">
                <a:solidFill>
                  <a:srgbClr val="666666"/>
                </a:solidFill>
                <a:latin typeface="+mn-lt"/>
              </a:defRPr>
            </a:lvl1pPr>
          </a:lstStyle>
          <a:p>
            <a:pPr lvl="0"/>
            <a:r>
              <a:rPr lang="en-GB"/>
              <a:t>Click to add text</a:t>
            </a:r>
            <a:endParaRPr lang="en-US"/>
          </a:p>
        </p:txBody>
      </p:sp>
      <p:sp>
        <p:nvSpPr>
          <p:cNvPr id="6" name="Rectangle 5">
            <a:extLst>
              <a:ext uri="{FF2B5EF4-FFF2-40B4-BE49-F238E27FC236}">
                <a16:creationId xmlns:a16="http://schemas.microsoft.com/office/drawing/2014/main" id="{5F76ED95-C47A-2A44-B4FF-E1469AD42BAC}"/>
              </a:ext>
            </a:extLst>
          </p:cNvPr>
          <p:cNvSpPr/>
          <p:nvPr/>
        </p:nvSpPr>
        <p:spPr>
          <a:xfrm>
            <a:off x="0" y="691662"/>
            <a:ext cx="1547447" cy="45719"/>
          </a:xfrm>
          <a:prstGeom prst="rect">
            <a:avLst/>
          </a:prstGeom>
          <a:solidFill>
            <a:srgbClr val="008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94448F44-AAB3-E642-9295-D6EA901DAB84}"/>
              </a:ext>
            </a:extLst>
          </p:cNvPr>
          <p:cNvCxnSpPr>
            <a:cxnSpLocks/>
          </p:cNvCxnSpPr>
          <p:nvPr/>
        </p:nvCxnSpPr>
        <p:spPr>
          <a:xfrm>
            <a:off x="8147538" y="1512277"/>
            <a:ext cx="0" cy="395067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E2E403F-5D0E-BD4D-9464-73288D07EEF1}"/>
              </a:ext>
            </a:extLst>
          </p:cNvPr>
          <p:cNvCxnSpPr>
            <a:cxnSpLocks/>
          </p:cNvCxnSpPr>
          <p:nvPr/>
        </p:nvCxnSpPr>
        <p:spPr>
          <a:xfrm>
            <a:off x="4232030" y="1512277"/>
            <a:ext cx="0" cy="395067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C52E0C3F-15F2-3A45-A25E-B6A5D3F318EA}"/>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0855254" y="332570"/>
            <a:ext cx="1020224" cy="247617"/>
          </a:xfrm>
          <a:prstGeom prst="rect">
            <a:avLst/>
          </a:prstGeom>
        </p:spPr>
      </p:pic>
      <p:sp>
        <p:nvSpPr>
          <p:cNvPr id="22" name="Text Placeholder 21">
            <a:extLst>
              <a:ext uri="{FF2B5EF4-FFF2-40B4-BE49-F238E27FC236}">
                <a16:creationId xmlns:a16="http://schemas.microsoft.com/office/drawing/2014/main" id="{576B7064-805A-8948-BD94-40E701196AF7}"/>
              </a:ext>
            </a:extLst>
          </p:cNvPr>
          <p:cNvSpPr>
            <a:spLocks noGrp="1"/>
          </p:cNvSpPr>
          <p:nvPr>
            <p:ph type="body" sz="quarter" idx="15" hasCustomPrompt="1"/>
          </p:nvPr>
        </p:nvSpPr>
        <p:spPr>
          <a:xfrm>
            <a:off x="546588" y="2445402"/>
            <a:ext cx="3424238" cy="586034"/>
          </a:xfrm>
          <a:prstGeom prst="rect">
            <a:avLst/>
          </a:prstGeom>
        </p:spPr>
        <p:txBody>
          <a:bodyPr/>
          <a:lstStyle>
            <a:lvl1pPr algn="ctr">
              <a:defRPr sz="3200" b="1" i="0">
                <a:solidFill>
                  <a:srgbClr val="00856C"/>
                </a:solidFill>
                <a:latin typeface="+mj-lt"/>
              </a:defRPr>
            </a:lvl1pPr>
            <a:lvl2pPr>
              <a:defRPr sz="1600">
                <a:latin typeface="Sofia Pro" pitchFamily="2" charset="0"/>
              </a:defRPr>
            </a:lvl2pPr>
            <a:lvl3pPr>
              <a:defRPr sz="1400">
                <a:latin typeface="Sofia Pro" pitchFamily="2" charset="0"/>
              </a:defRPr>
            </a:lvl3pPr>
            <a:lvl4pPr>
              <a:defRPr sz="1200">
                <a:latin typeface="Sofia Pro" pitchFamily="2" charset="0"/>
              </a:defRPr>
            </a:lvl4pPr>
            <a:lvl5pPr>
              <a:defRPr sz="1200">
                <a:latin typeface="Sofia Pro" pitchFamily="2" charset="0"/>
              </a:defRPr>
            </a:lvl5pPr>
          </a:lstStyle>
          <a:p>
            <a:pPr lvl="0"/>
            <a:r>
              <a:rPr lang="en-GB"/>
              <a:t>Click to add stat</a:t>
            </a:r>
            <a:endParaRPr lang="en-US"/>
          </a:p>
        </p:txBody>
      </p:sp>
      <p:sp>
        <p:nvSpPr>
          <p:cNvPr id="15" name="Content Placeholder 4">
            <a:extLst>
              <a:ext uri="{FF2B5EF4-FFF2-40B4-BE49-F238E27FC236}">
                <a16:creationId xmlns:a16="http://schemas.microsoft.com/office/drawing/2014/main" id="{3C95B6CA-97C3-734E-BAA7-D6F86D6D8D44}"/>
              </a:ext>
            </a:extLst>
          </p:cNvPr>
          <p:cNvSpPr>
            <a:spLocks noGrp="1"/>
          </p:cNvSpPr>
          <p:nvPr>
            <p:ph sz="quarter" idx="16" hasCustomPrompt="1"/>
          </p:nvPr>
        </p:nvSpPr>
        <p:spPr>
          <a:xfrm>
            <a:off x="4502634" y="3031436"/>
            <a:ext cx="3383939" cy="1284697"/>
          </a:xfrm>
          <a:prstGeom prst="rect">
            <a:avLst/>
          </a:prstGeom>
        </p:spPr>
        <p:txBody>
          <a:bodyPr/>
          <a:lstStyle>
            <a:lvl1pPr algn="ctr">
              <a:defRPr sz="1400" b="0" i="0">
                <a:solidFill>
                  <a:srgbClr val="666666"/>
                </a:solidFill>
                <a:latin typeface="+mn-lt"/>
              </a:defRPr>
            </a:lvl1pPr>
          </a:lstStyle>
          <a:p>
            <a:pPr lvl="0"/>
            <a:r>
              <a:rPr lang="en-GB"/>
              <a:t>Click to add text</a:t>
            </a:r>
            <a:endParaRPr lang="en-US"/>
          </a:p>
        </p:txBody>
      </p:sp>
      <p:sp>
        <p:nvSpPr>
          <p:cNvPr id="16" name="Text Placeholder 21">
            <a:extLst>
              <a:ext uri="{FF2B5EF4-FFF2-40B4-BE49-F238E27FC236}">
                <a16:creationId xmlns:a16="http://schemas.microsoft.com/office/drawing/2014/main" id="{DA8BF54D-3352-2946-A7D0-5275B6631FDD}"/>
              </a:ext>
            </a:extLst>
          </p:cNvPr>
          <p:cNvSpPr>
            <a:spLocks noGrp="1"/>
          </p:cNvSpPr>
          <p:nvPr>
            <p:ph type="body" sz="quarter" idx="17" hasCustomPrompt="1"/>
          </p:nvPr>
        </p:nvSpPr>
        <p:spPr>
          <a:xfrm>
            <a:off x="4482484" y="2445402"/>
            <a:ext cx="3424238" cy="586034"/>
          </a:xfrm>
          <a:prstGeom prst="rect">
            <a:avLst/>
          </a:prstGeom>
        </p:spPr>
        <p:txBody>
          <a:bodyPr/>
          <a:lstStyle>
            <a:lvl1pPr algn="ctr">
              <a:defRPr sz="3200" b="1" i="0">
                <a:solidFill>
                  <a:srgbClr val="00856C"/>
                </a:solidFill>
                <a:latin typeface="+mj-lt"/>
              </a:defRPr>
            </a:lvl1pPr>
            <a:lvl2pPr>
              <a:defRPr sz="1600">
                <a:latin typeface="Sofia Pro" pitchFamily="2" charset="0"/>
              </a:defRPr>
            </a:lvl2pPr>
            <a:lvl3pPr>
              <a:defRPr sz="1400">
                <a:latin typeface="Sofia Pro" pitchFamily="2" charset="0"/>
              </a:defRPr>
            </a:lvl3pPr>
            <a:lvl4pPr>
              <a:defRPr sz="1200">
                <a:latin typeface="Sofia Pro" pitchFamily="2" charset="0"/>
              </a:defRPr>
            </a:lvl4pPr>
            <a:lvl5pPr>
              <a:defRPr sz="1200">
                <a:latin typeface="Sofia Pro" pitchFamily="2" charset="0"/>
              </a:defRPr>
            </a:lvl5pPr>
          </a:lstStyle>
          <a:p>
            <a:pPr lvl="0"/>
            <a:r>
              <a:rPr lang="en-GB"/>
              <a:t>Click to add stat</a:t>
            </a:r>
            <a:endParaRPr lang="en-US"/>
          </a:p>
        </p:txBody>
      </p:sp>
      <p:sp>
        <p:nvSpPr>
          <p:cNvPr id="17" name="Content Placeholder 4">
            <a:extLst>
              <a:ext uri="{FF2B5EF4-FFF2-40B4-BE49-F238E27FC236}">
                <a16:creationId xmlns:a16="http://schemas.microsoft.com/office/drawing/2014/main" id="{B37DD901-6B3A-034A-8BF5-FC0DF428FE82}"/>
              </a:ext>
            </a:extLst>
          </p:cNvPr>
          <p:cNvSpPr>
            <a:spLocks noGrp="1"/>
          </p:cNvSpPr>
          <p:nvPr>
            <p:ph sz="quarter" idx="18" hasCustomPrompt="1"/>
          </p:nvPr>
        </p:nvSpPr>
        <p:spPr>
          <a:xfrm>
            <a:off x="8438530" y="3031436"/>
            <a:ext cx="3383939" cy="1284697"/>
          </a:xfrm>
          <a:prstGeom prst="rect">
            <a:avLst/>
          </a:prstGeom>
        </p:spPr>
        <p:txBody>
          <a:bodyPr/>
          <a:lstStyle>
            <a:lvl1pPr algn="ctr">
              <a:defRPr sz="1400" b="0" i="0">
                <a:solidFill>
                  <a:srgbClr val="666666"/>
                </a:solidFill>
                <a:latin typeface="+mn-lt"/>
              </a:defRPr>
            </a:lvl1pPr>
          </a:lstStyle>
          <a:p>
            <a:pPr lvl="0"/>
            <a:r>
              <a:rPr lang="en-GB"/>
              <a:t>Click to add text</a:t>
            </a:r>
            <a:endParaRPr lang="en-US"/>
          </a:p>
        </p:txBody>
      </p:sp>
      <p:sp>
        <p:nvSpPr>
          <p:cNvPr id="18" name="Text Placeholder 21">
            <a:extLst>
              <a:ext uri="{FF2B5EF4-FFF2-40B4-BE49-F238E27FC236}">
                <a16:creationId xmlns:a16="http://schemas.microsoft.com/office/drawing/2014/main" id="{34010632-8BE3-464F-9F18-3283B504058D}"/>
              </a:ext>
            </a:extLst>
          </p:cNvPr>
          <p:cNvSpPr>
            <a:spLocks noGrp="1"/>
          </p:cNvSpPr>
          <p:nvPr>
            <p:ph type="body" sz="quarter" idx="19" hasCustomPrompt="1"/>
          </p:nvPr>
        </p:nvSpPr>
        <p:spPr>
          <a:xfrm>
            <a:off x="8418380" y="2445402"/>
            <a:ext cx="3424238" cy="586034"/>
          </a:xfrm>
          <a:prstGeom prst="rect">
            <a:avLst/>
          </a:prstGeom>
        </p:spPr>
        <p:txBody>
          <a:bodyPr/>
          <a:lstStyle>
            <a:lvl1pPr algn="ctr">
              <a:defRPr sz="3200" b="1" i="0">
                <a:solidFill>
                  <a:srgbClr val="00856C"/>
                </a:solidFill>
                <a:latin typeface="+mj-lt"/>
              </a:defRPr>
            </a:lvl1pPr>
            <a:lvl2pPr>
              <a:defRPr sz="1600">
                <a:latin typeface="Sofia Pro" pitchFamily="2" charset="0"/>
              </a:defRPr>
            </a:lvl2pPr>
            <a:lvl3pPr>
              <a:defRPr sz="1400">
                <a:latin typeface="Sofia Pro" pitchFamily="2" charset="0"/>
              </a:defRPr>
            </a:lvl3pPr>
            <a:lvl4pPr>
              <a:defRPr sz="1200">
                <a:latin typeface="Sofia Pro" pitchFamily="2" charset="0"/>
              </a:defRPr>
            </a:lvl4pPr>
            <a:lvl5pPr>
              <a:defRPr sz="1200">
                <a:latin typeface="Sofia Pro" pitchFamily="2" charset="0"/>
              </a:defRPr>
            </a:lvl5pPr>
          </a:lstStyle>
          <a:p>
            <a:pPr lvl="0"/>
            <a:r>
              <a:rPr lang="en-GB"/>
              <a:t>Click to add stat</a:t>
            </a:r>
            <a:endParaRPr lang="en-US"/>
          </a:p>
        </p:txBody>
      </p:sp>
      <p:sp>
        <p:nvSpPr>
          <p:cNvPr id="21" name="Text Placeholder 12">
            <a:extLst>
              <a:ext uri="{FF2B5EF4-FFF2-40B4-BE49-F238E27FC236}">
                <a16:creationId xmlns:a16="http://schemas.microsoft.com/office/drawing/2014/main" id="{2AF7C0E2-02D5-DA44-A854-927EA5D32D23}"/>
              </a:ext>
            </a:extLst>
          </p:cNvPr>
          <p:cNvSpPr txBox="1">
            <a:spLocks/>
          </p:cNvSpPr>
          <p:nvPr/>
        </p:nvSpPr>
        <p:spPr>
          <a:xfrm>
            <a:off x="8240834" y="6435968"/>
            <a:ext cx="3693258" cy="316401"/>
          </a:xfrm>
          <a:prstGeom prst="rect">
            <a:avLst/>
          </a:prstGeom>
        </p:spPr>
        <p:txBody>
          <a:bodyPr/>
          <a:lstStyle>
            <a:lvl1pPr marL="0" indent="0" algn="r" defTabSz="914400" rtl="0" eaLnBrk="1" latinLnBrk="0" hangingPunct="1">
              <a:lnSpc>
                <a:spcPct val="90000"/>
              </a:lnSpc>
              <a:spcBef>
                <a:spcPts val="1000"/>
              </a:spcBef>
              <a:buFont typeface="Arial" panose="020B0604020202020204" pitchFamily="34" charset="0"/>
              <a:buNone/>
              <a:defRPr sz="1400" kern="1200">
                <a:solidFill>
                  <a:schemeClr val="bg1"/>
                </a:solidFill>
                <a:latin typeface="Sofia Pro" pitchFamily="2" charset="0"/>
                <a:ea typeface="+mn-ea"/>
                <a:cs typeface="+mn-cs"/>
              </a:defRPr>
            </a:lvl1pPr>
            <a:lvl2pPr marL="457200" indent="0" algn="r" defTabSz="914400" rtl="0" eaLnBrk="1" latinLnBrk="0" hangingPunct="1">
              <a:lnSpc>
                <a:spcPct val="90000"/>
              </a:lnSpc>
              <a:spcBef>
                <a:spcPts val="500"/>
              </a:spcBef>
              <a:buFont typeface="Arial" panose="020B0604020202020204" pitchFamily="34" charset="0"/>
              <a:buNone/>
              <a:defRPr sz="1200" kern="1200">
                <a:solidFill>
                  <a:schemeClr val="bg1"/>
                </a:solidFill>
                <a:latin typeface="Sofia Pro" pitchFamily="2" charset="0"/>
                <a:ea typeface="+mn-ea"/>
                <a:cs typeface="+mn-cs"/>
              </a:defRPr>
            </a:lvl2pPr>
            <a:lvl3pPr marL="914400" indent="0" algn="r" defTabSz="914400" rtl="0" eaLnBrk="1" latinLnBrk="0" hangingPunct="1">
              <a:lnSpc>
                <a:spcPct val="90000"/>
              </a:lnSpc>
              <a:spcBef>
                <a:spcPts val="500"/>
              </a:spcBef>
              <a:buFont typeface="Arial" panose="020B0604020202020204" pitchFamily="34" charset="0"/>
              <a:buNone/>
              <a:defRPr sz="1100" kern="1200">
                <a:solidFill>
                  <a:schemeClr val="bg1"/>
                </a:solidFill>
                <a:latin typeface="Sofia Pro" pitchFamily="2" charset="0"/>
                <a:ea typeface="+mn-ea"/>
                <a:cs typeface="+mn-cs"/>
              </a:defRPr>
            </a:lvl3pPr>
            <a:lvl4pPr marL="13716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4pPr>
            <a:lvl5pPr marL="18288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05DB72C4-25B4-A04F-80B2-89C9E7998A3D}" type="slidenum">
              <a:rPr lang="en-GB" smtClean="0">
                <a:solidFill>
                  <a:schemeClr val="accent5"/>
                </a:solidFill>
                <a:latin typeface="+mj-lt"/>
              </a:rPr>
              <a:pPr/>
              <a:t>‹#›</a:t>
            </a:fld>
            <a:endParaRPr lang="en-US" dirty="0">
              <a:solidFill>
                <a:schemeClr val="accent5"/>
              </a:solidFill>
              <a:latin typeface="+mj-lt"/>
            </a:endParaRPr>
          </a:p>
        </p:txBody>
      </p:sp>
    </p:spTree>
    <p:extLst>
      <p:ext uri="{BB962C8B-B14F-4D97-AF65-F5344CB8AC3E}">
        <p14:creationId xmlns:p14="http://schemas.microsoft.com/office/powerpoint/2010/main" val="326878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Acadia - Default White">
    <p:bg>
      <p:bgPr>
        <a:blipFill dpi="0" rotWithShape="1">
          <a:blip r:embed="rId2" cstate="email">
            <a:alphaModFix amt="20000"/>
            <a:lum/>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t="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37896"/>
            <a:ext cx="9222417" cy="631751"/>
          </a:xfrm>
          <a:prstGeom prst="rect">
            <a:avLst/>
          </a:prstGeom>
        </p:spPr>
        <p:txBody>
          <a:bodyPr anchor="b">
            <a:normAutofit/>
          </a:bodyPr>
          <a:lstStyle>
            <a:lvl1pPr algn="l">
              <a:defRPr sz="2800" b="1" i="0">
                <a:solidFill>
                  <a:schemeClr val="tx1"/>
                </a:solidFill>
                <a:latin typeface="+mj-lt"/>
              </a:defRPr>
            </a:lvl1pPr>
          </a:lstStyle>
          <a:p>
            <a:r>
              <a:rPr lang="en-GB"/>
              <a:t>Click to add title</a:t>
            </a:r>
            <a:endParaRPr lang="en-US"/>
          </a:p>
        </p:txBody>
      </p:sp>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35968"/>
            <a:ext cx="3693258" cy="316402"/>
          </a:xfrm>
          <a:prstGeom prst="rect">
            <a:avLst/>
          </a:prstGeom>
        </p:spPr>
        <p:txBody>
          <a:bodyPr/>
          <a:lstStyle>
            <a:lvl1pPr>
              <a:defRPr sz="1400">
                <a:solidFill>
                  <a:schemeClr val="accent5"/>
                </a:solidFill>
                <a:latin typeface="Calibri" panose="020F0502020204030204" pitchFamily="34" charset="0"/>
                <a:cs typeface="Calibri" panose="020F0502020204030204" pitchFamily="34" charset="0"/>
              </a:defRPr>
            </a:lvl1pPr>
            <a:lvl2pPr>
              <a:defRPr sz="1200">
                <a:solidFill>
                  <a:schemeClr val="bg1"/>
                </a:solidFill>
                <a:latin typeface="Sofia Pro" pitchFamily="2" charset="0"/>
              </a:defRPr>
            </a:lvl2pPr>
            <a:lvl3pPr>
              <a:defRPr sz="1100">
                <a:solidFill>
                  <a:schemeClr val="bg1"/>
                </a:solidFill>
                <a:latin typeface="Sofia Pro" pitchFamily="2" charset="0"/>
              </a:defRPr>
            </a:lvl3pPr>
            <a:lvl4pPr>
              <a:defRPr sz="1050">
                <a:solidFill>
                  <a:schemeClr val="bg1"/>
                </a:solidFill>
                <a:latin typeface="Sofia Pro" pitchFamily="2" charset="0"/>
              </a:defRPr>
            </a:lvl4pPr>
            <a:lvl5pPr>
              <a:defRPr sz="1050">
                <a:solidFill>
                  <a:schemeClr val="bg1"/>
                </a:solidFill>
                <a:latin typeface="Sofia Pro" pitchFamily="2" charset="0"/>
              </a:defRPr>
            </a:lvl5pPr>
          </a:lstStyle>
          <a:p>
            <a:pPr lvl="0"/>
            <a:r>
              <a:rPr lang="en-GB"/>
              <a:t>Click to add section title</a:t>
            </a:r>
            <a:endParaRPr lang="en-US"/>
          </a:p>
        </p:txBody>
      </p:sp>
      <p:sp>
        <p:nvSpPr>
          <p:cNvPr id="5" name="Content Placeholder 4">
            <a:extLst>
              <a:ext uri="{FF2B5EF4-FFF2-40B4-BE49-F238E27FC236}">
                <a16:creationId xmlns:a16="http://schemas.microsoft.com/office/drawing/2014/main" id="{6CA7C1BD-16C4-014E-9D82-7E6FD3D82306}"/>
              </a:ext>
            </a:extLst>
          </p:cNvPr>
          <p:cNvSpPr>
            <a:spLocks noGrp="1"/>
          </p:cNvSpPr>
          <p:nvPr>
            <p:ph sz="quarter" idx="12"/>
          </p:nvPr>
        </p:nvSpPr>
        <p:spPr>
          <a:xfrm>
            <a:off x="566738" y="1042988"/>
            <a:ext cx="11215687" cy="4058897"/>
          </a:xfrm>
          <a:prstGeom prst="rect">
            <a:avLst/>
          </a:prstGeom>
        </p:spPr>
        <p:txBody>
          <a:bodyPr/>
          <a:lstStyle>
            <a:lvl1pPr marL="285750" indent="-285750">
              <a:buClr>
                <a:srgbClr val="00856C"/>
              </a:buClr>
              <a:buFont typeface="Wingdings" pitchFamily="2" charset="2"/>
              <a:buChar char="§"/>
              <a:defRPr sz="2000" b="0" i="0">
                <a:solidFill>
                  <a:srgbClr val="666666"/>
                </a:solidFill>
                <a:latin typeface="+mn-lt"/>
              </a:defRPr>
            </a:lvl1pPr>
            <a:lvl2pPr marL="742950" indent="-285750">
              <a:buClr>
                <a:schemeClr val="accent5"/>
              </a:buClr>
              <a:buFont typeface="Wingdings" pitchFamily="2" charset="2"/>
              <a:buChar char="§"/>
              <a:defRPr sz="1800"/>
            </a:lvl2pPr>
            <a:lvl3pPr marL="1200150" indent="-285750">
              <a:buClr>
                <a:schemeClr val="accent5"/>
              </a:buClr>
              <a:buFont typeface="Wingdings" pitchFamily="2" charset="2"/>
              <a:buChar char="§"/>
              <a:defRPr sz="1400"/>
            </a:lvl3pPr>
            <a:lvl4pPr marL="1657350" indent="-285750">
              <a:buClr>
                <a:schemeClr val="accent5"/>
              </a:buClr>
              <a:buFont typeface="Wingdings" pitchFamily="2" charset="2"/>
              <a:buChar char="§"/>
              <a:defRPr sz="1400"/>
            </a:lvl4pPr>
            <a:lvl5pPr marL="2114550" indent="-285750">
              <a:buClr>
                <a:schemeClr val="accent5"/>
              </a:buClr>
              <a:buFont typeface="Wingdings" pitchFamily="2" charset="2"/>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5F76ED95-C47A-2A44-B4FF-E1469AD42BAC}"/>
              </a:ext>
            </a:extLst>
          </p:cNvPr>
          <p:cNvSpPr/>
          <p:nvPr/>
        </p:nvSpPr>
        <p:spPr>
          <a:xfrm>
            <a:off x="0" y="691662"/>
            <a:ext cx="1547447" cy="45719"/>
          </a:xfrm>
          <a:prstGeom prst="rect">
            <a:avLst/>
          </a:prstGeom>
          <a:solidFill>
            <a:srgbClr val="008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90733AD1-BE64-0947-8788-CFEE924657AB}"/>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0855254" y="332570"/>
            <a:ext cx="1020224" cy="247617"/>
          </a:xfrm>
          <a:prstGeom prst="rect">
            <a:avLst/>
          </a:prstGeom>
        </p:spPr>
      </p:pic>
      <p:sp>
        <p:nvSpPr>
          <p:cNvPr id="7" name="Text Placeholder 12">
            <a:extLst>
              <a:ext uri="{FF2B5EF4-FFF2-40B4-BE49-F238E27FC236}">
                <a16:creationId xmlns:a16="http://schemas.microsoft.com/office/drawing/2014/main" id="{C5A0C032-8D90-DA44-9616-8D38D8BD88CF}"/>
              </a:ext>
            </a:extLst>
          </p:cNvPr>
          <p:cNvSpPr txBox="1">
            <a:spLocks/>
          </p:cNvSpPr>
          <p:nvPr/>
        </p:nvSpPr>
        <p:spPr>
          <a:xfrm>
            <a:off x="8240834" y="6435968"/>
            <a:ext cx="3693258" cy="316401"/>
          </a:xfrm>
          <a:prstGeom prst="rect">
            <a:avLst/>
          </a:prstGeom>
        </p:spPr>
        <p:txBody>
          <a:bodyPr/>
          <a:lstStyle>
            <a:lvl1pPr marL="0" indent="0" algn="r" defTabSz="914400" rtl="0" eaLnBrk="1" latinLnBrk="0" hangingPunct="1">
              <a:lnSpc>
                <a:spcPct val="90000"/>
              </a:lnSpc>
              <a:spcBef>
                <a:spcPts val="1000"/>
              </a:spcBef>
              <a:buFont typeface="Arial" panose="020B0604020202020204" pitchFamily="34" charset="0"/>
              <a:buNone/>
              <a:defRPr sz="1400" kern="1200">
                <a:solidFill>
                  <a:schemeClr val="bg1"/>
                </a:solidFill>
                <a:latin typeface="Sofia Pro" pitchFamily="2" charset="0"/>
                <a:ea typeface="+mn-ea"/>
                <a:cs typeface="+mn-cs"/>
              </a:defRPr>
            </a:lvl1pPr>
            <a:lvl2pPr marL="457200" indent="0" algn="r" defTabSz="914400" rtl="0" eaLnBrk="1" latinLnBrk="0" hangingPunct="1">
              <a:lnSpc>
                <a:spcPct val="90000"/>
              </a:lnSpc>
              <a:spcBef>
                <a:spcPts val="500"/>
              </a:spcBef>
              <a:buFont typeface="Arial" panose="020B0604020202020204" pitchFamily="34" charset="0"/>
              <a:buNone/>
              <a:defRPr sz="1200" kern="1200">
                <a:solidFill>
                  <a:schemeClr val="bg1"/>
                </a:solidFill>
                <a:latin typeface="Sofia Pro" pitchFamily="2" charset="0"/>
                <a:ea typeface="+mn-ea"/>
                <a:cs typeface="+mn-cs"/>
              </a:defRPr>
            </a:lvl2pPr>
            <a:lvl3pPr marL="914400" indent="0" algn="r" defTabSz="914400" rtl="0" eaLnBrk="1" latinLnBrk="0" hangingPunct="1">
              <a:lnSpc>
                <a:spcPct val="90000"/>
              </a:lnSpc>
              <a:spcBef>
                <a:spcPts val="500"/>
              </a:spcBef>
              <a:buFont typeface="Arial" panose="020B0604020202020204" pitchFamily="34" charset="0"/>
              <a:buNone/>
              <a:defRPr sz="1100" kern="1200">
                <a:solidFill>
                  <a:schemeClr val="bg1"/>
                </a:solidFill>
                <a:latin typeface="Sofia Pro" pitchFamily="2" charset="0"/>
                <a:ea typeface="+mn-ea"/>
                <a:cs typeface="+mn-cs"/>
              </a:defRPr>
            </a:lvl3pPr>
            <a:lvl4pPr marL="13716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4pPr>
            <a:lvl5pPr marL="18288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05DB72C4-25B4-A04F-80B2-89C9E7998A3D}" type="slidenum">
              <a:rPr lang="en-GB" smtClean="0">
                <a:solidFill>
                  <a:schemeClr val="accent5"/>
                </a:solidFill>
                <a:latin typeface="+mj-lt"/>
              </a:rPr>
              <a:pPr/>
              <a:t>‹#›</a:t>
            </a:fld>
            <a:endParaRPr lang="en-US" dirty="0">
              <a:solidFill>
                <a:schemeClr val="accent5"/>
              </a:solidFill>
              <a:latin typeface="+mj-lt"/>
            </a:endParaRPr>
          </a:p>
        </p:txBody>
      </p:sp>
    </p:spTree>
    <p:extLst>
      <p:ext uri="{BB962C8B-B14F-4D97-AF65-F5344CB8AC3E}">
        <p14:creationId xmlns:p14="http://schemas.microsoft.com/office/powerpoint/2010/main" val="3260416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Acadia - White - Image right - inline">
    <p:bg>
      <p:bgPr>
        <a:blipFill dpi="0" rotWithShape="1">
          <a:blip r:embed="rId2" cstate="email">
            <a:alphaModFix amt="19836"/>
            <a:lum/>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t="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49185"/>
            <a:ext cx="9222417" cy="631751"/>
          </a:xfrm>
          <a:prstGeom prst="rect">
            <a:avLst/>
          </a:prstGeom>
        </p:spPr>
        <p:txBody>
          <a:bodyPr anchor="b">
            <a:normAutofit/>
          </a:bodyPr>
          <a:lstStyle>
            <a:lvl1pPr algn="l">
              <a:defRPr sz="2800" b="1" i="0">
                <a:solidFill>
                  <a:schemeClr val="tx1"/>
                </a:solidFill>
                <a:latin typeface="+mj-lt"/>
              </a:defRPr>
            </a:lvl1pPr>
          </a:lstStyle>
          <a:p>
            <a:r>
              <a:rPr lang="en-GB"/>
              <a:t>Click to add title</a:t>
            </a:r>
            <a:endParaRPr lang="en-US"/>
          </a:p>
        </p:txBody>
      </p:sp>
      <p:sp>
        <p:nvSpPr>
          <p:cNvPr id="6" name="Rectangle 5">
            <a:extLst>
              <a:ext uri="{FF2B5EF4-FFF2-40B4-BE49-F238E27FC236}">
                <a16:creationId xmlns:a16="http://schemas.microsoft.com/office/drawing/2014/main" id="{5F76ED95-C47A-2A44-B4FF-E1469AD42BAC}"/>
              </a:ext>
            </a:extLst>
          </p:cNvPr>
          <p:cNvSpPr/>
          <p:nvPr/>
        </p:nvSpPr>
        <p:spPr>
          <a:xfrm>
            <a:off x="0" y="691662"/>
            <a:ext cx="1547447" cy="45719"/>
          </a:xfrm>
          <a:prstGeom prst="rect">
            <a:avLst/>
          </a:prstGeom>
          <a:solidFill>
            <a:srgbClr val="008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90733AD1-BE64-0947-8788-CFEE924657AB}"/>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0855254" y="332570"/>
            <a:ext cx="1020224" cy="247617"/>
          </a:xfrm>
          <a:prstGeom prst="rect">
            <a:avLst/>
          </a:prstGeom>
        </p:spPr>
      </p:pic>
      <p:sp>
        <p:nvSpPr>
          <p:cNvPr id="4" name="Picture Placeholder 3">
            <a:extLst>
              <a:ext uri="{FF2B5EF4-FFF2-40B4-BE49-F238E27FC236}">
                <a16:creationId xmlns:a16="http://schemas.microsoft.com/office/drawing/2014/main" id="{E9142033-0AF1-2B4F-BDE3-D78430310262}"/>
              </a:ext>
            </a:extLst>
          </p:cNvPr>
          <p:cNvSpPr>
            <a:spLocks noGrp="1"/>
          </p:cNvSpPr>
          <p:nvPr>
            <p:ph type="pic" sz="quarter" idx="13"/>
          </p:nvPr>
        </p:nvSpPr>
        <p:spPr>
          <a:xfrm>
            <a:off x="5344503" y="1042988"/>
            <a:ext cx="6530975" cy="4584944"/>
          </a:xfrm>
          <a:prstGeom prst="rect">
            <a:avLst/>
          </a:prstGeom>
        </p:spPr>
        <p:txBody>
          <a:bodyPr/>
          <a:lstStyle/>
          <a:p>
            <a:r>
              <a:rPr lang="en-US" dirty="0"/>
              <a:t>Click icon to add picture</a:t>
            </a:r>
          </a:p>
        </p:txBody>
      </p:sp>
      <p:sp>
        <p:nvSpPr>
          <p:cNvPr id="9" name="Content Placeholder 4">
            <a:extLst>
              <a:ext uri="{FF2B5EF4-FFF2-40B4-BE49-F238E27FC236}">
                <a16:creationId xmlns:a16="http://schemas.microsoft.com/office/drawing/2014/main" id="{825A07F4-8001-4643-9640-22BCC5D97D32}"/>
              </a:ext>
            </a:extLst>
          </p:cNvPr>
          <p:cNvSpPr>
            <a:spLocks noGrp="1"/>
          </p:cNvSpPr>
          <p:nvPr>
            <p:ph sz="quarter" idx="12"/>
          </p:nvPr>
        </p:nvSpPr>
        <p:spPr>
          <a:xfrm>
            <a:off x="566738" y="1042988"/>
            <a:ext cx="4452523" cy="4584944"/>
          </a:xfrm>
          <a:prstGeom prst="rect">
            <a:avLst/>
          </a:prstGeom>
        </p:spPr>
        <p:txBody>
          <a:bodyPr/>
          <a:lstStyle>
            <a:lvl1pPr marL="285750" indent="-285750">
              <a:buClr>
                <a:srgbClr val="00856C"/>
              </a:buClr>
              <a:buFont typeface="Wingdings" pitchFamily="2" charset="2"/>
              <a:buChar char="§"/>
              <a:defRPr sz="2000" b="0" i="0">
                <a:solidFill>
                  <a:srgbClr val="666666"/>
                </a:solidFill>
                <a:latin typeface="+mn-lt"/>
              </a:defRPr>
            </a:lvl1pPr>
            <a:lvl2pPr marL="742950" indent="-285750">
              <a:buClr>
                <a:schemeClr val="accent5"/>
              </a:buClr>
              <a:buFont typeface="Wingdings" pitchFamily="2" charset="2"/>
              <a:buChar char="§"/>
              <a:defRPr sz="1800"/>
            </a:lvl2pPr>
            <a:lvl3pPr marL="1200150" indent="-285750">
              <a:buClr>
                <a:schemeClr val="accent5"/>
              </a:buClr>
              <a:buFont typeface="Wingdings" pitchFamily="2" charset="2"/>
              <a:buChar char="§"/>
              <a:defRPr sz="1600"/>
            </a:lvl3pPr>
            <a:lvl4pPr marL="1657350" indent="-285750">
              <a:buClr>
                <a:schemeClr val="accent5"/>
              </a:buClr>
              <a:buFont typeface="Wingdings" pitchFamily="2" charset="2"/>
              <a:buChar char="§"/>
              <a:defRPr sz="1400"/>
            </a:lvl4pPr>
            <a:lvl5pPr marL="2114550" indent="-285750">
              <a:buClr>
                <a:schemeClr val="accent5"/>
              </a:buClr>
              <a:buFont typeface="Wingdings" pitchFamily="2" charset="2"/>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2">
            <a:extLst>
              <a:ext uri="{FF2B5EF4-FFF2-40B4-BE49-F238E27FC236}">
                <a16:creationId xmlns:a16="http://schemas.microsoft.com/office/drawing/2014/main" id="{E1797221-B778-E645-AB2F-9B772D1549B7}"/>
              </a:ext>
            </a:extLst>
          </p:cNvPr>
          <p:cNvSpPr>
            <a:spLocks noGrp="1"/>
          </p:cNvSpPr>
          <p:nvPr>
            <p:ph type="body" sz="quarter" idx="10" hasCustomPrompt="1"/>
          </p:nvPr>
        </p:nvSpPr>
        <p:spPr>
          <a:xfrm>
            <a:off x="527050" y="6435968"/>
            <a:ext cx="3693258" cy="316402"/>
          </a:xfrm>
          <a:prstGeom prst="rect">
            <a:avLst/>
          </a:prstGeom>
        </p:spPr>
        <p:txBody>
          <a:bodyPr/>
          <a:lstStyle>
            <a:lvl1pPr>
              <a:defRPr sz="1400">
                <a:solidFill>
                  <a:schemeClr val="accent5"/>
                </a:solidFill>
                <a:latin typeface="Calibri" panose="020F0502020204030204" pitchFamily="34" charset="0"/>
                <a:cs typeface="Calibri" panose="020F0502020204030204" pitchFamily="34" charset="0"/>
              </a:defRPr>
            </a:lvl1pPr>
            <a:lvl2pPr>
              <a:defRPr sz="1200">
                <a:solidFill>
                  <a:schemeClr val="bg1"/>
                </a:solidFill>
                <a:latin typeface="Sofia Pro" pitchFamily="2" charset="0"/>
              </a:defRPr>
            </a:lvl2pPr>
            <a:lvl3pPr>
              <a:defRPr sz="1100">
                <a:solidFill>
                  <a:schemeClr val="bg1"/>
                </a:solidFill>
                <a:latin typeface="Sofia Pro" pitchFamily="2" charset="0"/>
              </a:defRPr>
            </a:lvl3pPr>
            <a:lvl4pPr>
              <a:defRPr sz="1050">
                <a:solidFill>
                  <a:schemeClr val="bg1"/>
                </a:solidFill>
                <a:latin typeface="Sofia Pro" pitchFamily="2" charset="0"/>
              </a:defRPr>
            </a:lvl4pPr>
            <a:lvl5pPr>
              <a:defRPr sz="1050">
                <a:solidFill>
                  <a:schemeClr val="bg1"/>
                </a:solidFill>
                <a:latin typeface="Sofia Pro" pitchFamily="2" charset="0"/>
              </a:defRPr>
            </a:lvl5pPr>
          </a:lstStyle>
          <a:p>
            <a:pPr lvl="0"/>
            <a:r>
              <a:rPr lang="en-GB"/>
              <a:t>Click to add section title</a:t>
            </a:r>
            <a:endParaRPr lang="en-US"/>
          </a:p>
        </p:txBody>
      </p:sp>
      <p:sp>
        <p:nvSpPr>
          <p:cNvPr id="11" name="Text Placeholder 12">
            <a:extLst>
              <a:ext uri="{FF2B5EF4-FFF2-40B4-BE49-F238E27FC236}">
                <a16:creationId xmlns:a16="http://schemas.microsoft.com/office/drawing/2014/main" id="{775529E7-E954-C442-9AFB-B0504714328A}"/>
              </a:ext>
            </a:extLst>
          </p:cNvPr>
          <p:cNvSpPr txBox="1">
            <a:spLocks/>
          </p:cNvSpPr>
          <p:nvPr/>
        </p:nvSpPr>
        <p:spPr>
          <a:xfrm>
            <a:off x="8240834" y="6435968"/>
            <a:ext cx="3693258" cy="316401"/>
          </a:xfrm>
          <a:prstGeom prst="rect">
            <a:avLst/>
          </a:prstGeom>
        </p:spPr>
        <p:txBody>
          <a:bodyPr/>
          <a:lstStyle>
            <a:lvl1pPr marL="0" indent="0" algn="r" defTabSz="914400" rtl="0" eaLnBrk="1" latinLnBrk="0" hangingPunct="1">
              <a:lnSpc>
                <a:spcPct val="90000"/>
              </a:lnSpc>
              <a:spcBef>
                <a:spcPts val="1000"/>
              </a:spcBef>
              <a:buFont typeface="Arial" panose="020B0604020202020204" pitchFamily="34" charset="0"/>
              <a:buNone/>
              <a:defRPr sz="1400" kern="1200">
                <a:solidFill>
                  <a:schemeClr val="bg1"/>
                </a:solidFill>
                <a:latin typeface="Sofia Pro" pitchFamily="2" charset="0"/>
                <a:ea typeface="+mn-ea"/>
                <a:cs typeface="+mn-cs"/>
              </a:defRPr>
            </a:lvl1pPr>
            <a:lvl2pPr marL="457200" indent="0" algn="r" defTabSz="914400" rtl="0" eaLnBrk="1" latinLnBrk="0" hangingPunct="1">
              <a:lnSpc>
                <a:spcPct val="90000"/>
              </a:lnSpc>
              <a:spcBef>
                <a:spcPts val="500"/>
              </a:spcBef>
              <a:buFont typeface="Arial" panose="020B0604020202020204" pitchFamily="34" charset="0"/>
              <a:buNone/>
              <a:defRPr sz="1200" kern="1200">
                <a:solidFill>
                  <a:schemeClr val="bg1"/>
                </a:solidFill>
                <a:latin typeface="Sofia Pro" pitchFamily="2" charset="0"/>
                <a:ea typeface="+mn-ea"/>
                <a:cs typeface="+mn-cs"/>
              </a:defRPr>
            </a:lvl2pPr>
            <a:lvl3pPr marL="914400" indent="0" algn="r" defTabSz="914400" rtl="0" eaLnBrk="1" latinLnBrk="0" hangingPunct="1">
              <a:lnSpc>
                <a:spcPct val="90000"/>
              </a:lnSpc>
              <a:spcBef>
                <a:spcPts val="500"/>
              </a:spcBef>
              <a:buFont typeface="Arial" panose="020B0604020202020204" pitchFamily="34" charset="0"/>
              <a:buNone/>
              <a:defRPr sz="1100" kern="1200">
                <a:solidFill>
                  <a:schemeClr val="bg1"/>
                </a:solidFill>
                <a:latin typeface="Sofia Pro" pitchFamily="2" charset="0"/>
                <a:ea typeface="+mn-ea"/>
                <a:cs typeface="+mn-cs"/>
              </a:defRPr>
            </a:lvl3pPr>
            <a:lvl4pPr marL="13716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4pPr>
            <a:lvl5pPr marL="18288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05DB72C4-25B4-A04F-80B2-89C9E7998A3D}" type="slidenum">
              <a:rPr lang="en-GB" smtClean="0">
                <a:solidFill>
                  <a:schemeClr val="accent5"/>
                </a:solidFill>
                <a:latin typeface="+mj-lt"/>
              </a:rPr>
              <a:pPr/>
              <a:t>‹#›</a:t>
            </a:fld>
            <a:endParaRPr lang="en-US" dirty="0">
              <a:solidFill>
                <a:schemeClr val="accent5"/>
              </a:solidFill>
              <a:latin typeface="+mj-lt"/>
            </a:endParaRPr>
          </a:p>
        </p:txBody>
      </p:sp>
    </p:spTree>
    <p:extLst>
      <p:ext uri="{BB962C8B-B14F-4D97-AF65-F5344CB8AC3E}">
        <p14:creationId xmlns:p14="http://schemas.microsoft.com/office/powerpoint/2010/main" val="507796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Acadia - White - Image right - Full">
    <p:bg>
      <p:bgPr>
        <a:blipFill dpi="0" rotWithShape="1">
          <a:blip r:embed="rId2" cstate="email">
            <a:alphaModFix amt="19699"/>
            <a:lum/>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t="30000"/>
          </a:stretch>
        </a:blip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9142033-0AF1-2B4F-BDE3-D78430310262}"/>
              </a:ext>
            </a:extLst>
          </p:cNvPr>
          <p:cNvSpPr>
            <a:spLocks noGrp="1"/>
          </p:cNvSpPr>
          <p:nvPr>
            <p:ph type="pic" sz="quarter" idx="13"/>
          </p:nvPr>
        </p:nvSpPr>
        <p:spPr>
          <a:xfrm>
            <a:off x="5844209" y="0"/>
            <a:ext cx="6347791" cy="6858000"/>
          </a:xfrm>
          <a:prstGeom prst="rect">
            <a:avLst/>
          </a:prstGeom>
        </p:spPr>
        <p:txBody>
          <a:bodyPr/>
          <a:lstStyle/>
          <a:p>
            <a:r>
              <a:rPr lang="en-US" dirty="0"/>
              <a:t>Click icon to add picture</a:t>
            </a:r>
          </a:p>
        </p:txBody>
      </p:sp>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37896"/>
            <a:ext cx="4961335" cy="631751"/>
          </a:xfrm>
          <a:prstGeom prst="rect">
            <a:avLst/>
          </a:prstGeom>
        </p:spPr>
        <p:txBody>
          <a:bodyPr anchor="b">
            <a:normAutofit/>
          </a:bodyPr>
          <a:lstStyle>
            <a:lvl1pPr algn="l">
              <a:defRPr sz="2800" b="1" i="0">
                <a:solidFill>
                  <a:schemeClr val="tx1"/>
                </a:solidFill>
                <a:latin typeface="+mj-lt"/>
              </a:defRPr>
            </a:lvl1pPr>
          </a:lstStyle>
          <a:p>
            <a:r>
              <a:rPr lang="en-GB"/>
              <a:t>Click to add title</a:t>
            </a:r>
            <a:endParaRPr lang="en-US"/>
          </a:p>
        </p:txBody>
      </p:sp>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35968"/>
            <a:ext cx="3693258" cy="316402"/>
          </a:xfrm>
          <a:prstGeom prst="rect">
            <a:avLst/>
          </a:prstGeom>
        </p:spPr>
        <p:txBody>
          <a:bodyPr/>
          <a:lstStyle>
            <a:lvl1pPr>
              <a:defRPr sz="1400">
                <a:solidFill>
                  <a:schemeClr val="accent5"/>
                </a:solidFill>
                <a:latin typeface="Calibri" panose="020F0502020204030204" pitchFamily="34" charset="0"/>
                <a:cs typeface="Calibri" panose="020F0502020204030204" pitchFamily="34" charset="0"/>
              </a:defRPr>
            </a:lvl1pPr>
            <a:lvl2pPr>
              <a:defRPr sz="1200">
                <a:solidFill>
                  <a:schemeClr val="bg1"/>
                </a:solidFill>
                <a:latin typeface="Sofia Pro" pitchFamily="2" charset="0"/>
              </a:defRPr>
            </a:lvl2pPr>
            <a:lvl3pPr>
              <a:defRPr sz="1100">
                <a:solidFill>
                  <a:schemeClr val="bg1"/>
                </a:solidFill>
                <a:latin typeface="Sofia Pro" pitchFamily="2" charset="0"/>
              </a:defRPr>
            </a:lvl3pPr>
            <a:lvl4pPr>
              <a:defRPr sz="1050">
                <a:solidFill>
                  <a:schemeClr val="bg1"/>
                </a:solidFill>
                <a:latin typeface="Sofia Pro" pitchFamily="2" charset="0"/>
              </a:defRPr>
            </a:lvl4pPr>
            <a:lvl5pPr>
              <a:defRPr sz="1050">
                <a:solidFill>
                  <a:schemeClr val="bg1"/>
                </a:solidFill>
                <a:latin typeface="Sofia Pro" pitchFamily="2" charset="0"/>
              </a:defRPr>
            </a:lvl5pPr>
          </a:lstStyle>
          <a:p>
            <a:pPr lvl="0"/>
            <a:r>
              <a:rPr lang="en-GB"/>
              <a:t>Click to add section title</a:t>
            </a:r>
            <a:endParaRPr lang="en-US"/>
          </a:p>
        </p:txBody>
      </p:sp>
      <p:sp>
        <p:nvSpPr>
          <p:cNvPr id="6" name="Rectangle 5">
            <a:extLst>
              <a:ext uri="{FF2B5EF4-FFF2-40B4-BE49-F238E27FC236}">
                <a16:creationId xmlns:a16="http://schemas.microsoft.com/office/drawing/2014/main" id="{5F76ED95-C47A-2A44-B4FF-E1469AD42BAC}"/>
              </a:ext>
            </a:extLst>
          </p:cNvPr>
          <p:cNvSpPr/>
          <p:nvPr/>
        </p:nvSpPr>
        <p:spPr>
          <a:xfrm>
            <a:off x="0" y="691662"/>
            <a:ext cx="1547447" cy="45719"/>
          </a:xfrm>
          <a:prstGeom prst="rect">
            <a:avLst/>
          </a:prstGeom>
          <a:solidFill>
            <a:srgbClr val="008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90733AD1-BE64-0947-8788-CFEE924657AB}"/>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0855254" y="332570"/>
            <a:ext cx="1020224" cy="247617"/>
          </a:xfrm>
          <a:prstGeom prst="rect">
            <a:avLst/>
          </a:prstGeom>
        </p:spPr>
      </p:pic>
      <p:sp>
        <p:nvSpPr>
          <p:cNvPr id="9" name="Content Placeholder 4">
            <a:extLst>
              <a:ext uri="{FF2B5EF4-FFF2-40B4-BE49-F238E27FC236}">
                <a16:creationId xmlns:a16="http://schemas.microsoft.com/office/drawing/2014/main" id="{F39D93B3-0338-D44A-AE42-AA03F1A695E8}"/>
              </a:ext>
            </a:extLst>
          </p:cNvPr>
          <p:cNvSpPr>
            <a:spLocks noGrp="1"/>
          </p:cNvSpPr>
          <p:nvPr>
            <p:ph sz="quarter" idx="12"/>
          </p:nvPr>
        </p:nvSpPr>
        <p:spPr>
          <a:xfrm>
            <a:off x="566738" y="1042988"/>
            <a:ext cx="4960949" cy="4204873"/>
          </a:xfrm>
          <a:prstGeom prst="rect">
            <a:avLst/>
          </a:prstGeom>
        </p:spPr>
        <p:txBody>
          <a:bodyPr/>
          <a:lstStyle>
            <a:lvl1pPr marL="285750" indent="-285750">
              <a:buClr>
                <a:srgbClr val="00856C"/>
              </a:buClr>
              <a:buFont typeface="Wingdings" pitchFamily="2" charset="2"/>
              <a:buChar char="§"/>
              <a:defRPr sz="2000" b="0" i="0">
                <a:solidFill>
                  <a:srgbClr val="666666"/>
                </a:solidFill>
                <a:latin typeface="+mn-lt"/>
              </a:defRPr>
            </a:lvl1pPr>
            <a:lvl2pPr marL="742950" indent="-285750">
              <a:buClr>
                <a:schemeClr val="accent5"/>
              </a:buClr>
              <a:buFont typeface="Wingdings" pitchFamily="2" charset="2"/>
              <a:buChar char="§"/>
              <a:defRPr sz="1800"/>
            </a:lvl2pPr>
            <a:lvl3pPr marL="1200150" indent="-285750">
              <a:buClr>
                <a:schemeClr val="accent5"/>
              </a:buClr>
              <a:buFont typeface="Wingdings" pitchFamily="2" charset="2"/>
              <a:buChar char="§"/>
              <a:defRPr sz="1600"/>
            </a:lvl3pPr>
            <a:lvl4pPr marL="1657350" indent="-285750">
              <a:buClr>
                <a:schemeClr val="accent5"/>
              </a:buClr>
              <a:buFont typeface="Wingdings" pitchFamily="2" charset="2"/>
              <a:buChar char="§"/>
              <a:defRPr sz="1400"/>
            </a:lvl4pPr>
            <a:lvl5pPr marL="2114550" indent="-285750">
              <a:buClr>
                <a:schemeClr val="accent5"/>
              </a:buClr>
              <a:buFont typeface="Wingdings" pitchFamily="2" charset="2"/>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2">
            <a:extLst>
              <a:ext uri="{FF2B5EF4-FFF2-40B4-BE49-F238E27FC236}">
                <a16:creationId xmlns:a16="http://schemas.microsoft.com/office/drawing/2014/main" id="{B1ADEE32-6600-2545-B6E3-C009E634BBF3}"/>
              </a:ext>
            </a:extLst>
          </p:cNvPr>
          <p:cNvSpPr txBox="1">
            <a:spLocks/>
          </p:cNvSpPr>
          <p:nvPr/>
        </p:nvSpPr>
        <p:spPr>
          <a:xfrm>
            <a:off x="8240834" y="6435968"/>
            <a:ext cx="3693258" cy="316401"/>
          </a:xfrm>
          <a:prstGeom prst="rect">
            <a:avLst/>
          </a:prstGeom>
        </p:spPr>
        <p:txBody>
          <a:bodyPr/>
          <a:lstStyle>
            <a:lvl1pPr marL="0" indent="0" algn="r" defTabSz="914400" rtl="0" eaLnBrk="1" latinLnBrk="0" hangingPunct="1">
              <a:lnSpc>
                <a:spcPct val="90000"/>
              </a:lnSpc>
              <a:spcBef>
                <a:spcPts val="1000"/>
              </a:spcBef>
              <a:buFont typeface="Arial" panose="020B0604020202020204" pitchFamily="34" charset="0"/>
              <a:buNone/>
              <a:defRPr sz="1400" kern="1200">
                <a:solidFill>
                  <a:schemeClr val="bg1"/>
                </a:solidFill>
                <a:latin typeface="Sofia Pro" pitchFamily="2" charset="0"/>
                <a:ea typeface="+mn-ea"/>
                <a:cs typeface="+mn-cs"/>
              </a:defRPr>
            </a:lvl1pPr>
            <a:lvl2pPr marL="457200" indent="0" algn="r" defTabSz="914400" rtl="0" eaLnBrk="1" latinLnBrk="0" hangingPunct="1">
              <a:lnSpc>
                <a:spcPct val="90000"/>
              </a:lnSpc>
              <a:spcBef>
                <a:spcPts val="500"/>
              </a:spcBef>
              <a:buFont typeface="Arial" panose="020B0604020202020204" pitchFamily="34" charset="0"/>
              <a:buNone/>
              <a:defRPr sz="1200" kern="1200">
                <a:solidFill>
                  <a:schemeClr val="bg1"/>
                </a:solidFill>
                <a:latin typeface="Sofia Pro" pitchFamily="2" charset="0"/>
                <a:ea typeface="+mn-ea"/>
                <a:cs typeface="+mn-cs"/>
              </a:defRPr>
            </a:lvl2pPr>
            <a:lvl3pPr marL="914400" indent="0" algn="r" defTabSz="914400" rtl="0" eaLnBrk="1" latinLnBrk="0" hangingPunct="1">
              <a:lnSpc>
                <a:spcPct val="90000"/>
              </a:lnSpc>
              <a:spcBef>
                <a:spcPts val="500"/>
              </a:spcBef>
              <a:buFont typeface="Arial" panose="020B0604020202020204" pitchFamily="34" charset="0"/>
              <a:buNone/>
              <a:defRPr sz="1100" kern="1200">
                <a:solidFill>
                  <a:schemeClr val="bg1"/>
                </a:solidFill>
                <a:latin typeface="Sofia Pro" pitchFamily="2" charset="0"/>
                <a:ea typeface="+mn-ea"/>
                <a:cs typeface="+mn-cs"/>
              </a:defRPr>
            </a:lvl3pPr>
            <a:lvl4pPr marL="13716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4pPr>
            <a:lvl5pPr marL="18288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05DB72C4-25B4-A04F-80B2-89C9E7998A3D}" type="slidenum">
              <a:rPr lang="en-GB" smtClean="0">
                <a:solidFill>
                  <a:schemeClr val="accent5"/>
                </a:solidFill>
                <a:latin typeface="+mj-lt"/>
              </a:rPr>
              <a:pPr/>
              <a:t>‹#›</a:t>
            </a:fld>
            <a:endParaRPr lang="en-US" dirty="0">
              <a:solidFill>
                <a:schemeClr val="accent5"/>
              </a:solidFill>
              <a:latin typeface="+mj-lt"/>
            </a:endParaRPr>
          </a:p>
        </p:txBody>
      </p:sp>
    </p:spTree>
    <p:extLst>
      <p:ext uri="{BB962C8B-B14F-4D97-AF65-F5344CB8AC3E}">
        <p14:creationId xmlns:p14="http://schemas.microsoft.com/office/powerpoint/2010/main" val="8729831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Acadia - 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1273904"/>
            <a:ext cx="10101648" cy="1982058"/>
          </a:xfrm>
          <a:prstGeom prst="rect">
            <a:avLst/>
          </a:prstGeom>
        </p:spPr>
        <p:txBody>
          <a:bodyPr anchor="b">
            <a:normAutofit/>
          </a:bodyPr>
          <a:lstStyle>
            <a:lvl1pPr algn="l">
              <a:defRPr sz="4800" b="1" i="0">
                <a:solidFill>
                  <a:schemeClr val="bg1"/>
                </a:solidFill>
                <a:latin typeface="+mj-lt"/>
              </a:defRPr>
            </a:lvl1pPr>
          </a:lstStyle>
          <a:p>
            <a:r>
              <a:rPr lang="en-GB"/>
              <a:t>Click to add title</a:t>
            </a:r>
            <a:endParaRPr lang="en-US"/>
          </a:p>
        </p:txBody>
      </p:sp>
      <p:sp>
        <p:nvSpPr>
          <p:cNvPr id="3" name="Subtitle 2">
            <a:extLst>
              <a:ext uri="{FF2B5EF4-FFF2-40B4-BE49-F238E27FC236}">
                <a16:creationId xmlns:a16="http://schemas.microsoft.com/office/drawing/2014/main" id="{C55636D8-DDED-B349-AC18-9F879DAD00DF}"/>
              </a:ext>
            </a:extLst>
          </p:cNvPr>
          <p:cNvSpPr>
            <a:spLocks noGrp="1"/>
          </p:cNvSpPr>
          <p:nvPr>
            <p:ph type="subTitle" idx="1" hasCustomPrompt="1"/>
          </p:nvPr>
        </p:nvSpPr>
        <p:spPr>
          <a:xfrm>
            <a:off x="566352" y="3429000"/>
            <a:ext cx="10101648" cy="599259"/>
          </a:xfrm>
          <a:prstGeom prst="rect">
            <a:avLst/>
          </a:prstGeom>
        </p:spPr>
        <p:txBody>
          <a:bodyPr>
            <a:normAutofit/>
          </a:bodyPr>
          <a:lstStyle>
            <a:lvl1pPr marL="0" indent="0" algn="l">
              <a:buNone/>
              <a:defRPr sz="18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subtitle</a:t>
            </a:r>
            <a:endParaRPr lang="en-US"/>
          </a:p>
        </p:txBody>
      </p:sp>
      <p:pic>
        <p:nvPicPr>
          <p:cNvPr id="8" name="Picture 7" descr="A picture containing text, clipart&#10;&#10;Description automatically generated">
            <a:extLst>
              <a:ext uri="{FF2B5EF4-FFF2-40B4-BE49-F238E27FC236}">
                <a16:creationId xmlns:a16="http://schemas.microsoft.com/office/drawing/2014/main" id="{6D723DB6-5E78-3A4E-8293-32EA04AC90D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7222" y="374084"/>
            <a:ext cx="1845275" cy="503606"/>
          </a:xfrm>
          <a:prstGeom prst="rect">
            <a:avLst/>
          </a:prstGeom>
        </p:spPr>
      </p:pic>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28590"/>
            <a:ext cx="3693258" cy="410186"/>
          </a:xfrm>
          <a:prstGeom prst="rect">
            <a:avLst/>
          </a:prstGeom>
        </p:spPr>
        <p:txBody>
          <a:bodyPr/>
          <a:lstStyle>
            <a:lvl1pPr>
              <a:defRPr sz="1400">
                <a:solidFill>
                  <a:srgbClr val="B2B2B2"/>
                </a:solidFill>
                <a:latin typeface="+mn-lt"/>
              </a:defRPr>
            </a:lvl1pPr>
            <a:lvl2pPr>
              <a:defRPr sz="1200">
                <a:solidFill>
                  <a:srgbClr val="B2B2B2"/>
                </a:solidFill>
                <a:latin typeface="Sofia Pro" pitchFamily="2" charset="0"/>
              </a:defRPr>
            </a:lvl2pPr>
            <a:lvl3pPr>
              <a:defRPr sz="1100">
                <a:solidFill>
                  <a:srgbClr val="B2B2B2"/>
                </a:solidFill>
                <a:latin typeface="Sofia Pro" pitchFamily="2" charset="0"/>
              </a:defRPr>
            </a:lvl3pPr>
            <a:lvl4pPr>
              <a:defRPr sz="1050">
                <a:solidFill>
                  <a:srgbClr val="B2B2B2"/>
                </a:solidFill>
                <a:latin typeface="Sofia Pro" pitchFamily="2" charset="0"/>
              </a:defRPr>
            </a:lvl4pPr>
            <a:lvl5pPr>
              <a:defRPr sz="1050">
                <a:solidFill>
                  <a:srgbClr val="B2B2B2"/>
                </a:solidFill>
                <a:latin typeface="Sofia Pro" pitchFamily="2" charset="0"/>
              </a:defRPr>
            </a:lvl5pPr>
          </a:lstStyle>
          <a:p>
            <a:pPr lvl="0"/>
            <a:r>
              <a:rPr lang="en-GB"/>
              <a:t>Click to add date</a:t>
            </a:r>
            <a:endParaRPr lang="en-US"/>
          </a:p>
        </p:txBody>
      </p:sp>
    </p:spTree>
    <p:extLst>
      <p:ext uri="{BB962C8B-B14F-4D97-AF65-F5344CB8AC3E}">
        <p14:creationId xmlns:p14="http://schemas.microsoft.com/office/powerpoint/2010/main" val="12205669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6C7E8-9336-CC31-E0EA-2612502141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21973689-A963-F9AC-45B3-F18581ADA8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EB56D60-297B-C316-1369-D4946E7F0F09}"/>
              </a:ext>
            </a:extLst>
          </p:cNvPr>
          <p:cNvSpPr>
            <a:spLocks noGrp="1"/>
          </p:cNvSpPr>
          <p:nvPr>
            <p:ph type="dt" sz="half" idx="10"/>
          </p:nvPr>
        </p:nvSpPr>
        <p:spPr/>
        <p:txBody>
          <a:bodyPr/>
          <a:lstStyle/>
          <a:p>
            <a:fld id="{C027FAC9-CA30-4484-BCBB-E49F8601BD17}" type="datetimeFigureOut">
              <a:rPr lang="en-GB" smtClean="0"/>
              <a:t>12/01/2026</a:t>
            </a:fld>
            <a:endParaRPr lang="en-GB" dirty="0"/>
          </a:p>
        </p:txBody>
      </p:sp>
      <p:sp>
        <p:nvSpPr>
          <p:cNvPr id="5" name="Footer Placeholder 4">
            <a:extLst>
              <a:ext uri="{FF2B5EF4-FFF2-40B4-BE49-F238E27FC236}">
                <a16:creationId xmlns:a16="http://schemas.microsoft.com/office/drawing/2014/main" id="{9DA8C22F-2B7C-8FBB-03F4-564A66F5BEDB}"/>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164E3F5B-83CC-414A-1272-774E2D1DABFB}"/>
              </a:ext>
            </a:extLst>
          </p:cNvPr>
          <p:cNvSpPr>
            <a:spLocks noGrp="1"/>
          </p:cNvSpPr>
          <p:nvPr>
            <p:ph type="sldNum" sz="quarter" idx="12"/>
          </p:nvPr>
        </p:nvSpPr>
        <p:spPr/>
        <p:txBody>
          <a:bodyPr/>
          <a:lstStyle/>
          <a:p>
            <a:fld id="{51753ED8-8CF2-4A8C-A3ED-349B914CF05F}" type="slidenum">
              <a:rPr lang="en-GB" smtClean="0"/>
              <a:t>‹#›</a:t>
            </a:fld>
            <a:endParaRPr lang="en-GB" dirty="0"/>
          </a:p>
        </p:txBody>
      </p:sp>
    </p:spTree>
    <p:extLst>
      <p:ext uri="{BB962C8B-B14F-4D97-AF65-F5344CB8AC3E}">
        <p14:creationId xmlns:p14="http://schemas.microsoft.com/office/powerpoint/2010/main" val="1240095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image" Target="../media/image1.png"/><Relationship Id="rId4" Type="http://schemas.openxmlformats.org/officeDocument/2006/relationships/slideLayout" Target="../slideLayouts/slideLayout14.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descr="A picture containing text, clipart&#10;&#10;Description automatically generated">
            <a:extLst>
              <a:ext uri="{FF2B5EF4-FFF2-40B4-BE49-F238E27FC236}">
                <a16:creationId xmlns:a16="http://schemas.microsoft.com/office/drawing/2014/main" id="{B64BE034-E1E0-3442-A768-9F7398665962}"/>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527222" y="374084"/>
            <a:ext cx="1845275" cy="503606"/>
          </a:xfrm>
          <a:prstGeom prst="rect">
            <a:avLst/>
          </a:prstGeom>
        </p:spPr>
      </p:pic>
    </p:spTree>
    <p:extLst>
      <p:ext uri="{BB962C8B-B14F-4D97-AF65-F5344CB8AC3E}">
        <p14:creationId xmlns:p14="http://schemas.microsoft.com/office/powerpoint/2010/main" val="10166744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l" defTabSz="914400" rtl="0" eaLnBrk="1" latinLnBrk="0" hangingPunct="1">
        <a:lnSpc>
          <a:spcPct val="90000"/>
        </a:lnSpc>
        <a:spcBef>
          <a:spcPct val="0"/>
        </a:spcBef>
        <a:buNone/>
        <a:defRPr sz="4400" kern="1200">
          <a:solidFill>
            <a:schemeClr val="bg1"/>
          </a:solidFill>
          <a:latin typeface="Sofia Pro" pitchFamily="2"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8844284"/>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Lst>
  <p:txStyles>
    <p:titleStyle>
      <a:lvl1pPr algn="l" defTabSz="914400" rtl="0" eaLnBrk="1" latinLnBrk="0" hangingPunct="1">
        <a:lnSpc>
          <a:spcPct val="90000"/>
        </a:lnSpc>
        <a:spcBef>
          <a:spcPct val="0"/>
        </a:spcBef>
        <a:buNone/>
        <a:defRPr sz="4400" kern="1200">
          <a:solidFill>
            <a:schemeClr val="bg1"/>
          </a:solidFill>
          <a:latin typeface="Sofia Pro" pitchFamily="2"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502.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25.png"/><Relationship Id="rId5" Type="http://schemas.openxmlformats.org/officeDocument/2006/relationships/image" Target="../media/image450.png"/></Relationships>
</file>

<file path=ppt/slides/_rels/slide13.xml.rels><?xml version="1.0" encoding="UTF-8" standalone="yes"?>
<Relationships xmlns="http://schemas.openxmlformats.org/package/2006/relationships"><Relationship Id="rId3" Type="http://schemas.openxmlformats.org/officeDocument/2006/relationships/image" Target="../media/image513.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480.png"/><Relationship Id="rId5" Type="http://schemas.openxmlformats.org/officeDocument/2006/relationships/image" Target="../media/image450.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492.png"/><Relationship Id="rId7" Type="http://schemas.openxmlformats.org/officeDocument/2006/relationships/image" Target="../media/image590.pn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480.png"/><Relationship Id="rId5" Type="http://schemas.openxmlformats.org/officeDocument/2006/relationships/image" Target="../media/image450.png"/></Relationships>
</file>

<file path=ppt/slides/_rels/slide1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92.png"/><Relationship Id="rId7" Type="http://schemas.openxmlformats.org/officeDocument/2006/relationships/image" Target="../media/image590.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480.png"/><Relationship Id="rId5" Type="http://schemas.openxmlformats.org/officeDocument/2006/relationships/image" Target="../media/image450.png"/><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32.png"/><Relationship Id="rId3" Type="http://schemas.openxmlformats.org/officeDocument/2006/relationships/image" Target="../media/image492.png"/><Relationship Id="rId7" Type="http://schemas.openxmlformats.org/officeDocument/2006/relationships/image" Target="../media/image510.png"/><Relationship Id="rId12" Type="http://schemas.openxmlformats.org/officeDocument/2006/relationships/image" Target="../media/image512.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480.png"/><Relationship Id="rId11" Type="http://schemas.openxmlformats.org/officeDocument/2006/relationships/image" Target="../media/image31.png"/><Relationship Id="rId5" Type="http://schemas.openxmlformats.org/officeDocument/2006/relationships/image" Target="../media/image450.png"/><Relationship Id="rId15" Type="http://schemas.openxmlformats.org/officeDocument/2006/relationships/image" Target="../media/image25.png"/><Relationship Id="rId10" Type="http://schemas.openxmlformats.org/officeDocument/2006/relationships/image" Target="../media/image491.png"/><Relationship Id="rId9" Type="http://schemas.openxmlformats.org/officeDocument/2006/relationships/image" Target="../media/image590.png"/><Relationship Id="rId14" Type="http://schemas.openxmlformats.org/officeDocument/2006/relationships/image" Target="../media/image33.png"/></Relationships>
</file>

<file path=ppt/slides/_rels/slide1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92.png"/><Relationship Id="rId7" Type="http://schemas.openxmlformats.org/officeDocument/2006/relationships/image" Target="../media/image510.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480.png"/><Relationship Id="rId11" Type="http://schemas.openxmlformats.org/officeDocument/2006/relationships/image" Target="../media/image25.png"/><Relationship Id="rId5" Type="http://schemas.openxmlformats.org/officeDocument/2006/relationships/image" Target="../media/image450.png"/><Relationship Id="rId10" Type="http://schemas.openxmlformats.org/officeDocument/2006/relationships/image" Target="../media/image64.png"/><Relationship Id="rId9" Type="http://schemas.openxmlformats.org/officeDocument/2006/relationships/image" Target="../media/image590.png"/></Relationships>
</file>

<file path=ppt/slides/_rels/slide18.xml.rels><?xml version="1.0" encoding="UTF-8" standalone="yes"?>
<Relationships xmlns="http://schemas.openxmlformats.org/package/2006/relationships"><Relationship Id="rId8" Type="http://schemas.openxmlformats.org/officeDocument/2006/relationships/image" Target="../media/image552.png"/><Relationship Id="rId13" Type="http://schemas.openxmlformats.org/officeDocument/2006/relationships/image" Target="../media/image25.png"/><Relationship Id="rId3" Type="http://schemas.openxmlformats.org/officeDocument/2006/relationships/image" Target="../media/image492.png"/><Relationship Id="rId7" Type="http://schemas.openxmlformats.org/officeDocument/2006/relationships/image" Target="../media/image510.png"/><Relationship Id="rId12"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480.png"/><Relationship Id="rId11" Type="http://schemas.openxmlformats.org/officeDocument/2006/relationships/image" Target="../media/image560.png"/><Relationship Id="rId5" Type="http://schemas.openxmlformats.org/officeDocument/2006/relationships/image" Target="../media/image450.png"/><Relationship Id="rId10" Type="http://schemas.openxmlformats.org/officeDocument/2006/relationships/image" Target="../media/image64.png"/><Relationship Id="rId9" Type="http://schemas.openxmlformats.org/officeDocument/2006/relationships/image" Target="../media/image590.png"/></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5.png"/><Relationship Id="rId7" Type="http://schemas.openxmlformats.org/officeDocument/2006/relationships/image" Target="../media/image1112.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37.png"/><Relationship Id="rId5" Type="http://schemas.openxmlformats.org/officeDocument/2006/relationships/image" Target="../media/image9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39.png"/><Relationship Id="rId7"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42.png"/><Relationship Id="rId11" Type="http://schemas.openxmlformats.org/officeDocument/2006/relationships/image" Target="../media/image54.png"/><Relationship Id="rId5" Type="http://schemas.openxmlformats.org/officeDocument/2006/relationships/image" Target="../media/image41.png"/><Relationship Id="rId10" Type="http://schemas.openxmlformats.org/officeDocument/2006/relationships/image" Target="../media/image53.png"/><Relationship Id="rId4" Type="http://schemas.openxmlformats.org/officeDocument/2006/relationships/image" Target="../media/image40.png"/><Relationship Id="rId9"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591.pn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180.png"/><Relationship Id="rId5" Type="http://schemas.openxmlformats.org/officeDocument/2006/relationships/image" Target="../media/image171.png"/><Relationship Id="rId4" Type="http://schemas.openxmlformats.org/officeDocument/2006/relationships/image" Target="../media/image550.png"/></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0.png"/><Relationship Id="rId3" Type="http://schemas.openxmlformats.org/officeDocument/2006/relationships/image" Target="../media/image420.png"/><Relationship Id="rId7" Type="http://schemas.openxmlformats.org/officeDocument/2006/relationships/image" Target="../media/image46.png"/><Relationship Id="rId12" Type="http://schemas.openxmlformats.org/officeDocument/2006/relationships/image" Target="../media/image511.png"/><Relationship Id="rId2" Type="http://schemas.openxmlformats.org/officeDocument/2006/relationships/notesSlide" Target="../notesSlides/notesSlide25.xml"/><Relationship Id="rId16" Type="http://schemas.openxmlformats.org/officeDocument/2006/relationships/image" Target="../media/image170.png"/><Relationship Id="rId1" Type="http://schemas.openxmlformats.org/officeDocument/2006/relationships/slideLayout" Target="../slideLayouts/slideLayout15.xml"/><Relationship Id="rId6" Type="http://schemas.openxmlformats.org/officeDocument/2006/relationships/image" Target="../media/image45.png"/><Relationship Id="rId11" Type="http://schemas.openxmlformats.org/officeDocument/2006/relationships/image" Target="../media/image500.png"/><Relationship Id="rId5" Type="http://schemas.openxmlformats.org/officeDocument/2006/relationships/image" Target="../media/image44.png"/><Relationship Id="rId15" Type="http://schemas.openxmlformats.org/officeDocument/2006/relationships/image" Target="../media/image160.png"/><Relationship Id="rId10" Type="http://schemas.openxmlformats.org/officeDocument/2006/relationships/image" Target="../media/image490.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0.png"/></Relationships>
</file>

<file path=ppt/slides/_rels/slide27.xml.rels><?xml version="1.0" encoding="UTF-8" standalone="yes"?>
<Relationships xmlns="http://schemas.openxmlformats.org/package/2006/relationships"><Relationship Id="rId8" Type="http://schemas.openxmlformats.org/officeDocument/2006/relationships/image" Target="../media/image790.png"/><Relationship Id="rId13" Type="http://schemas.openxmlformats.org/officeDocument/2006/relationships/image" Target="../media/image840.png"/><Relationship Id="rId3" Type="http://schemas.openxmlformats.org/officeDocument/2006/relationships/image" Target="../media/image740.png"/><Relationship Id="rId7" Type="http://schemas.openxmlformats.org/officeDocument/2006/relationships/image" Target="../media/image780.png"/><Relationship Id="rId12" Type="http://schemas.openxmlformats.org/officeDocument/2006/relationships/image" Target="../media/image830.png"/><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770.png"/><Relationship Id="rId11" Type="http://schemas.openxmlformats.org/officeDocument/2006/relationships/image" Target="../media/image820.png"/><Relationship Id="rId5" Type="http://schemas.openxmlformats.org/officeDocument/2006/relationships/image" Target="../media/image760.png"/><Relationship Id="rId10" Type="http://schemas.openxmlformats.org/officeDocument/2006/relationships/image" Target="../media/image682.png"/><Relationship Id="rId9" Type="http://schemas.openxmlformats.org/officeDocument/2006/relationships/image" Target="../media/image800.png"/><Relationship Id="rId14" Type="http://schemas.openxmlformats.org/officeDocument/2006/relationships/image" Target="../media/image69.png"/></Relationships>
</file>

<file path=ppt/slides/_rels/slide28.xml.rels><?xml version="1.0" encoding="UTF-8" standalone="yes"?>
<Relationships xmlns="http://schemas.openxmlformats.org/package/2006/relationships"><Relationship Id="rId8" Type="http://schemas.openxmlformats.org/officeDocument/2006/relationships/image" Target="../media/image900.png"/><Relationship Id="rId3" Type="http://schemas.openxmlformats.org/officeDocument/2006/relationships/image" Target="../media/image850.png"/><Relationship Id="rId7" Type="http://schemas.openxmlformats.org/officeDocument/2006/relationships/image" Target="../media/image890.png"/><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image" Target="../media/image880.png"/><Relationship Id="rId5" Type="http://schemas.openxmlformats.org/officeDocument/2006/relationships/image" Target="../media/image870.png"/><Relationship Id="rId4" Type="http://schemas.openxmlformats.org/officeDocument/2006/relationships/image" Target="../media/image860.png"/></Relationships>
</file>

<file path=ppt/slides/_rels/slide29.xml.rels><?xml version="1.0" encoding="UTF-8" standalone="yes"?>
<Relationships xmlns="http://schemas.openxmlformats.org/package/2006/relationships"><Relationship Id="rId8" Type="http://schemas.openxmlformats.org/officeDocument/2006/relationships/image" Target="../media/image690.png"/><Relationship Id="rId3" Type="http://schemas.openxmlformats.org/officeDocument/2006/relationships/image" Target="../media/image660.png"/><Relationship Id="rId7" Type="http://schemas.openxmlformats.org/officeDocument/2006/relationships/image" Target="../media/image680.png"/><Relationship Id="rId12" Type="http://schemas.openxmlformats.org/officeDocument/2006/relationships/image" Target="../media/image960.png"/><Relationship Id="rId2" Type="http://schemas.openxmlformats.org/officeDocument/2006/relationships/notesSlide" Target="../notesSlides/notesSlide28.xml"/><Relationship Id="rId1" Type="http://schemas.openxmlformats.org/officeDocument/2006/relationships/slideLayout" Target="../slideLayouts/slideLayout15.xml"/><Relationship Id="rId6" Type="http://schemas.openxmlformats.org/officeDocument/2006/relationships/image" Target="../media/image940.png"/><Relationship Id="rId11" Type="http://schemas.openxmlformats.org/officeDocument/2006/relationships/image" Target="../media/image950.png"/><Relationship Id="rId5" Type="http://schemas.openxmlformats.org/officeDocument/2006/relationships/image" Target="../media/image930.png"/><Relationship Id="rId10" Type="http://schemas.openxmlformats.org/officeDocument/2006/relationships/image" Target="../media/image920.png"/><Relationship Id="rId4" Type="http://schemas.openxmlformats.org/officeDocument/2006/relationships/image" Target="../media/image670.png"/><Relationship Id="rId9" Type="http://schemas.openxmlformats.org/officeDocument/2006/relationships/image" Target="../media/image9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8" Type="http://schemas.openxmlformats.org/officeDocument/2006/relationships/image" Target="../media/image650.png"/><Relationship Id="rId3" Type="http://schemas.openxmlformats.org/officeDocument/2006/relationships/image" Target="../media/image1010.png"/><Relationship Id="rId7" Type="http://schemas.openxmlformats.org/officeDocument/2006/relationships/image" Target="../media/image1050.png"/><Relationship Id="rId2" Type="http://schemas.openxmlformats.org/officeDocument/2006/relationships/notesSlide" Target="../notesSlides/notesSlide29.xml"/><Relationship Id="rId1" Type="http://schemas.openxmlformats.org/officeDocument/2006/relationships/slideLayout" Target="../slideLayouts/slideLayout15.xml"/><Relationship Id="rId6" Type="http://schemas.openxmlformats.org/officeDocument/2006/relationships/image" Target="../media/image1040.png"/><Relationship Id="rId11" Type="http://schemas.openxmlformats.org/officeDocument/2006/relationships/image" Target="../media/image1090.png"/><Relationship Id="rId5" Type="http://schemas.openxmlformats.org/officeDocument/2006/relationships/image" Target="../media/image1030.png"/><Relationship Id="rId10" Type="http://schemas.openxmlformats.org/officeDocument/2006/relationships/image" Target="../media/image1080.png"/><Relationship Id="rId4" Type="http://schemas.openxmlformats.org/officeDocument/2006/relationships/image" Target="../media/image1020.png"/><Relationship Id="rId9" Type="http://schemas.openxmlformats.org/officeDocument/2006/relationships/image" Target="../media/image662.png"/></Relationships>
</file>

<file path=ppt/slides/_rels/slide31.xml.rels><?xml version="1.0" encoding="UTF-8" standalone="yes"?>
<Relationships xmlns="http://schemas.openxmlformats.org/package/2006/relationships"><Relationship Id="rId3" Type="http://schemas.openxmlformats.org/officeDocument/2006/relationships/image" Target="../media/image1100.png"/><Relationship Id="rId7" Type="http://schemas.openxmlformats.org/officeDocument/2006/relationships/image" Target="../media/image672.png"/><Relationship Id="rId2" Type="http://schemas.openxmlformats.org/officeDocument/2006/relationships/notesSlide" Target="../notesSlides/notesSlide30.xml"/><Relationship Id="rId1" Type="http://schemas.openxmlformats.org/officeDocument/2006/relationships/slideLayout" Target="../slideLayouts/slideLayout15.xml"/><Relationship Id="rId6" Type="http://schemas.openxmlformats.org/officeDocument/2006/relationships/image" Target="../media/image1130.png"/><Relationship Id="rId5" Type="http://schemas.openxmlformats.org/officeDocument/2006/relationships/image" Target="../media/image1120.png"/><Relationship Id="rId4" Type="http://schemas.openxmlformats.org/officeDocument/2006/relationships/image" Target="../media/image1110.png"/></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11.xml"/><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15.xml"/><Relationship Id="rId4" Type="http://schemas.openxmlformats.org/officeDocument/2006/relationships/image" Target="../media/image73.sv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5.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15.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5.xml"/><Relationship Id="rId6" Type="http://schemas.openxmlformats.org/officeDocument/2006/relationships/image" Target="../media/image83.png"/><Relationship Id="rId5" Type="http://schemas.openxmlformats.org/officeDocument/2006/relationships/image" Target="../media/image87.png"/><Relationship Id="rId4" Type="http://schemas.openxmlformats.org/officeDocument/2006/relationships/image" Target="../media/image82.png"/></Relationships>
</file>

<file path=ppt/slides/_rels/slide37.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1.png"/><Relationship Id="rId2" Type="http://schemas.openxmlformats.org/officeDocument/2006/relationships/image" Target="../media/image88.png"/><Relationship Id="rId1" Type="http://schemas.openxmlformats.org/officeDocument/2006/relationships/slideLayout" Target="../slideLayouts/slideLayout15.xml"/><Relationship Id="rId6" Type="http://schemas.openxmlformats.org/officeDocument/2006/relationships/image" Target="../media/image82.png"/><Relationship Id="rId5" Type="http://schemas.openxmlformats.org/officeDocument/2006/relationships/image" Target="../media/image83.png"/><Relationship Id="rId4" Type="http://schemas.openxmlformats.org/officeDocument/2006/relationships/image" Target="../media/image90.png"/></Relationships>
</file>

<file path=ppt/slides/_rels/slide38.xml.rels><?xml version="1.0" encoding="UTF-8" standalone="yes"?>
<Relationships xmlns="http://schemas.openxmlformats.org/package/2006/relationships"><Relationship Id="rId8" Type="http://schemas.openxmlformats.org/officeDocument/2006/relationships/image" Target="../media/image762.png"/><Relationship Id="rId13" Type="http://schemas.openxmlformats.org/officeDocument/2006/relationships/image" Target="../media/image810.png"/><Relationship Id="rId3" Type="http://schemas.openxmlformats.org/officeDocument/2006/relationships/notesSlide" Target="../notesSlides/notesSlide33.xml"/><Relationship Id="rId7" Type="http://schemas.openxmlformats.org/officeDocument/2006/relationships/image" Target="../media/image92.png"/><Relationship Id="rId12" Type="http://schemas.openxmlformats.org/officeDocument/2006/relationships/image" Target="../media/image802.png"/><Relationship Id="rId2" Type="http://schemas.openxmlformats.org/officeDocument/2006/relationships/slideLayout" Target="../slideLayouts/slideLayout15.xml"/><Relationship Id="rId16" Type="http://schemas.openxmlformats.org/officeDocument/2006/relationships/image" Target="../media/image94.png"/><Relationship Id="rId1" Type="http://schemas.openxmlformats.org/officeDocument/2006/relationships/tags" Target="../tags/tag1.xml"/><Relationship Id="rId6" Type="http://schemas.openxmlformats.org/officeDocument/2006/relationships/image" Target="../media/image742.png"/><Relationship Id="rId11" Type="http://schemas.openxmlformats.org/officeDocument/2006/relationships/image" Target="../media/image93.png"/><Relationship Id="rId5" Type="http://schemas.openxmlformats.org/officeDocument/2006/relationships/image" Target="../media/image73.png"/><Relationship Id="rId15" Type="http://schemas.openxmlformats.org/officeDocument/2006/relationships/image" Target="../media/image832.png"/><Relationship Id="rId10" Type="http://schemas.openxmlformats.org/officeDocument/2006/relationships/image" Target="../media/image782.png"/><Relationship Id="rId4" Type="http://schemas.openxmlformats.org/officeDocument/2006/relationships/image" Target="../media/image720.png"/><Relationship Id="rId9" Type="http://schemas.openxmlformats.org/officeDocument/2006/relationships/image" Target="../media/image772.png"/><Relationship Id="rId14" Type="http://schemas.openxmlformats.org/officeDocument/2006/relationships/image" Target="../media/image822.png"/></Relationships>
</file>

<file path=ppt/slides/_rels/slide3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4.xml"/><Relationship Id="rId1" Type="http://schemas.openxmlformats.org/officeDocument/2006/relationships/slideLayout" Target="../slideLayouts/slideLayout15.xml"/><Relationship Id="rId4" Type="http://schemas.openxmlformats.org/officeDocument/2006/relationships/image" Target="../media/image96.sv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microsoft.com/office/2007/relationships/hdphoto" Target="../media/hdphoto6.wdp"/><Relationship Id="rId5" Type="http://schemas.openxmlformats.org/officeDocument/2006/relationships/image" Target="../media/image11.png"/><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png"/><Relationship Id="rId18" Type="http://schemas.openxmlformats.org/officeDocument/2006/relationships/image" Target="../media/image112.png"/><Relationship Id="rId3" Type="http://schemas.openxmlformats.org/officeDocument/2006/relationships/image" Target="../media/image97.png"/><Relationship Id="rId21" Type="http://schemas.openxmlformats.org/officeDocument/2006/relationships/image" Target="../media/image115.png"/><Relationship Id="rId7" Type="http://schemas.openxmlformats.org/officeDocument/2006/relationships/image" Target="../media/image101.png"/><Relationship Id="rId12" Type="http://schemas.openxmlformats.org/officeDocument/2006/relationships/image" Target="../media/image106.png"/><Relationship Id="rId17" Type="http://schemas.openxmlformats.org/officeDocument/2006/relationships/image" Target="../media/image111.png"/><Relationship Id="rId2" Type="http://schemas.openxmlformats.org/officeDocument/2006/relationships/notesSlide" Target="../notesSlides/notesSlide35.xml"/><Relationship Id="rId16" Type="http://schemas.openxmlformats.org/officeDocument/2006/relationships/image" Target="../media/image110.png"/><Relationship Id="rId20" Type="http://schemas.openxmlformats.org/officeDocument/2006/relationships/image" Target="../media/image114.png"/><Relationship Id="rId1" Type="http://schemas.openxmlformats.org/officeDocument/2006/relationships/slideLayout" Target="../slideLayouts/slideLayout15.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99.png"/><Relationship Id="rId15" Type="http://schemas.openxmlformats.org/officeDocument/2006/relationships/image" Target="../media/image109.png"/><Relationship Id="rId10" Type="http://schemas.openxmlformats.org/officeDocument/2006/relationships/image" Target="../media/image104.png"/><Relationship Id="rId19" Type="http://schemas.openxmlformats.org/officeDocument/2006/relationships/image" Target="../media/image113.png"/><Relationship Id="rId4" Type="http://schemas.openxmlformats.org/officeDocument/2006/relationships/image" Target="../media/image98.png"/><Relationship Id="rId9" Type="http://schemas.openxmlformats.org/officeDocument/2006/relationships/image" Target="../media/image103.png"/><Relationship Id="rId14" Type="http://schemas.openxmlformats.org/officeDocument/2006/relationships/image" Target="../media/image108.png"/></Relationships>
</file>

<file path=ppt/slides/_rels/slide41.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97.png"/><Relationship Id="rId7" Type="http://schemas.openxmlformats.org/officeDocument/2006/relationships/image" Target="../media/image105.png"/><Relationship Id="rId2" Type="http://schemas.openxmlformats.org/officeDocument/2006/relationships/notesSlide" Target="../notesSlides/notesSlide36.xml"/><Relationship Id="rId1" Type="http://schemas.openxmlformats.org/officeDocument/2006/relationships/slideLayout" Target="../slideLayouts/slideLayout15.xml"/><Relationship Id="rId6" Type="http://schemas.openxmlformats.org/officeDocument/2006/relationships/image" Target="../media/image102.png"/><Relationship Id="rId11" Type="http://schemas.openxmlformats.org/officeDocument/2006/relationships/image" Target="../media/image113.png"/><Relationship Id="rId5" Type="http://schemas.openxmlformats.org/officeDocument/2006/relationships/image" Target="../media/image101.png"/><Relationship Id="rId10" Type="http://schemas.openxmlformats.org/officeDocument/2006/relationships/image" Target="../media/image103.png"/><Relationship Id="rId4" Type="http://schemas.openxmlformats.org/officeDocument/2006/relationships/image" Target="../media/image98.png"/><Relationship Id="rId9" Type="http://schemas.openxmlformats.org/officeDocument/2006/relationships/image" Target="../media/image110.png"/></Relationships>
</file>

<file path=ppt/slides/_rels/slide42.xml.rels><?xml version="1.0" encoding="UTF-8" standalone="yes"?>
<Relationships xmlns="http://schemas.openxmlformats.org/package/2006/relationships"><Relationship Id="rId8" Type="http://schemas.openxmlformats.org/officeDocument/2006/relationships/image" Target="../media/image1172.png"/><Relationship Id="rId3" Type="http://schemas.openxmlformats.org/officeDocument/2006/relationships/image" Target="../media/image116.png"/><Relationship Id="rId7" Type="http://schemas.openxmlformats.org/officeDocument/2006/relationships/image" Target="../media/image117.png"/><Relationship Id="rId2" Type="http://schemas.openxmlformats.org/officeDocument/2006/relationships/notesSlide" Target="../notesSlides/notesSlide37.xml"/><Relationship Id="rId1" Type="http://schemas.openxmlformats.org/officeDocument/2006/relationships/slideLayout" Target="../slideLayouts/slideLayout15.xml"/><Relationship Id="rId6" Type="http://schemas.openxmlformats.org/officeDocument/2006/relationships/image" Target="../media/image1001.png"/><Relationship Id="rId11" Type="http://schemas.openxmlformats.org/officeDocument/2006/relationships/image" Target="../media/image120.png"/><Relationship Id="rId5" Type="http://schemas.openxmlformats.org/officeDocument/2006/relationships/image" Target="../media/image992.png"/><Relationship Id="rId10" Type="http://schemas.openxmlformats.org/officeDocument/2006/relationships/image" Target="../media/image119.png"/><Relationship Id="rId4" Type="http://schemas.openxmlformats.org/officeDocument/2006/relationships/image" Target="../media/image1162.png"/><Relationship Id="rId9" Type="http://schemas.openxmlformats.org/officeDocument/2006/relationships/image" Target="../media/image118.png"/></Relationships>
</file>

<file path=ppt/slides/_rels/slide43.xml.rels><?xml version="1.0" encoding="UTF-8" standalone="yes"?>
<Relationships xmlns="http://schemas.openxmlformats.org/package/2006/relationships"><Relationship Id="rId8" Type="http://schemas.openxmlformats.org/officeDocument/2006/relationships/image" Target="../media/image691.png"/><Relationship Id="rId3" Type="http://schemas.openxmlformats.org/officeDocument/2006/relationships/image" Target="../media/image121.png"/><Relationship Id="rId7" Type="http://schemas.openxmlformats.org/officeDocument/2006/relationships/image" Target="../media/image681.png"/><Relationship Id="rId2" Type="http://schemas.openxmlformats.org/officeDocument/2006/relationships/notesSlide" Target="../notesSlides/notesSlide38.xml"/><Relationship Id="rId1" Type="http://schemas.openxmlformats.org/officeDocument/2006/relationships/slideLayout" Target="../slideLayouts/slideLayout15.xml"/><Relationship Id="rId6" Type="http://schemas.openxmlformats.org/officeDocument/2006/relationships/image" Target="../media/image981.png"/><Relationship Id="rId5" Type="http://schemas.openxmlformats.org/officeDocument/2006/relationships/image" Target="../media/image971.png"/><Relationship Id="rId4" Type="http://schemas.openxmlformats.org/officeDocument/2006/relationships/image" Target="../media/image96.png"/><Relationship Id="rId9" Type="http://schemas.openxmlformats.org/officeDocument/2006/relationships/image" Target="../media/image991.png"/></Relationships>
</file>

<file path=ppt/slides/_rels/slide44.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741.png"/><Relationship Id="rId7" Type="http://schemas.openxmlformats.org/officeDocument/2006/relationships/image" Target="../media/image124.png"/><Relationship Id="rId2" Type="http://schemas.openxmlformats.org/officeDocument/2006/relationships/notesSlide" Target="../notesSlides/notesSlide39.xml"/><Relationship Id="rId1" Type="http://schemas.openxmlformats.org/officeDocument/2006/relationships/slideLayout" Target="../slideLayouts/slideLayout15.xml"/><Relationship Id="rId6" Type="http://schemas.openxmlformats.org/officeDocument/2006/relationships/image" Target="../media/image123.png"/><Relationship Id="rId11" Type="http://schemas.openxmlformats.org/officeDocument/2006/relationships/image" Target="../media/image129.png"/><Relationship Id="rId5" Type="http://schemas.openxmlformats.org/officeDocument/2006/relationships/image" Target="../media/image122.png"/><Relationship Id="rId10" Type="http://schemas.openxmlformats.org/officeDocument/2006/relationships/image" Target="../media/image128.png"/><Relationship Id="rId4" Type="http://schemas.openxmlformats.org/officeDocument/2006/relationships/image" Target="../media/image751.png"/><Relationship Id="rId9" Type="http://schemas.openxmlformats.org/officeDocument/2006/relationships/image" Target="../media/image801.png"/></Relationships>
</file>

<file path=ppt/slides/_rels/slide45.xml.rels><?xml version="1.0" encoding="UTF-8" standalone="yes"?>
<Relationships xmlns="http://schemas.openxmlformats.org/package/2006/relationships"><Relationship Id="rId8" Type="http://schemas.openxmlformats.org/officeDocument/2006/relationships/image" Target="../media/image701.png"/><Relationship Id="rId13" Type="http://schemas.openxmlformats.org/officeDocument/2006/relationships/image" Target="../media/image133.png"/><Relationship Id="rId18" Type="http://schemas.openxmlformats.org/officeDocument/2006/relationships/image" Target="../media/image961.png"/><Relationship Id="rId3" Type="http://schemas.openxmlformats.org/officeDocument/2006/relationships/image" Target="../media/image131.png"/><Relationship Id="rId7" Type="http://schemas.openxmlformats.org/officeDocument/2006/relationships/image" Target="../media/image851.png"/><Relationship Id="rId12" Type="http://schemas.openxmlformats.org/officeDocument/2006/relationships/image" Target="../media/image901.png"/><Relationship Id="rId17" Type="http://schemas.openxmlformats.org/officeDocument/2006/relationships/image" Target="../media/image951.png"/><Relationship Id="rId2" Type="http://schemas.openxmlformats.org/officeDocument/2006/relationships/notesSlide" Target="../notesSlides/notesSlide40.xml"/><Relationship Id="rId16" Type="http://schemas.openxmlformats.org/officeDocument/2006/relationships/image" Target="../media/image941.png"/><Relationship Id="rId1" Type="http://schemas.openxmlformats.org/officeDocument/2006/relationships/slideLayout" Target="../slideLayouts/slideLayout15.xml"/><Relationship Id="rId6" Type="http://schemas.openxmlformats.org/officeDocument/2006/relationships/image" Target="../media/image841.png"/><Relationship Id="rId11" Type="http://schemas.openxmlformats.org/officeDocument/2006/relationships/image" Target="../media/image891.png"/><Relationship Id="rId5" Type="http://schemas.openxmlformats.org/officeDocument/2006/relationships/image" Target="../media/image831.png"/><Relationship Id="rId15" Type="http://schemas.openxmlformats.org/officeDocument/2006/relationships/image" Target="../media/image931.png"/><Relationship Id="rId10" Type="http://schemas.openxmlformats.org/officeDocument/2006/relationships/image" Target="../media/image881.png"/><Relationship Id="rId4" Type="http://schemas.openxmlformats.org/officeDocument/2006/relationships/image" Target="../media/image821.png"/><Relationship Id="rId9" Type="http://schemas.openxmlformats.org/officeDocument/2006/relationships/image" Target="../media/image871.png"/><Relationship Id="rId14" Type="http://schemas.openxmlformats.org/officeDocument/2006/relationships/image" Target="../media/image92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3.xml"/><Relationship Id="rId1" Type="http://schemas.openxmlformats.org/officeDocument/2006/relationships/slideLayout" Target="../slideLayouts/slideLayout15.xml"/><Relationship Id="rId4" Type="http://schemas.openxmlformats.org/officeDocument/2006/relationships/image" Target="../media/image73.svg"/></Relationships>
</file>

<file path=ppt/slides/_rels/slide49.xml.rels><?xml version="1.0" encoding="UTF-8" standalone="yes"?>
<Relationships xmlns="http://schemas.openxmlformats.org/package/2006/relationships"><Relationship Id="rId3" Type="http://schemas.openxmlformats.org/officeDocument/2006/relationships/image" Target="../media/image1052.png"/><Relationship Id="rId2" Type="http://schemas.openxmlformats.org/officeDocument/2006/relationships/notesSlide" Target="../notesSlides/notesSlide44.xml"/><Relationship Id="rId1" Type="http://schemas.openxmlformats.org/officeDocument/2006/relationships/slideLayout" Target="../slideLayouts/slideLayout15.xml"/><Relationship Id="rId4" Type="http://schemas.openxmlformats.org/officeDocument/2006/relationships/image" Target="../media/image134.pn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15.xml"/><Relationship Id="rId4" Type="http://schemas.openxmlformats.org/officeDocument/2006/relationships/image" Target="../media/image137.png"/></Relationships>
</file>

<file path=ppt/slides/_rels/slide5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5.xml"/><Relationship Id="rId1" Type="http://schemas.openxmlformats.org/officeDocument/2006/relationships/slideLayout" Target="../slideLayouts/slideLayout15.xml"/><Relationship Id="rId4" Type="http://schemas.openxmlformats.org/officeDocument/2006/relationships/image" Target="../media/image1060.png"/></Relationships>
</file>

<file path=ppt/slides/_rels/slide5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39.png"/><Relationship Id="rId1" Type="http://schemas.openxmlformats.org/officeDocument/2006/relationships/slideLayout" Target="../slideLayouts/slideLayout15.xml"/><Relationship Id="rId4" Type="http://schemas.openxmlformats.org/officeDocument/2006/relationships/image" Target="../media/image142.png"/></Relationships>
</file>

<file path=ppt/slides/_rels/slide5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15.xml"/><Relationship Id="rId5" Type="http://schemas.openxmlformats.org/officeDocument/2006/relationships/image" Target="../media/image146.png"/><Relationship Id="rId4" Type="http://schemas.openxmlformats.org/officeDocument/2006/relationships/image" Target="../media/image145.png"/></Relationships>
</file>

<file path=ppt/slides/_rels/slide54.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7.png"/><Relationship Id="rId7" Type="http://schemas.openxmlformats.org/officeDocument/2006/relationships/image" Target="../media/image152.png"/><Relationship Id="rId2" Type="http://schemas.openxmlformats.org/officeDocument/2006/relationships/notesSlide" Target="../notesSlides/notesSlide46.xml"/><Relationship Id="rId1" Type="http://schemas.openxmlformats.org/officeDocument/2006/relationships/slideLayout" Target="../slideLayouts/slideLayout15.xml"/><Relationship Id="rId6" Type="http://schemas.openxmlformats.org/officeDocument/2006/relationships/image" Target="../media/image151.png"/><Relationship Id="rId5" Type="http://schemas.openxmlformats.org/officeDocument/2006/relationships/image" Target="../media/image149.png"/><Relationship Id="rId10" Type="http://schemas.openxmlformats.org/officeDocument/2006/relationships/image" Target="../media/image155.png"/><Relationship Id="rId4" Type="http://schemas.openxmlformats.org/officeDocument/2006/relationships/image" Target="../media/image148.png"/><Relationship Id="rId9" Type="http://schemas.openxmlformats.org/officeDocument/2006/relationships/image" Target="../media/image154.png"/></Relationships>
</file>

<file path=ppt/slides/_rels/slide5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7.xml"/><Relationship Id="rId1" Type="http://schemas.openxmlformats.org/officeDocument/2006/relationships/slideLayout" Target="../slideLayouts/slideLayout15.xml"/><Relationship Id="rId4" Type="http://schemas.openxmlformats.org/officeDocument/2006/relationships/image" Target="../media/image1070.png"/></Relationships>
</file>

<file path=ppt/slides/_rels/slide56.xml.rels><?xml version="1.0" encoding="UTF-8" standalone="yes"?>
<Relationships xmlns="http://schemas.openxmlformats.org/package/2006/relationships"><Relationship Id="rId3" Type="http://schemas.openxmlformats.org/officeDocument/2006/relationships/image" Target="../media/image1480.png"/><Relationship Id="rId2" Type="http://schemas.openxmlformats.org/officeDocument/2006/relationships/image" Target="../media/image1440.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image" Target="../media/image1491.pn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48.xml"/><Relationship Id="rId1" Type="http://schemas.openxmlformats.org/officeDocument/2006/relationships/slideLayout" Target="../slideLayouts/slideLayout15.xml"/><Relationship Id="rId6" Type="http://schemas.openxmlformats.org/officeDocument/2006/relationships/image" Target="../media/image721.png"/><Relationship Id="rId5" Type="http://schemas.openxmlformats.org/officeDocument/2006/relationships/image" Target="../media/image157.png"/><Relationship Id="rId4" Type="http://schemas.openxmlformats.org/officeDocument/2006/relationships/image" Target="../media/image700.png"/></Relationships>
</file>

<file path=ppt/slides/_rels/slide59.xml.rels><?xml version="1.0" encoding="UTF-8" standalone="yes"?>
<Relationships xmlns="http://schemas.openxmlformats.org/package/2006/relationships"><Relationship Id="rId3" Type="http://schemas.openxmlformats.org/officeDocument/2006/relationships/image" Target="../media/image1510.png"/><Relationship Id="rId2" Type="http://schemas.openxmlformats.org/officeDocument/2006/relationships/image" Target="../media/image1490.png"/><Relationship Id="rId1" Type="http://schemas.openxmlformats.org/officeDocument/2006/relationships/slideLayout" Target="../slideLayouts/slideLayout15.xml"/><Relationship Id="rId5" Type="http://schemas.openxmlformats.org/officeDocument/2006/relationships/image" Target="../media/image1530.png"/><Relationship Id="rId4" Type="http://schemas.openxmlformats.org/officeDocument/2006/relationships/image" Target="../media/image152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9.xml"/><Relationship Id="rId1" Type="http://schemas.openxmlformats.org/officeDocument/2006/relationships/slideLayout" Target="../slideLayouts/slideLayout15.xml"/><Relationship Id="rId4" Type="http://schemas.openxmlformats.org/officeDocument/2006/relationships/image" Target="../media/image980.png"/></Relationships>
</file>

<file path=ppt/slides/_rels/slide61.xml.rels><?xml version="1.0" encoding="UTF-8" standalone="yes"?>
<Relationships xmlns="http://schemas.openxmlformats.org/package/2006/relationships"><Relationship Id="rId3" Type="http://schemas.openxmlformats.org/officeDocument/2006/relationships/image" Target="../media/image1560.png"/><Relationship Id="rId2" Type="http://schemas.openxmlformats.org/officeDocument/2006/relationships/image" Target="../media/image1550.png"/><Relationship Id="rId1" Type="http://schemas.openxmlformats.org/officeDocument/2006/relationships/slideLayout" Target="../slideLayouts/slideLayout15.xml"/><Relationship Id="rId5" Type="http://schemas.openxmlformats.org/officeDocument/2006/relationships/image" Target="../media/image1580.png"/><Relationship Id="rId4" Type="http://schemas.openxmlformats.org/officeDocument/2006/relationships/image" Target="../media/image1570.png"/></Relationships>
</file>

<file path=ppt/slides/_rels/slide62.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8" Type="http://schemas.openxmlformats.org/officeDocument/2006/relationships/image" Target="../media/image1081.png"/><Relationship Id="rId3" Type="http://schemas.openxmlformats.org/officeDocument/2006/relationships/image" Target="../media/image1000.png"/><Relationship Id="rId7" Type="http://schemas.openxmlformats.org/officeDocument/2006/relationships/image" Target="../media/image1041.png"/><Relationship Id="rId12" Type="http://schemas.openxmlformats.org/officeDocument/2006/relationships/image" Target="../media/image1122.png"/><Relationship Id="rId2" Type="http://schemas.openxmlformats.org/officeDocument/2006/relationships/notesSlide" Target="../notesSlides/notesSlide51.xml"/><Relationship Id="rId1" Type="http://schemas.openxmlformats.org/officeDocument/2006/relationships/slideLayout" Target="../slideLayouts/slideLayout15.xml"/><Relationship Id="rId6" Type="http://schemas.openxmlformats.org/officeDocument/2006/relationships/image" Target="../media/image1031.png"/><Relationship Id="rId11" Type="http://schemas.openxmlformats.org/officeDocument/2006/relationships/image" Target="../media/image163.png"/><Relationship Id="rId5" Type="http://schemas.openxmlformats.org/officeDocument/2006/relationships/image" Target="../media/image1021.png"/><Relationship Id="rId10" Type="http://schemas.openxmlformats.org/officeDocument/2006/relationships/image" Target="../media/image161.png"/><Relationship Id="rId4" Type="http://schemas.openxmlformats.org/officeDocument/2006/relationships/image" Target="../media/image159.png"/><Relationship Id="rId9" Type="http://schemas.openxmlformats.org/officeDocument/2006/relationships/image" Target="../media/image532.png"/></Relationships>
</file>

<file path=ppt/slides/_rels/slide6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52.xml"/><Relationship Id="rId1" Type="http://schemas.openxmlformats.org/officeDocument/2006/relationships/slideLayout" Target="../slideLayouts/slideLayout15.xml"/><Relationship Id="rId5" Type="http://schemas.openxmlformats.org/officeDocument/2006/relationships/image" Target="../media/image165.png"/><Relationship Id="rId4" Type="http://schemas.microsoft.com/office/2007/relationships/hdphoto" Target="../media/hdphoto7.wdp"/></Relationships>
</file>

<file path=ppt/slides/_rels/slide65.xml.rels><?xml version="1.0" encoding="UTF-8" standalone="yes"?>
<Relationships xmlns="http://schemas.openxmlformats.org/package/2006/relationships"><Relationship Id="rId3" Type="http://schemas.openxmlformats.org/officeDocument/2006/relationships/image" Target="../media/image1570.png"/><Relationship Id="rId2" Type="http://schemas.openxmlformats.org/officeDocument/2006/relationships/image" Target="../media/image1550.png"/><Relationship Id="rId1" Type="http://schemas.openxmlformats.org/officeDocument/2006/relationships/slideLayout" Target="../slideLayouts/slideLayout15.xml"/><Relationship Id="rId4" Type="http://schemas.openxmlformats.org/officeDocument/2006/relationships/image" Target="../media/image1580.png"/></Relationships>
</file>

<file path=ppt/slides/_rels/slide66.xml.rels><?xml version="1.0" encoding="UTF-8" standalone="yes"?>
<Relationships xmlns="http://schemas.openxmlformats.org/package/2006/relationships"><Relationship Id="rId8" Type="http://schemas.openxmlformats.org/officeDocument/2006/relationships/image" Target="../media/image1190.png"/><Relationship Id="rId3" Type="http://schemas.openxmlformats.org/officeDocument/2006/relationships/image" Target="../media/image1140.png"/><Relationship Id="rId7" Type="http://schemas.openxmlformats.org/officeDocument/2006/relationships/image" Target="../media/image1181.png"/><Relationship Id="rId12" Type="http://schemas.openxmlformats.org/officeDocument/2006/relationships/image" Target="../media/image1230.png"/><Relationship Id="rId2" Type="http://schemas.openxmlformats.org/officeDocument/2006/relationships/notesSlide" Target="../notesSlides/notesSlide53.xml"/><Relationship Id="rId1" Type="http://schemas.openxmlformats.org/officeDocument/2006/relationships/slideLayout" Target="../slideLayouts/slideLayout15.xml"/><Relationship Id="rId6" Type="http://schemas.openxmlformats.org/officeDocument/2006/relationships/image" Target="../media/image1171.png"/><Relationship Id="rId11" Type="http://schemas.openxmlformats.org/officeDocument/2006/relationships/image" Target="../media/image1220.png"/><Relationship Id="rId5" Type="http://schemas.openxmlformats.org/officeDocument/2006/relationships/image" Target="../media/image1161.png"/><Relationship Id="rId10" Type="http://schemas.openxmlformats.org/officeDocument/2006/relationships/image" Target="../media/image1211.png"/><Relationship Id="rId4" Type="http://schemas.openxmlformats.org/officeDocument/2006/relationships/image" Target="../media/image1151.png"/><Relationship Id="rId9" Type="http://schemas.openxmlformats.org/officeDocument/2006/relationships/image" Target="../media/image1200.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113.png"/><Relationship Id="rId18" Type="http://schemas.openxmlformats.org/officeDocument/2006/relationships/image" Target="../media/image16.png"/><Relationship Id="rId3" Type="http://schemas.openxmlformats.org/officeDocument/2006/relationships/image" Target="../media/image912.png"/><Relationship Id="rId21" Type="http://schemas.openxmlformats.org/officeDocument/2006/relationships/image" Target="../media/image19.png"/><Relationship Id="rId7" Type="http://schemas.openxmlformats.org/officeDocument/2006/relationships/image" Target="../media/image29.png"/><Relationship Id="rId12" Type="http://schemas.openxmlformats.org/officeDocument/2006/relationships/image" Target="../media/image1012.png"/><Relationship Id="rId17" Type="http://schemas.openxmlformats.org/officeDocument/2006/relationships/image" Target="../media/image15.png"/><Relationship Id="rId2" Type="http://schemas.openxmlformats.org/officeDocument/2006/relationships/notesSlide" Target="../notesSlides/notesSlide6.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5.xml"/><Relationship Id="rId6" Type="http://schemas.openxmlformats.org/officeDocument/2006/relationships/image" Target="../media/image28.png"/><Relationship Id="rId11" Type="http://schemas.openxmlformats.org/officeDocument/2006/relationships/image" Target="../media/image127.png"/><Relationship Id="rId5" Type="http://schemas.openxmlformats.org/officeDocument/2006/relationships/image" Target="../media/image27.png"/><Relationship Id="rId15" Type="http://schemas.openxmlformats.org/officeDocument/2006/relationships/image" Target="../media/image132.png"/><Relationship Id="rId23" Type="http://schemas.openxmlformats.org/officeDocument/2006/relationships/image" Target="../media/image21.png"/><Relationship Id="rId10" Type="http://schemas.openxmlformats.org/officeDocument/2006/relationships/image" Target="../media/image1312.png"/><Relationship Id="rId19" Type="http://schemas.openxmlformats.org/officeDocument/2006/relationships/image" Target="../media/image17.png"/><Relationship Id="rId4" Type="http://schemas.openxmlformats.org/officeDocument/2006/relationships/image" Target="../media/image10.png"/><Relationship Id="rId9" Type="http://schemas.openxmlformats.org/officeDocument/2006/relationships/image" Target="../media/image1210.png"/><Relationship Id="rId14" Type="http://schemas.openxmlformats.org/officeDocument/2006/relationships/image" Target="../media/image36.png"/><Relationship Id="rId22" Type="http://schemas.openxmlformats.org/officeDocument/2006/relationships/image" Target="../media/image20.png"/></Relationships>
</file>

<file path=ppt/slides/_rels/slide70.xml.rels><?xml version="1.0" encoding="UTF-8" standalone="yes"?>
<Relationships xmlns="http://schemas.openxmlformats.org/package/2006/relationships"><Relationship Id="rId8" Type="http://schemas.openxmlformats.org/officeDocument/2006/relationships/image" Target="../media/image1150.png"/><Relationship Id="rId13" Type="http://schemas.openxmlformats.org/officeDocument/2006/relationships/image" Target="../media/image166.png"/><Relationship Id="rId18" Type="http://schemas.openxmlformats.org/officeDocument/2006/relationships/image" Target="../media/image1121.png"/><Relationship Id="rId3" Type="http://schemas.openxmlformats.org/officeDocument/2006/relationships/image" Target="../media/image340.png"/><Relationship Id="rId7" Type="http://schemas.openxmlformats.org/officeDocument/2006/relationships/image" Target="../media/image1141.png"/><Relationship Id="rId12" Type="http://schemas.openxmlformats.org/officeDocument/2006/relationships/image" Target="../media/image1061.png"/><Relationship Id="rId17" Type="http://schemas.openxmlformats.org/officeDocument/2006/relationships/image" Target="../media/image1111.png"/><Relationship Id="rId2" Type="http://schemas.openxmlformats.org/officeDocument/2006/relationships/notesSlide" Target="../notesSlides/notesSlide57.xml"/><Relationship Id="rId16" Type="http://schemas.openxmlformats.org/officeDocument/2006/relationships/image" Target="../media/image1101.png"/><Relationship Id="rId20" Type="http://schemas.openxmlformats.org/officeDocument/2006/relationships/image" Target="../media/image1180.png"/><Relationship Id="rId1" Type="http://schemas.openxmlformats.org/officeDocument/2006/relationships/slideLayout" Target="../slideLayouts/slideLayout15.xml"/><Relationship Id="rId6" Type="http://schemas.openxmlformats.org/officeDocument/2006/relationships/image" Target="../media/image1131.png"/><Relationship Id="rId11" Type="http://schemas.openxmlformats.org/officeDocument/2006/relationships/image" Target="../media/image1170.png"/><Relationship Id="rId5" Type="http://schemas.openxmlformats.org/officeDocument/2006/relationships/image" Target="../media/image360.png"/><Relationship Id="rId15" Type="http://schemas.openxmlformats.org/officeDocument/2006/relationships/image" Target="../media/image1091.png"/><Relationship Id="rId10" Type="http://schemas.openxmlformats.org/officeDocument/2006/relationships/image" Target="../media/image1051.png"/><Relationship Id="rId19" Type="http://schemas.openxmlformats.org/officeDocument/2006/relationships/image" Target="../media/image1160.png"/><Relationship Id="rId9" Type="http://schemas.openxmlformats.org/officeDocument/2006/relationships/image" Target="../media/image400.png"/><Relationship Id="rId14" Type="http://schemas.openxmlformats.org/officeDocument/2006/relationships/image" Target="../media/image167.sv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59.xml"/><Relationship Id="rId1" Type="http://schemas.openxmlformats.org/officeDocument/2006/relationships/slideLayout" Target="../slideLayouts/slideLayout15.xml"/><Relationship Id="rId6" Type="http://schemas.openxmlformats.org/officeDocument/2006/relationships/image" Target="../media/image174.svg"/><Relationship Id="rId5" Type="http://schemas.openxmlformats.org/officeDocument/2006/relationships/image" Target="../media/image173.png"/><Relationship Id="rId4" Type="http://schemas.openxmlformats.org/officeDocument/2006/relationships/image" Target="../media/image169.svg"/></Relationships>
</file>

<file path=ppt/slides/_rels/slide7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60.xml"/><Relationship Id="rId1" Type="http://schemas.openxmlformats.org/officeDocument/2006/relationships/slideLayout" Target="../slideLayouts/slideLayout15.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62.xml"/><Relationship Id="rId1" Type="http://schemas.openxmlformats.org/officeDocument/2006/relationships/slideLayout" Target="../slideLayouts/slideLayout15.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3" Type="http://schemas.openxmlformats.org/officeDocument/2006/relationships/image" Target="../media/image1311.png"/><Relationship Id="rId7" Type="http://schemas.openxmlformats.org/officeDocument/2006/relationships/image" Target="../media/image1331.png"/><Relationship Id="rId2" Type="http://schemas.openxmlformats.org/officeDocument/2006/relationships/notesSlide" Target="../notesSlides/notesSlide64.xml"/><Relationship Id="rId1" Type="http://schemas.openxmlformats.org/officeDocument/2006/relationships/slideLayout" Target="../slideLayouts/slideLayout15.xml"/><Relationship Id="rId6" Type="http://schemas.openxmlformats.org/officeDocument/2006/relationships/image" Target="../media/image1321.png"/><Relationship Id="rId5" Type="http://schemas.openxmlformats.org/officeDocument/2006/relationships/image" Target="../media/image167.svg"/><Relationship Id="rId4" Type="http://schemas.openxmlformats.org/officeDocument/2006/relationships/image" Target="../media/image166.png"/></Relationships>
</file>

<file path=ppt/slides/_rels/slide78.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image" Target="../media/image1310.png"/><Relationship Id="rId7" Type="http://schemas.openxmlformats.org/officeDocument/2006/relationships/image" Target="../media/image185.svg"/><Relationship Id="rId2" Type="http://schemas.openxmlformats.org/officeDocument/2006/relationships/notesSlide" Target="../notesSlides/notesSlide65.xml"/><Relationship Id="rId1" Type="http://schemas.openxmlformats.org/officeDocument/2006/relationships/slideLayout" Target="../slideLayouts/slideLayout15.xml"/><Relationship Id="rId6" Type="http://schemas.openxmlformats.org/officeDocument/2006/relationships/image" Target="../media/image184.png"/><Relationship Id="rId5" Type="http://schemas.openxmlformats.org/officeDocument/2006/relationships/image" Target="../media/image1330.png"/><Relationship Id="rId4" Type="http://schemas.openxmlformats.org/officeDocument/2006/relationships/image" Target="../media/image1320.png"/></Relationships>
</file>

<file path=ppt/slides/_rels/slide79.xml.rels><?xml version="1.0" encoding="UTF-8" standalone="yes"?>
<Relationships xmlns="http://schemas.openxmlformats.org/package/2006/relationships"><Relationship Id="rId8" Type="http://schemas.openxmlformats.org/officeDocument/2006/relationships/image" Target="../media/image189.svg"/><Relationship Id="rId3" Type="http://schemas.openxmlformats.org/officeDocument/2006/relationships/image" Target="../media/image187.png"/><Relationship Id="rId7" Type="http://schemas.openxmlformats.org/officeDocument/2006/relationships/image" Target="../media/image188.png"/><Relationship Id="rId2" Type="http://schemas.openxmlformats.org/officeDocument/2006/relationships/notesSlide" Target="../notesSlides/notesSlide66.xml"/><Relationship Id="rId1" Type="http://schemas.openxmlformats.org/officeDocument/2006/relationships/slideLayout" Target="../slideLayouts/slideLayout15.xml"/><Relationship Id="rId6" Type="http://schemas.openxmlformats.org/officeDocument/2006/relationships/image" Target="../media/image1390.png"/><Relationship Id="rId5" Type="http://schemas.openxmlformats.org/officeDocument/2006/relationships/image" Target="../media/image1380.png"/><Relationship Id="rId4" Type="http://schemas.openxmlformats.org/officeDocument/2006/relationships/image" Target="../media/image1370.png"/></Relationships>
</file>

<file path=ppt/slides/_rels/slide8.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chart" Target="../charts/chart1.xml"/><Relationship Id="rId7" Type="http://schemas.openxmlformats.org/officeDocument/2006/relationships/image" Target="../media/image150.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140.png"/><Relationship Id="rId5" Type="http://schemas.openxmlformats.org/officeDocument/2006/relationships/image" Target="../media/image130.png"/><Relationship Id="rId4" Type="http://schemas.openxmlformats.org/officeDocument/2006/relationships/image" Target="../media/image125.png"/><Relationship Id="rId9" Type="http://schemas.openxmlformats.org/officeDocument/2006/relationships/image" Target="../media/image172.png"/></Relationships>
</file>

<file path=ppt/slides/_rels/slide8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7.xml"/><Relationship Id="rId1" Type="http://schemas.openxmlformats.org/officeDocument/2006/relationships/slideLayout" Target="../slideLayouts/slideLayout15.xml"/><Relationship Id="rId4" Type="http://schemas.openxmlformats.org/officeDocument/2006/relationships/image" Target="../media/image1430.png"/></Relationships>
</file>

<file path=ppt/slides/_rels/slide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2.png"/><Relationship Id="rId7" Type="http://schemas.openxmlformats.org/officeDocument/2006/relationships/image" Target="../media/image46.png"/><Relationship Id="rId12"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45.png"/><Relationship Id="rId11" Type="http://schemas.openxmlformats.org/officeDocument/2006/relationships/image" Target="../media/image23.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6D2A9-942B-EF0E-5FBF-D5744E478443}"/>
              </a:ext>
            </a:extLst>
          </p:cNvPr>
          <p:cNvSpPr>
            <a:spLocks noGrp="1"/>
          </p:cNvSpPr>
          <p:nvPr>
            <p:ph type="ctrTitle"/>
          </p:nvPr>
        </p:nvSpPr>
        <p:spPr>
          <a:xfrm>
            <a:off x="637563" y="1446942"/>
            <a:ext cx="11288764" cy="1982058"/>
          </a:xfrm>
        </p:spPr>
        <p:txBody>
          <a:bodyPr anchor="b">
            <a:normAutofit/>
          </a:bodyPr>
          <a:lstStyle/>
          <a:p>
            <a:r>
              <a:rPr lang="en-US" sz="4000" dirty="0"/>
              <a:t>Hands-on Guide to Pricing European Equity Options</a:t>
            </a:r>
            <a:br>
              <a:rPr lang="en-US" sz="4000" dirty="0"/>
            </a:br>
            <a:r>
              <a:rPr lang="en-US" sz="4000" dirty="0">
                <a:solidFill>
                  <a:schemeClr val="accent1">
                    <a:lumMod val="40000"/>
                    <a:lumOff val="60000"/>
                  </a:schemeClr>
                </a:solidFill>
              </a:rPr>
              <a:t>Adapted to Commodity Options</a:t>
            </a:r>
            <a:endParaRPr lang="en-GB" sz="4000" dirty="0">
              <a:solidFill>
                <a:schemeClr val="accent1">
                  <a:lumMod val="40000"/>
                  <a:lumOff val="60000"/>
                </a:schemeClr>
              </a:solidFill>
            </a:endParaRPr>
          </a:p>
        </p:txBody>
      </p:sp>
      <p:sp>
        <p:nvSpPr>
          <p:cNvPr id="3" name="Subtitle 2">
            <a:extLst>
              <a:ext uri="{FF2B5EF4-FFF2-40B4-BE49-F238E27FC236}">
                <a16:creationId xmlns:a16="http://schemas.microsoft.com/office/drawing/2014/main" id="{E8225001-BBBC-8299-9598-8A4E0E7EAE86}"/>
              </a:ext>
            </a:extLst>
          </p:cNvPr>
          <p:cNvSpPr>
            <a:spLocks noGrp="1"/>
          </p:cNvSpPr>
          <p:nvPr>
            <p:ph type="subTitle" idx="1"/>
          </p:nvPr>
        </p:nvSpPr>
        <p:spPr>
          <a:xfrm>
            <a:off x="566352" y="3649253"/>
            <a:ext cx="10101648" cy="599259"/>
          </a:xfrm>
        </p:spPr>
        <p:txBody>
          <a:bodyPr>
            <a:normAutofit/>
          </a:bodyPr>
          <a:lstStyle/>
          <a:p>
            <a:r>
              <a:rPr lang="en-GB" dirty="0">
                <a:solidFill>
                  <a:schemeClr val="accent4"/>
                </a:solidFill>
              </a:rPr>
              <a:t>With Excel and C++ Example</a:t>
            </a:r>
          </a:p>
        </p:txBody>
      </p:sp>
      <p:cxnSp>
        <p:nvCxnSpPr>
          <p:cNvPr id="5" name="Straight Connector 4">
            <a:extLst>
              <a:ext uri="{FF2B5EF4-FFF2-40B4-BE49-F238E27FC236}">
                <a16:creationId xmlns:a16="http://schemas.microsoft.com/office/drawing/2014/main" id="{9FA971FF-0798-5ADB-BF85-ABDD2494A00B}"/>
              </a:ext>
            </a:extLst>
          </p:cNvPr>
          <p:cNvCxnSpPr/>
          <p:nvPr/>
        </p:nvCxnSpPr>
        <p:spPr>
          <a:xfrm>
            <a:off x="637563" y="2180089"/>
            <a:ext cx="54584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3E67DBBE-0D86-2C47-F0D0-DABEA07C416E}"/>
              </a:ext>
            </a:extLst>
          </p:cNvPr>
          <p:cNvSpPr txBox="1">
            <a:spLocks/>
          </p:cNvSpPr>
          <p:nvPr/>
        </p:nvSpPr>
        <p:spPr>
          <a:xfrm>
            <a:off x="566352" y="70123"/>
            <a:ext cx="10101648" cy="1982058"/>
          </a:xfrm>
          <a:prstGeom prst="rect">
            <a:avLst/>
          </a:prstGeom>
        </p:spPr>
        <p:txBody>
          <a:bodyPr anchor="b">
            <a:normAutofit/>
          </a:bodyPr>
          <a:lstStyle>
            <a:lvl1pPr algn="l" defTabSz="914400" rtl="0" eaLnBrk="1" latinLnBrk="0" hangingPunct="1">
              <a:lnSpc>
                <a:spcPct val="90000"/>
              </a:lnSpc>
              <a:spcBef>
                <a:spcPct val="0"/>
              </a:spcBef>
              <a:buNone/>
              <a:defRPr sz="4800" b="1" i="0" kern="1200">
                <a:solidFill>
                  <a:schemeClr val="bg1"/>
                </a:solidFill>
                <a:latin typeface="+mj-lt"/>
                <a:ea typeface="+mj-ea"/>
                <a:cs typeface="+mj-cs"/>
              </a:defRPr>
            </a:lvl1pPr>
          </a:lstStyle>
          <a:p>
            <a:r>
              <a:rPr lang="en-GB" sz="2000" b="0" dirty="0"/>
              <a:t>Trades &amp; Analytics – TA005</a:t>
            </a:r>
          </a:p>
        </p:txBody>
      </p:sp>
      <p:sp>
        <p:nvSpPr>
          <p:cNvPr id="7" name="Title 1">
            <a:extLst>
              <a:ext uri="{FF2B5EF4-FFF2-40B4-BE49-F238E27FC236}">
                <a16:creationId xmlns:a16="http://schemas.microsoft.com/office/drawing/2014/main" id="{D81C0D14-6136-DC16-72BE-044AD605338E}"/>
              </a:ext>
            </a:extLst>
          </p:cNvPr>
          <p:cNvSpPr txBox="1">
            <a:spLocks/>
          </p:cNvSpPr>
          <p:nvPr/>
        </p:nvSpPr>
        <p:spPr>
          <a:xfrm>
            <a:off x="566352" y="4117978"/>
            <a:ext cx="10101648" cy="1982058"/>
          </a:xfrm>
          <a:prstGeom prst="rect">
            <a:avLst/>
          </a:prstGeom>
        </p:spPr>
        <p:txBody>
          <a:bodyPr anchor="t">
            <a:normAutofit/>
          </a:bodyPr>
          <a:lstStyle>
            <a:lvl1pPr algn="l" defTabSz="914400" rtl="0" eaLnBrk="1" latinLnBrk="0" hangingPunct="1">
              <a:lnSpc>
                <a:spcPct val="90000"/>
              </a:lnSpc>
              <a:spcBef>
                <a:spcPct val="0"/>
              </a:spcBef>
              <a:buNone/>
              <a:defRPr sz="4800" b="1" i="0" kern="1200">
                <a:solidFill>
                  <a:schemeClr val="bg1"/>
                </a:solidFill>
                <a:latin typeface="+mj-lt"/>
                <a:ea typeface="+mj-ea"/>
                <a:cs typeface="+mj-cs"/>
              </a:defRPr>
            </a:lvl1pPr>
          </a:lstStyle>
          <a:p>
            <a:pPr>
              <a:spcBef>
                <a:spcPts val="600"/>
              </a:spcBef>
              <a:spcAft>
                <a:spcPts val="600"/>
              </a:spcAft>
            </a:pPr>
            <a:r>
              <a:rPr lang="en-GB" sz="1100" b="0" dirty="0"/>
              <a:t>Author(s):	 Alexis David</a:t>
            </a:r>
          </a:p>
          <a:p>
            <a:pPr>
              <a:spcBef>
                <a:spcPts val="600"/>
              </a:spcBef>
              <a:spcAft>
                <a:spcPts val="600"/>
              </a:spcAft>
            </a:pPr>
            <a:r>
              <a:rPr lang="en-GB" sz="1100" b="0" dirty="0"/>
              <a:t>Speaker(s): 	 Alexis David</a:t>
            </a:r>
          </a:p>
          <a:p>
            <a:pPr>
              <a:spcBef>
                <a:spcPts val="600"/>
              </a:spcBef>
              <a:spcAft>
                <a:spcPts val="600"/>
              </a:spcAft>
            </a:pPr>
            <a:r>
              <a:rPr lang="en-GB" sz="1100" b="0" dirty="0"/>
              <a:t>Editor(s):	 Alexis David</a:t>
            </a:r>
          </a:p>
        </p:txBody>
      </p:sp>
    </p:spTree>
    <p:extLst>
      <p:ext uri="{BB962C8B-B14F-4D97-AF65-F5344CB8AC3E}">
        <p14:creationId xmlns:p14="http://schemas.microsoft.com/office/powerpoint/2010/main" val="4075253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7090E-99AA-FF6E-A0A9-E9445624F560}"/>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73147F7F-94C9-13BE-3A6E-88FE71297793}"/>
              </a:ext>
            </a:extLst>
          </p:cNvPr>
          <p:cNvSpPr>
            <a:spLocks noGrp="1"/>
          </p:cNvSpPr>
          <p:nvPr>
            <p:ph type="ctrTitle"/>
          </p:nvPr>
        </p:nvSpPr>
        <p:spPr>
          <a:xfrm>
            <a:off x="491237" y="1372148"/>
            <a:ext cx="10101648" cy="582888"/>
          </a:xfrm>
        </p:spPr>
        <p:txBody>
          <a:bodyPr anchor="t">
            <a:normAutofit/>
          </a:bodyPr>
          <a:lstStyle/>
          <a:p>
            <a:r>
              <a:rPr lang="en-GB" sz="2800" dirty="0"/>
              <a:t>Table of Content</a:t>
            </a:r>
          </a:p>
        </p:txBody>
      </p:sp>
      <p:sp>
        <p:nvSpPr>
          <p:cNvPr id="6" name="Subtitle 2">
            <a:extLst>
              <a:ext uri="{FF2B5EF4-FFF2-40B4-BE49-F238E27FC236}">
                <a16:creationId xmlns:a16="http://schemas.microsoft.com/office/drawing/2014/main" id="{6AC06372-4C25-CD45-6800-1EF1510B0760}"/>
              </a:ext>
            </a:extLst>
          </p:cNvPr>
          <p:cNvSpPr>
            <a:spLocks noGrp="1"/>
          </p:cNvSpPr>
          <p:nvPr>
            <p:ph type="subTitle" idx="1"/>
          </p:nvPr>
        </p:nvSpPr>
        <p:spPr>
          <a:xfrm>
            <a:off x="851964" y="1806817"/>
            <a:ext cx="10101648" cy="3286391"/>
          </a:xfrm>
        </p:spPr>
        <p:txBody>
          <a:bodyPr>
            <a:normAutofit/>
          </a:bodyPr>
          <a:lstStyle/>
          <a:p>
            <a:pPr marL="285750" indent="-285750">
              <a:lnSpc>
                <a:spcPct val="200000"/>
              </a:lnSpc>
              <a:buFont typeface="Wingdings" panose="05000000000000000000" pitchFamily="2" charset="2"/>
              <a:buChar char="§"/>
            </a:pPr>
            <a:r>
              <a:rPr lang="en-GB" sz="2000" b="1" dirty="0"/>
              <a:t>Chapter 1 – Model Choice</a:t>
            </a:r>
          </a:p>
          <a:p>
            <a:pPr marL="285750" indent="-285750">
              <a:lnSpc>
                <a:spcPct val="200000"/>
              </a:lnSpc>
              <a:buFont typeface="Wingdings" panose="05000000000000000000" pitchFamily="2" charset="2"/>
              <a:buChar char="§"/>
            </a:pPr>
            <a:r>
              <a:rPr lang="en-GB" sz="2000" b="1" dirty="0">
                <a:solidFill>
                  <a:schemeClr val="accent4"/>
                </a:solidFill>
              </a:rPr>
              <a:t>Chapter 2 – Model Inputs</a:t>
            </a:r>
          </a:p>
          <a:p>
            <a:pPr marL="285750" indent="-285750">
              <a:lnSpc>
                <a:spcPct val="200000"/>
              </a:lnSpc>
              <a:buFont typeface="Wingdings" panose="05000000000000000000" pitchFamily="2" charset="2"/>
              <a:buChar char="§"/>
            </a:pPr>
            <a:r>
              <a:rPr lang="en-GB" sz="2000" b="1" dirty="0"/>
              <a:t>Chapter 3 – Trade Configuration</a:t>
            </a:r>
          </a:p>
          <a:p>
            <a:pPr marL="285750" indent="-285750">
              <a:lnSpc>
                <a:spcPct val="200000"/>
              </a:lnSpc>
              <a:buFont typeface="Wingdings" panose="05000000000000000000" pitchFamily="2" charset="2"/>
              <a:buChar char="§"/>
            </a:pPr>
            <a:r>
              <a:rPr lang="en-GB" sz="2000" b="1" dirty="0"/>
              <a:t>Chapter 4 – Greeks &amp; Other Risk Measures</a:t>
            </a:r>
          </a:p>
          <a:p>
            <a:pPr marL="285750" indent="-285750">
              <a:buFont typeface="Wingdings" panose="05000000000000000000" pitchFamily="2" charset="2"/>
              <a:buChar char="§"/>
            </a:pPr>
            <a:endParaRPr lang="en-GB" sz="2000" b="1" dirty="0"/>
          </a:p>
          <a:p>
            <a:pPr marL="504000" indent="-285750">
              <a:spcBef>
                <a:spcPts val="0"/>
              </a:spcBef>
              <a:buFont typeface="Arial" panose="020B0604020202020204" pitchFamily="34" charset="0"/>
              <a:buChar char="•"/>
            </a:pPr>
            <a:endParaRPr lang="en-GB" sz="500" dirty="0"/>
          </a:p>
        </p:txBody>
      </p:sp>
    </p:spTree>
    <p:extLst>
      <p:ext uri="{BB962C8B-B14F-4D97-AF65-F5344CB8AC3E}">
        <p14:creationId xmlns:p14="http://schemas.microsoft.com/office/powerpoint/2010/main" val="3624205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CB8B4-9102-AE4C-982F-FFDEA6F430AF}"/>
              </a:ext>
            </a:extLst>
          </p:cNvPr>
          <p:cNvSpPr>
            <a:spLocks noGrp="1"/>
          </p:cNvSpPr>
          <p:nvPr>
            <p:ph type="ctrTitle"/>
          </p:nvPr>
        </p:nvSpPr>
        <p:spPr/>
        <p:txBody>
          <a:bodyPr/>
          <a:lstStyle/>
          <a:p>
            <a:r>
              <a:rPr lang="en-GB" dirty="0"/>
              <a:t>Model Inputs</a:t>
            </a:r>
          </a:p>
        </p:txBody>
      </p:sp>
      <p:sp>
        <p:nvSpPr>
          <p:cNvPr id="3" name="Text Placeholder 2">
            <a:extLst>
              <a:ext uri="{FF2B5EF4-FFF2-40B4-BE49-F238E27FC236}">
                <a16:creationId xmlns:a16="http://schemas.microsoft.com/office/drawing/2014/main" id="{7E0EC27E-7701-3726-513A-88A2877CA078}"/>
              </a:ext>
            </a:extLst>
          </p:cNvPr>
          <p:cNvSpPr>
            <a:spLocks noGrp="1"/>
          </p:cNvSpPr>
          <p:nvPr>
            <p:ph type="body" sz="quarter" idx="10"/>
          </p:nvPr>
        </p:nvSpPr>
        <p:spPr/>
        <p:txBody>
          <a:bodyPr/>
          <a:lstStyle/>
          <a:p>
            <a:r>
              <a:rPr lang="en-US" sz="1400" dirty="0"/>
              <a:t>European Equity Option - Calibration &amp; Pricing</a:t>
            </a:r>
            <a:endParaRPr lang="en-GB" dirty="0"/>
          </a:p>
        </p:txBody>
      </p:sp>
      <p:sp>
        <p:nvSpPr>
          <p:cNvPr id="22" name="Rectangle 21">
            <a:extLst>
              <a:ext uri="{FF2B5EF4-FFF2-40B4-BE49-F238E27FC236}">
                <a16:creationId xmlns:a16="http://schemas.microsoft.com/office/drawing/2014/main" id="{3856E74F-463E-6313-10B8-07A46A2EDAB1}"/>
              </a:ext>
            </a:extLst>
          </p:cNvPr>
          <p:cNvSpPr/>
          <p:nvPr/>
        </p:nvSpPr>
        <p:spPr>
          <a:xfrm>
            <a:off x="468920" y="940904"/>
            <a:ext cx="11194144" cy="193816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7" name="TextBox 57">
                <a:extLst>
                  <a:ext uri="{FF2B5EF4-FFF2-40B4-BE49-F238E27FC236}">
                    <a16:creationId xmlns:a16="http://schemas.microsoft.com/office/drawing/2014/main" id="{00000000-0008-0000-0800-00003A000000}"/>
                  </a:ext>
                </a:extLst>
              </p:cNvPr>
              <p:cNvSpPr txBox="1"/>
              <p:nvPr/>
            </p:nvSpPr>
            <p:spPr>
              <a:xfrm>
                <a:off x="759987" y="1291616"/>
                <a:ext cx="5110758" cy="416845"/>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𝑉</m:t>
                          </m:r>
                        </m:e>
                        <m:sub>
                          <m:r>
                            <a:rPr lang="en-GB" sz="2400" i="1">
                              <a:latin typeface="Cambria Math" panose="02040503050406030204" pitchFamily="18" charset="0"/>
                            </a:rPr>
                            <m:t>𝑡</m:t>
                          </m:r>
                        </m:sub>
                      </m:sSub>
                      <m:r>
                        <a:rPr lang="en-GB" sz="2400" i="1">
                          <a:latin typeface="Cambria Math" panose="02040503050406030204" pitchFamily="18" charset="0"/>
                        </a:rPr>
                        <m:t>=</m:t>
                      </m:r>
                      <m:r>
                        <a:rPr lang="en-GB" sz="2400" b="0" i="1" smtClean="0">
                          <a:solidFill>
                            <a:schemeClr val="tx1"/>
                          </a:solidFill>
                          <a:latin typeface="Cambria Math" panose="02040503050406030204" pitchFamily="18" charset="0"/>
                        </a:rPr>
                        <m:t>𝐷</m:t>
                      </m:r>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i="1">
                          <a:solidFill>
                            <a:schemeClr val="tx1"/>
                          </a:solidFill>
                          <a:latin typeface="Cambria Math" panose="02040503050406030204" pitchFamily="18" charset="0"/>
                        </a:rPr>
                        <m:t>∙</m:t>
                      </m:r>
                      <m:d>
                        <m:dPr>
                          <m:ctrlPr>
                            <a:rPr lang="en-GB" sz="2400" i="1">
                              <a:solidFill>
                                <a:schemeClr val="tx1"/>
                              </a:solidFill>
                              <a:latin typeface="Cambria Math" panose="02040503050406030204" pitchFamily="18" charset="0"/>
                            </a:rPr>
                          </m:ctrlPr>
                        </m:dPr>
                        <m:e>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1</m:t>
                                  </m:r>
                                </m:sub>
                              </m:sSub>
                            </m:e>
                          </m:d>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rPr>
                            <m:t>𝐾</m:t>
                          </m:r>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2</m:t>
                                  </m:r>
                                </m:sub>
                              </m:sSub>
                            </m:e>
                          </m:d>
                        </m:e>
                      </m:d>
                    </m:oMath>
                  </m:oMathPara>
                </a14:m>
                <a:endParaRPr lang="en-GB" sz="2400" i="1" dirty="0">
                  <a:latin typeface="Cambria Math" panose="02040503050406030204" pitchFamily="18" charset="0"/>
                </a:endParaRPr>
              </a:p>
            </p:txBody>
          </p:sp>
        </mc:Choice>
        <mc:Fallback xmlns="">
          <p:sp>
            <p:nvSpPr>
              <p:cNvPr id="17" name="TextBox 57">
                <a:extLst>
                  <a:ext uri="{FF2B5EF4-FFF2-40B4-BE49-F238E27FC236}">
                    <a16:creationId xmlns:a16="http://schemas.microsoft.com/office/drawing/2014/main" id="{00000000-0008-0000-0800-00003A000000}"/>
                  </a:ext>
                </a:extLst>
              </p:cNvPr>
              <p:cNvSpPr txBox="1">
                <a:spLocks noRot="1" noChangeAspect="1" noMove="1" noResize="1" noEditPoints="1" noAdjustHandles="1" noChangeArrowheads="1" noChangeShapeType="1" noTextEdit="1"/>
              </p:cNvSpPr>
              <p:nvPr/>
            </p:nvSpPr>
            <p:spPr>
              <a:xfrm>
                <a:off x="759987" y="1291616"/>
                <a:ext cx="5110758" cy="416845"/>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CA435F7-8B86-0AB4-8CD6-1C43E4E0A55B}"/>
                  </a:ext>
                </a:extLst>
              </p:cNvPr>
              <p:cNvSpPr txBox="1"/>
              <p:nvPr/>
            </p:nvSpPr>
            <p:spPr>
              <a:xfrm>
                <a:off x="6850966" y="953735"/>
                <a:ext cx="4812098" cy="11719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1</m:t>
                          </m:r>
                        </m:sub>
                      </m:sSub>
                      <m:r>
                        <a:rPr lang="en-GB" sz="2400" b="0" i="1" smtClean="0">
                          <a:solidFill>
                            <a:schemeClr val="tx1"/>
                          </a:solidFill>
                          <a:latin typeface="Cambria Math" panose="02040503050406030204" pitchFamily="18" charset="0"/>
                        </a:rPr>
                        <m:t>,</m:t>
                      </m:r>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2</m:t>
                          </m:r>
                        </m:sub>
                      </m:sSub>
                      <m:r>
                        <a:rPr lang="en-GB" sz="2400" i="1">
                          <a:solidFill>
                            <a:schemeClr val="tx1"/>
                          </a:solidFill>
                          <a:latin typeface="Cambria Math" panose="02040503050406030204" pitchFamily="18" charset="0"/>
                        </a:rPr>
                        <m:t>=</m:t>
                      </m:r>
                      <m:f>
                        <m:fPr>
                          <m:ctrlPr>
                            <a:rPr lang="en-GB" sz="2400" i="1">
                              <a:solidFill>
                                <a:schemeClr val="tx1"/>
                              </a:solidFill>
                              <a:latin typeface="Cambria Math" panose="02040503050406030204" pitchFamily="18" charset="0"/>
                            </a:rPr>
                          </m:ctrlPr>
                        </m:fPr>
                        <m:num>
                          <m:func>
                            <m:funcPr>
                              <m:ctrlPr>
                                <a:rPr lang="en-GB" sz="2400" i="1">
                                  <a:solidFill>
                                    <a:schemeClr val="tx1"/>
                                  </a:solidFill>
                                  <a:latin typeface="Cambria Math" panose="02040503050406030204" pitchFamily="18" charset="0"/>
                                </a:rPr>
                              </m:ctrlPr>
                            </m:funcPr>
                            <m:fName>
                              <m:r>
                                <m:rPr>
                                  <m:sty m:val="p"/>
                                </m:rPr>
                                <a:rPr lang="en-GB" sz="2400" i="1">
                                  <a:solidFill>
                                    <a:schemeClr val="tx1"/>
                                  </a:solidFill>
                                  <a:latin typeface="Cambria Math" panose="02040503050406030204" pitchFamily="18" charset="0"/>
                                </a:rPr>
                                <m:t>ln</m:t>
                              </m:r>
                            </m:fName>
                            <m:e>
                              <m:d>
                                <m:dPr>
                                  <m:ctrlPr>
                                    <a:rPr lang="en-GB" sz="2400" i="1">
                                      <a:solidFill>
                                        <a:schemeClr val="tx1"/>
                                      </a:solidFill>
                                      <a:latin typeface="Cambria Math" panose="02040503050406030204" pitchFamily="18" charset="0"/>
                                    </a:rPr>
                                  </m:ctrlPr>
                                </m:dPr>
                                <m:e>
                                  <m:f>
                                    <m:fPr>
                                      <m:ctrlPr>
                                        <a:rPr lang="en-GB" sz="2400" i="1">
                                          <a:solidFill>
                                            <a:schemeClr val="tx1"/>
                                          </a:solidFill>
                                          <a:latin typeface="Cambria Math" panose="02040503050406030204" pitchFamily="18" charset="0"/>
                                        </a:rPr>
                                      </m:ctrlPr>
                                    </m:fPr>
                                    <m:num>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num>
                                    <m:den>
                                      <m:r>
                                        <a:rPr lang="en-GB" sz="2400" b="0" i="1" smtClean="0">
                                          <a:solidFill>
                                            <a:schemeClr val="tx1"/>
                                          </a:solidFill>
                                          <a:latin typeface="Cambria Math" panose="02040503050406030204" pitchFamily="18" charset="0"/>
                                        </a:rPr>
                                        <m:t>𝐾</m:t>
                                      </m:r>
                                    </m:den>
                                  </m:f>
                                </m:e>
                              </m:d>
                            </m:e>
                          </m:func>
                          <m:r>
                            <a:rPr lang="en-GB" sz="2400" i="1">
                              <a:solidFill>
                                <a:schemeClr val="tx1"/>
                              </a:solidFill>
                              <a:latin typeface="Cambria Math" panose="02040503050406030204" pitchFamily="18" charset="0"/>
                              <a:ea typeface="Cambria Math" panose="02040503050406030204" pitchFamily="18" charset="0"/>
                            </a:rPr>
                            <m:t>±</m:t>
                          </m:r>
                          <m:f>
                            <m:fPr>
                              <m:ctrlPr>
                                <a:rPr lang="en-GB" sz="2400" i="1">
                                  <a:solidFill>
                                    <a:schemeClr val="tx1"/>
                                  </a:solidFill>
                                  <a:latin typeface="Cambria Math" panose="02040503050406030204" pitchFamily="18" charset="0"/>
                                </a:rPr>
                              </m:ctrlPr>
                            </m:fPr>
                            <m:num>
                              <m:r>
                                <a:rPr lang="en-GB" sz="2400" i="1">
                                  <a:solidFill>
                                    <a:schemeClr val="tx1"/>
                                  </a:solidFill>
                                  <a:latin typeface="Cambria Math" panose="02040503050406030204" pitchFamily="18" charset="0"/>
                                </a:rPr>
                                <m:t>1</m:t>
                              </m:r>
                            </m:num>
                            <m:den>
                              <m:r>
                                <a:rPr lang="en-GB" sz="2400" i="1">
                                  <a:solidFill>
                                    <a:schemeClr val="tx1"/>
                                  </a:solidFill>
                                  <a:latin typeface="Cambria Math" panose="02040503050406030204" pitchFamily="18" charset="0"/>
                                </a:rPr>
                                <m:t>2</m:t>
                              </m:r>
                            </m:den>
                          </m:f>
                          <m:r>
                            <a:rPr lang="en-GB" sz="2400" i="1">
                              <a:solidFill>
                                <a:schemeClr val="tx1"/>
                              </a:solidFill>
                              <a:latin typeface="Cambria Math" panose="02040503050406030204" pitchFamily="18" charset="0"/>
                            </a:rPr>
                            <m:t>∙</m:t>
                          </m:r>
                          <m:sSubSup>
                            <m:sSubSupPr>
                              <m:ctrlPr>
                                <a:rPr lang="en-GB" sz="2400" b="0" i="1" smtClean="0">
                                  <a:solidFill>
                                    <a:schemeClr val="tx1"/>
                                  </a:solidFill>
                                  <a:latin typeface="Cambria Math" panose="02040503050406030204" pitchFamily="18" charset="0"/>
                                  <a:ea typeface="Cambria Math" panose="02040503050406030204" pitchFamily="18" charset="0"/>
                                </a:rPr>
                              </m:ctrlPr>
                            </m:sSubSupPr>
                            <m:e>
                              <m:r>
                                <a:rPr lang="en-GB" sz="2400" i="1" smtClean="0">
                                  <a:solidFill>
                                    <a:schemeClr val="tx1"/>
                                  </a:solidFill>
                                  <a:latin typeface="Cambria Math" panose="02040503050406030204" pitchFamily="18" charset="0"/>
                                  <a:ea typeface="Cambria Math" panose="02040503050406030204" pitchFamily="18" charset="0"/>
                                </a:rPr>
                                <m:t>𝜎</m:t>
                              </m:r>
                            </m:e>
                            <m:sub>
                              <m:r>
                                <a:rPr lang="en-GB" sz="2400" b="0" i="1" smtClean="0">
                                  <a:solidFill>
                                    <a:schemeClr val="tx1"/>
                                  </a:solidFill>
                                  <a:latin typeface="Cambria Math" panose="02040503050406030204" pitchFamily="18" charset="0"/>
                                  <a:ea typeface="Cambria Math" panose="02040503050406030204" pitchFamily="18" charset="0"/>
                                </a:rPr>
                                <m:t>𝐾</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2</m:t>
                              </m:r>
                            </m:sup>
                          </m:sSubSup>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𝑇</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𝑡</m:t>
                          </m:r>
                          <m:r>
                            <a:rPr lang="en-GB" sz="2400" b="0" i="1" smtClean="0">
                              <a:solidFill>
                                <a:schemeClr val="tx1"/>
                              </a:solidFill>
                              <a:latin typeface="Cambria Math" panose="02040503050406030204" pitchFamily="18" charset="0"/>
                              <a:ea typeface="Cambria Math" panose="02040503050406030204" pitchFamily="18" charset="0"/>
                            </a:rPr>
                            <m:t>)</m:t>
                          </m:r>
                        </m:num>
                        <m:den>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𝜎</m:t>
                              </m:r>
                            </m:e>
                            <m:sub>
                              <m:r>
                                <a:rPr lang="en-GB" sz="2400" i="1">
                                  <a:latin typeface="Cambria Math" panose="02040503050406030204" pitchFamily="18" charset="0"/>
                                  <a:ea typeface="Cambria Math" panose="02040503050406030204" pitchFamily="18" charset="0"/>
                                </a:rPr>
                                <m:t>𝐾</m:t>
                              </m:r>
                              <m:r>
                                <a:rPr lang="en-GB" sz="2400" i="1">
                                  <a:latin typeface="Cambria Math" panose="02040503050406030204" pitchFamily="18" charset="0"/>
                                  <a:ea typeface="Cambria Math" panose="02040503050406030204" pitchFamily="18" charset="0"/>
                                </a:rPr>
                                <m:t>,</m:t>
                              </m:r>
                              <m:r>
                                <a:rPr lang="en-GB" sz="2400" i="1">
                                  <a:latin typeface="Cambria Math" panose="02040503050406030204" pitchFamily="18" charset="0"/>
                                  <a:ea typeface="Cambria Math" panose="02040503050406030204" pitchFamily="18" charset="0"/>
                                </a:rPr>
                                <m:t>𝑡</m:t>
                              </m:r>
                            </m:sub>
                          </m:sSub>
                          <m:rad>
                            <m:radPr>
                              <m:degHide m:val="on"/>
                              <m:ctrlPr>
                                <a:rPr lang="en-GB" sz="2400" i="1">
                                  <a:solidFill>
                                    <a:schemeClr val="tx1"/>
                                  </a:solidFill>
                                  <a:latin typeface="Cambria Math" panose="02040503050406030204" pitchFamily="18" charset="0"/>
                                </a:rPr>
                              </m:ctrlPr>
                            </m:radPr>
                            <m:deg/>
                            <m:e>
                              <m:r>
                                <a:rPr lang="en-GB" sz="2400" b="0" i="1" smtClean="0">
                                  <a:solidFill>
                                    <a:schemeClr val="tx1"/>
                                  </a:solidFill>
                                  <a:latin typeface="Cambria Math" panose="02040503050406030204" pitchFamily="18" charset="0"/>
                                </a:rPr>
                                <m:t>𝑇</m:t>
                              </m:r>
                              <m:r>
                                <a:rPr lang="en-GB" sz="2400" b="0" i="1" smtClean="0">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𝑡</m:t>
                              </m:r>
                            </m:e>
                          </m:rad>
                        </m:den>
                      </m:f>
                    </m:oMath>
                  </m:oMathPara>
                </a14:m>
                <a:endParaRPr lang="en-GB" sz="2400" i="1" dirty="0">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ECA435F7-8B86-0AB4-8CD6-1C43E4E0A55B}"/>
                  </a:ext>
                </a:extLst>
              </p:cNvPr>
              <p:cNvSpPr txBox="1">
                <a:spLocks noRot="1" noChangeAspect="1" noMove="1" noResize="1" noEditPoints="1" noAdjustHandles="1" noChangeArrowheads="1" noChangeShapeType="1" noTextEdit="1"/>
              </p:cNvSpPr>
              <p:nvPr/>
            </p:nvSpPr>
            <p:spPr>
              <a:xfrm>
                <a:off x="6850966" y="953735"/>
                <a:ext cx="4812098" cy="1171988"/>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574603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CB8B4-9102-AE4C-982F-FFDEA6F430AF}"/>
              </a:ext>
            </a:extLst>
          </p:cNvPr>
          <p:cNvSpPr>
            <a:spLocks noGrp="1"/>
          </p:cNvSpPr>
          <p:nvPr>
            <p:ph type="ctrTitle"/>
          </p:nvPr>
        </p:nvSpPr>
        <p:spPr/>
        <p:txBody>
          <a:bodyPr/>
          <a:lstStyle/>
          <a:p>
            <a:r>
              <a:rPr lang="en-GB" dirty="0"/>
              <a:t>Model Inputs - Market Data</a:t>
            </a:r>
          </a:p>
        </p:txBody>
      </p:sp>
      <p:sp>
        <p:nvSpPr>
          <p:cNvPr id="3" name="Text Placeholder 2">
            <a:extLst>
              <a:ext uri="{FF2B5EF4-FFF2-40B4-BE49-F238E27FC236}">
                <a16:creationId xmlns:a16="http://schemas.microsoft.com/office/drawing/2014/main" id="{7E0EC27E-7701-3726-513A-88A2877CA078}"/>
              </a:ext>
            </a:extLst>
          </p:cNvPr>
          <p:cNvSpPr>
            <a:spLocks noGrp="1"/>
          </p:cNvSpPr>
          <p:nvPr>
            <p:ph type="body" sz="quarter" idx="10"/>
          </p:nvPr>
        </p:nvSpPr>
        <p:spPr/>
        <p:txBody>
          <a:bodyPr/>
          <a:lstStyle/>
          <a:p>
            <a:r>
              <a:rPr lang="en-US" sz="1400" dirty="0"/>
              <a:t>European Equity Option - Calibration &amp; Pricing</a:t>
            </a:r>
            <a:endParaRPr lang="en-GB" dirty="0"/>
          </a:p>
        </p:txBody>
      </p:sp>
      <p:sp>
        <p:nvSpPr>
          <p:cNvPr id="22" name="Rectangle 21">
            <a:extLst>
              <a:ext uri="{FF2B5EF4-FFF2-40B4-BE49-F238E27FC236}">
                <a16:creationId xmlns:a16="http://schemas.microsoft.com/office/drawing/2014/main" id="{3856E74F-463E-6313-10B8-07A46A2EDAB1}"/>
              </a:ext>
            </a:extLst>
          </p:cNvPr>
          <p:cNvSpPr/>
          <p:nvPr/>
        </p:nvSpPr>
        <p:spPr>
          <a:xfrm>
            <a:off x="468920" y="940904"/>
            <a:ext cx="11194144" cy="193816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7" name="TextBox 57">
                <a:extLst>
                  <a:ext uri="{FF2B5EF4-FFF2-40B4-BE49-F238E27FC236}">
                    <a16:creationId xmlns:a16="http://schemas.microsoft.com/office/drawing/2014/main" id="{00000000-0008-0000-0800-00003A000000}"/>
                  </a:ext>
                </a:extLst>
              </p:cNvPr>
              <p:cNvSpPr txBox="1"/>
              <p:nvPr/>
            </p:nvSpPr>
            <p:spPr>
              <a:xfrm>
                <a:off x="759987" y="1291616"/>
                <a:ext cx="5151795" cy="416845"/>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𝑉</m:t>
                          </m:r>
                        </m:e>
                        <m:sub>
                          <m:r>
                            <a:rPr lang="en-GB" sz="2400" i="1">
                              <a:latin typeface="Cambria Math" panose="02040503050406030204" pitchFamily="18" charset="0"/>
                            </a:rPr>
                            <m:t>𝑡</m:t>
                          </m:r>
                        </m:sub>
                      </m:sSub>
                      <m:r>
                        <a:rPr lang="en-GB" sz="2400" i="1">
                          <a:latin typeface="Cambria Math" panose="02040503050406030204" pitchFamily="18" charset="0"/>
                        </a:rPr>
                        <m:t>=</m:t>
                      </m:r>
                      <m:r>
                        <a:rPr lang="en-GB" sz="2400" b="1" i="1" smtClean="0">
                          <a:solidFill>
                            <a:schemeClr val="accent2"/>
                          </a:solidFill>
                          <a:latin typeface="Cambria Math" panose="02040503050406030204" pitchFamily="18" charset="0"/>
                        </a:rPr>
                        <m:t>𝑫</m:t>
                      </m:r>
                      <m:sSub>
                        <m:sSubPr>
                          <m:ctrlPr>
                            <a:rPr lang="en-GB" sz="2400" b="1" i="1" smtClean="0">
                              <a:solidFill>
                                <a:schemeClr val="accent2"/>
                              </a:solidFill>
                              <a:latin typeface="Cambria Math" panose="02040503050406030204" pitchFamily="18" charset="0"/>
                            </a:rPr>
                          </m:ctrlPr>
                        </m:sSubPr>
                        <m:e>
                          <m:r>
                            <a:rPr lang="en-GB" sz="2400" b="1" i="1" smtClean="0">
                              <a:solidFill>
                                <a:schemeClr val="accent2"/>
                              </a:solidFill>
                              <a:latin typeface="Cambria Math" panose="02040503050406030204" pitchFamily="18" charset="0"/>
                            </a:rPr>
                            <m:t>𝑭</m:t>
                          </m:r>
                        </m:e>
                        <m:sub>
                          <m:r>
                            <a:rPr lang="en-GB" sz="2400" b="1" i="1" smtClean="0">
                              <a:solidFill>
                                <a:schemeClr val="accent2"/>
                              </a:solidFill>
                              <a:latin typeface="Cambria Math" panose="02040503050406030204" pitchFamily="18" charset="0"/>
                            </a:rPr>
                            <m:t>𝒕</m:t>
                          </m:r>
                        </m:sub>
                      </m:sSub>
                      <m:r>
                        <a:rPr lang="en-GB" sz="2400" i="1">
                          <a:solidFill>
                            <a:schemeClr val="tx1"/>
                          </a:solidFill>
                          <a:latin typeface="Cambria Math" panose="02040503050406030204" pitchFamily="18" charset="0"/>
                        </a:rPr>
                        <m:t>∙</m:t>
                      </m:r>
                      <m:d>
                        <m:dPr>
                          <m:ctrlPr>
                            <a:rPr lang="en-GB" sz="2400" i="1">
                              <a:solidFill>
                                <a:schemeClr val="tx1"/>
                              </a:solidFill>
                              <a:latin typeface="Cambria Math" panose="02040503050406030204" pitchFamily="18" charset="0"/>
                            </a:rPr>
                          </m:ctrlPr>
                        </m:dPr>
                        <m:e>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1</m:t>
                                  </m:r>
                                </m:sub>
                              </m:sSub>
                            </m:e>
                          </m:d>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rPr>
                            <m:t>𝐾</m:t>
                          </m:r>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2</m:t>
                                  </m:r>
                                </m:sub>
                              </m:sSub>
                            </m:e>
                          </m:d>
                        </m:e>
                      </m:d>
                    </m:oMath>
                  </m:oMathPara>
                </a14:m>
                <a:endParaRPr lang="en-GB" sz="2400" i="1" dirty="0">
                  <a:latin typeface="Cambria Math" panose="02040503050406030204" pitchFamily="18" charset="0"/>
                </a:endParaRPr>
              </a:p>
            </p:txBody>
          </p:sp>
        </mc:Choice>
        <mc:Fallback xmlns="">
          <p:sp>
            <p:nvSpPr>
              <p:cNvPr id="17" name="TextBox 57">
                <a:extLst>
                  <a:ext uri="{FF2B5EF4-FFF2-40B4-BE49-F238E27FC236}">
                    <a16:creationId xmlns:a16="http://schemas.microsoft.com/office/drawing/2014/main" id="{00000000-0008-0000-0800-00003A000000}"/>
                  </a:ext>
                </a:extLst>
              </p:cNvPr>
              <p:cNvSpPr txBox="1">
                <a:spLocks noRot="1" noChangeAspect="1" noMove="1" noResize="1" noEditPoints="1" noAdjustHandles="1" noChangeArrowheads="1" noChangeShapeType="1" noTextEdit="1"/>
              </p:cNvSpPr>
              <p:nvPr/>
            </p:nvSpPr>
            <p:spPr>
              <a:xfrm>
                <a:off x="759987" y="1291616"/>
                <a:ext cx="5151795" cy="416845"/>
              </a:xfrm>
              <a:prstGeom prst="rect">
                <a:avLst/>
              </a:prstGeom>
              <a:blipFill>
                <a:blip r:embed="rId3"/>
                <a:stretch>
                  <a:fillRect/>
                </a:stretch>
              </a:blipFill>
            </p:spPr>
            <p:txBody>
              <a:bodyPr/>
              <a:lstStyle/>
              <a:p>
                <a:r>
                  <a:rPr lang="en-GB">
                    <a:noFill/>
                  </a:rPr>
                  <a:t> </a:t>
                </a:r>
              </a:p>
            </p:txBody>
          </p:sp>
        </mc:Fallback>
      </mc:AlternateContent>
      <p:cxnSp>
        <p:nvCxnSpPr>
          <p:cNvPr id="27" name="Straight Arrow Connector 26">
            <a:extLst>
              <a:ext uri="{FF2B5EF4-FFF2-40B4-BE49-F238E27FC236}">
                <a16:creationId xmlns:a16="http://schemas.microsoft.com/office/drawing/2014/main" id="{68A94EC4-3566-73E4-1F96-496A39A41277}"/>
              </a:ext>
            </a:extLst>
          </p:cNvPr>
          <p:cNvCxnSpPr>
            <a:cxnSpLocks/>
            <a:stCxn id="33" idx="0"/>
          </p:cNvCxnSpPr>
          <p:nvPr/>
        </p:nvCxnSpPr>
        <p:spPr>
          <a:xfrm flipV="1">
            <a:off x="1419947" y="1708461"/>
            <a:ext cx="260935" cy="230240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2" name="Rectangle: Rounded Corners 31">
            <a:extLst>
              <a:ext uri="{FF2B5EF4-FFF2-40B4-BE49-F238E27FC236}">
                <a16:creationId xmlns:a16="http://schemas.microsoft.com/office/drawing/2014/main" id="{461F7BBA-9C64-3823-2764-9728114E9044}"/>
              </a:ext>
            </a:extLst>
          </p:cNvPr>
          <p:cNvSpPr/>
          <p:nvPr/>
        </p:nvSpPr>
        <p:spPr>
          <a:xfrm>
            <a:off x="504911" y="3259171"/>
            <a:ext cx="5245121" cy="63175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GB" sz="2400" b="1" dirty="0"/>
              <a:t>Interest Rate Data</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3EDEEAC-4A07-A1DF-DA8F-34B5BB1153E8}"/>
                  </a:ext>
                </a:extLst>
              </p:cNvPr>
              <p:cNvSpPr txBox="1"/>
              <p:nvPr/>
            </p:nvSpPr>
            <p:spPr>
              <a:xfrm>
                <a:off x="844954" y="4010867"/>
                <a:ext cx="114998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accent2"/>
                          </a:solidFill>
                          <a:latin typeface="Cambria Math" panose="02040503050406030204" pitchFamily="18" charset="0"/>
                        </a:rPr>
                        <m:t>𝐷</m:t>
                      </m:r>
                      <m:sSub>
                        <m:sSubPr>
                          <m:ctrlPr>
                            <a:rPr lang="en-GB" sz="2000" b="0" i="1" smtClean="0">
                              <a:solidFill>
                                <a:schemeClr val="accent2"/>
                              </a:solidFill>
                              <a:latin typeface="Cambria Math" panose="02040503050406030204" pitchFamily="18" charset="0"/>
                            </a:rPr>
                          </m:ctrlPr>
                        </m:sSubPr>
                        <m:e>
                          <m:r>
                            <a:rPr lang="en-GB" sz="2000" b="0" i="1" smtClean="0">
                              <a:solidFill>
                                <a:schemeClr val="accent2"/>
                              </a:solidFill>
                              <a:latin typeface="Cambria Math" panose="02040503050406030204" pitchFamily="18" charset="0"/>
                            </a:rPr>
                            <m:t>𝐹</m:t>
                          </m:r>
                        </m:e>
                        <m:sub>
                          <m:r>
                            <a:rPr lang="en-GB" sz="2000" b="0" i="1" smtClean="0">
                              <a:solidFill>
                                <a:schemeClr val="accent2"/>
                              </a:solidFill>
                              <a:latin typeface="Cambria Math" panose="02040503050406030204" pitchFamily="18" charset="0"/>
                            </a:rPr>
                            <m:t>𝑡</m:t>
                          </m:r>
                        </m:sub>
                      </m:sSub>
                    </m:oMath>
                  </m:oMathPara>
                </a14:m>
                <a:endParaRPr lang="en-GB" sz="2000" dirty="0">
                  <a:solidFill>
                    <a:schemeClr val="accent2"/>
                  </a:solidFill>
                </a:endParaRPr>
              </a:p>
            </p:txBody>
          </p:sp>
        </mc:Choice>
        <mc:Fallback xmlns="">
          <p:sp>
            <p:nvSpPr>
              <p:cNvPr id="33" name="TextBox 32">
                <a:extLst>
                  <a:ext uri="{FF2B5EF4-FFF2-40B4-BE49-F238E27FC236}">
                    <a16:creationId xmlns:a16="http://schemas.microsoft.com/office/drawing/2014/main" id="{13EDEEAC-4A07-A1DF-DA8F-34B5BB1153E8}"/>
                  </a:ext>
                </a:extLst>
              </p:cNvPr>
              <p:cNvSpPr txBox="1">
                <a:spLocks noRot="1" noChangeAspect="1" noMove="1" noResize="1" noEditPoints="1" noAdjustHandles="1" noChangeArrowheads="1" noChangeShapeType="1" noTextEdit="1"/>
              </p:cNvSpPr>
              <p:nvPr/>
            </p:nvSpPr>
            <p:spPr>
              <a:xfrm>
                <a:off x="844954" y="4010867"/>
                <a:ext cx="1149985" cy="400110"/>
              </a:xfrm>
              <a:prstGeom prst="rect">
                <a:avLst/>
              </a:prstGeom>
              <a:blipFill>
                <a:blip r:embed="rId5"/>
                <a:stretch>
                  <a:fillRect/>
                </a:stretch>
              </a:blipFill>
            </p:spPr>
            <p:txBody>
              <a:bodyPr/>
              <a:lstStyle/>
              <a:p>
                <a:r>
                  <a:rPr lang="en-GB">
                    <a:noFill/>
                  </a:rPr>
                  <a:t> </a:t>
                </a:r>
              </a:p>
            </p:txBody>
          </p:sp>
        </mc:Fallback>
      </mc:AlternateContent>
      <p:sp>
        <p:nvSpPr>
          <p:cNvPr id="34" name="TextBox 33">
            <a:extLst>
              <a:ext uri="{FF2B5EF4-FFF2-40B4-BE49-F238E27FC236}">
                <a16:creationId xmlns:a16="http://schemas.microsoft.com/office/drawing/2014/main" id="{BF69A6C5-CA1F-F6E8-28C9-1B91D3E7A62B}"/>
              </a:ext>
            </a:extLst>
          </p:cNvPr>
          <p:cNvSpPr txBox="1"/>
          <p:nvPr/>
        </p:nvSpPr>
        <p:spPr>
          <a:xfrm>
            <a:off x="2297861" y="4010867"/>
            <a:ext cx="3798139" cy="400110"/>
          </a:xfrm>
          <a:prstGeom prst="rect">
            <a:avLst/>
          </a:prstGeom>
          <a:noFill/>
        </p:spPr>
        <p:txBody>
          <a:bodyPr wrap="square" rtlCol="0">
            <a:spAutoFit/>
          </a:bodyPr>
          <a:lstStyle/>
          <a:p>
            <a:r>
              <a:rPr lang="en-GB" sz="2000" dirty="0">
                <a:solidFill>
                  <a:schemeClr val="accent2"/>
                </a:solidFill>
              </a:rPr>
              <a:t>Discount Factor</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F8CE9E0-7C73-7817-24CC-54BB052229A4}"/>
                  </a:ext>
                </a:extLst>
              </p:cNvPr>
              <p:cNvSpPr txBox="1"/>
              <p:nvPr/>
            </p:nvSpPr>
            <p:spPr>
              <a:xfrm>
                <a:off x="6850966" y="953735"/>
                <a:ext cx="4812098" cy="11719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1</m:t>
                          </m:r>
                        </m:sub>
                      </m:sSub>
                      <m:r>
                        <a:rPr lang="en-GB" sz="2400" b="0" i="1" smtClean="0">
                          <a:solidFill>
                            <a:schemeClr val="tx1"/>
                          </a:solidFill>
                          <a:latin typeface="Cambria Math" panose="02040503050406030204" pitchFamily="18" charset="0"/>
                        </a:rPr>
                        <m:t>,</m:t>
                      </m:r>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2</m:t>
                          </m:r>
                        </m:sub>
                      </m:sSub>
                      <m:r>
                        <a:rPr lang="en-GB" sz="2400" i="1">
                          <a:solidFill>
                            <a:schemeClr val="tx1"/>
                          </a:solidFill>
                          <a:latin typeface="Cambria Math" panose="02040503050406030204" pitchFamily="18" charset="0"/>
                        </a:rPr>
                        <m:t>=</m:t>
                      </m:r>
                      <m:f>
                        <m:fPr>
                          <m:ctrlPr>
                            <a:rPr lang="en-GB" sz="2400" i="1">
                              <a:solidFill>
                                <a:schemeClr val="tx1"/>
                              </a:solidFill>
                              <a:latin typeface="Cambria Math" panose="02040503050406030204" pitchFamily="18" charset="0"/>
                            </a:rPr>
                          </m:ctrlPr>
                        </m:fPr>
                        <m:num>
                          <m:func>
                            <m:funcPr>
                              <m:ctrlPr>
                                <a:rPr lang="en-GB" sz="2400" i="1">
                                  <a:solidFill>
                                    <a:schemeClr val="tx1"/>
                                  </a:solidFill>
                                  <a:latin typeface="Cambria Math" panose="02040503050406030204" pitchFamily="18" charset="0"/>
                                </a:rPr>
                              </m:ctrlPr>
                            </m:funcPr>
                            <m:fName>
                              <m:r>
                                <m:rPr>
                                  <m:sty m:val="p"/>
                                </m:rPr>
                                <a:rPr lang="en-GB" sz="2400" i="1">
                                  <a:solidFill>
                                    <a:schemeClr val="tx1"/>
                                  </a:solidFill>
                                  <a:latin typeface="Cambria Math" panose="02040503050406030204" pitchFamily="18" charset="0"/>
                                </a:rPr>
                                <m:t>ln</m:t>
                              </m:r>
                            </m:fName>
                            <m:e>
                              <m:d>
                                <m:dPr>
                                  <m:ctrlPr>
                                    <a:rPr lang="en-GB" sz="2400" i="1">
                                      <a:solidFill>
                                        <a:schemeClr val="tx1"/>
                                      </a:solidFill>
                                      <a:latin typeface="Cambria Math" panose="02040503050406030204" pitchFamily="18" charset="0"/>
                                    </a:rPr>
                                  </m:ctrlPr>
                                </m:dPr>
                                <m:e>
                                  <m:f>
                                    <m:fPr>
                                      <m:ctrlPr>
                                        <a:rPr lang="en-GB" sz="2400" i="1">
                                          <a:solidFill>
                                            <a:schemeClr val="tx1"/>
                                          </a:solidFill>
                                          <a:latin typeface="Cambria Math" panose="02040503050406030204" pitchFamily="18" charset="0"/>
                                        </a:rPr>
                                      </m:ctrlPr>
                                    </m:fPr>
                                    <m:num>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num>
                                    <m:den>
                                      <m:r>
                                        <a:rPr lang="en-GB" sz="2400" b="0" i="1" smtClean="0">
                                          <a:solidFill>
                                            <a:schemeClr val="tx1"/>
                                          </a:solidFill>
                                          <a:latin typeface="Cambria Math" panose="02040503050406030204" pitchFamily="18" charset="0"/>
                                        </a:rPr>
                                        <m:t>𝐾</m:t>
                                      </m:r>
                                    </m:den>
                                  </m:f>
                                </m:e>
                              </m:d>
                            </m:e>
                          </m:func>
                          <m:r>
                            <a:rPr lang="en-GB" sz="2400" i="1">
                              <a:solidFill>
                                <a:schemeClr val="tx1"/>
                              </a:solidFill>
                              <a:latin typeface="Cambria Math" panose="02040503050406030204" pitchFamily="18" charset="0"/>
                              <a:ea typeface="Cambria Math" panose="02040503050406030204" pitchFamily="18" charset="0"/>
                            </a:rPr>
                            <m:t>±</m:t>
                          </m:r>
                          <m:f>
                            <m:fPr>
                              <m:ctrlPr>
                                <a:rPr lang="en-GB" sz="2400" i="1">
                                  <a:solidFill>
                                    <a:schemeClr val="tx1"/>
                                  </a:solidFill>
                                  <a:latin typeface="Cambria Math" panose="02040503050406030204" pitchFamily="18" charset="0"/>
                                </a:rPr>
                              </m:ctrlPr>
                            </m:fPr>
                            <m:num>
                              <m:r>
                                <a:rPr lang="en-GB" sz="2400" i="1">
                                  <a:solidFill>
                                    <a:schemeClr val="tx1"/>
                                  </a:solidFill>
                                  <a:latin typeface="Cambria Math" panose="02040503050406030204" pitchFamily="18" charset="0"/>
                                </a:rPr>
                                <m:t>1</m:t>
                              </m:r>
                            </m:num>
                            <m:den>
                              <m:r>
                                <a:rPr lang="en-GB" sz="2400" i="1">
                                  <a:solidFill>
                                    <a:schemeClr val="tx1"/>
                                  </a:solidFill>
                                  <a:latin typeface="Cambria Math" panose="02040503050406030204" pitchFamily="18" charset="0"/>
                                </a:rPr>
                                <m:t>2</m:t>
                              </m:r>
                            </m:den>
                          </m:f>
                          <m:r>
                            <a:rPr lang="en-GB" sz="2400" i="1">
                              <a:solidFill>
                                <a:schemeClr val="tx1"/>
                              </a:solidFill>
                              <a:latin typeface="Cambria Math" panose="02040503050406030204" pitchFamily="18" charset="0"/>
                            </a:rPr>
                            <m:t>∙</m:t>
                          </m:r>
                          <m:sSubSup>
                            <m:sSubSupPr>
                              <m:ctrlPr>
                                <a:rPr lang="en-GB" sz="2400" b="0" i="1" smtClean="0">
                                  <a:solidFill>
                                    <a:schemeClr val="tx1"/>
                                  </a:solidFill>
                                  <a:latin typeface="Cambria Math" panose="02040503050406030204" pitchFamily="18" charset="0"/>
                                  <a:ea typeface="Cambria Math" panose="02040503050406030204" pitchFamily="18" charset="0"/>
                                </a:rPr>
                              </m:ctrlPr>
                            </m:sSubSupPr>
                            <m:e>
                              <m:r>
                                <a:rPr lang="en-GB" sz="2400" i="1" smtClean="0">
                                  <a:solidFill>
                                    <a:schemeClr val="tx1"/>
                                  </a:solidFill>
                                  <a:latin typeface="Cambria Math" panose="02040503050406030204" pitchFamily="18" charset="0"/>
                                  <a:ea typeface="Cambria Math" panose="02040503050406030204" pitchFamily="18" charset="0"/>
                                </a:rPr>
                                <m:t>𝜎</m:t>
                              </m:r>
                            </m:e>
                            <m:sub>
                              <m:r>
                                <a:rPr lang="en-GB" sz="2400" b="0" i="1" smtClean="0">
                                  <a:solidFill>
                                    <a:schemeClr val="tx1"/>
                                  </a:solidFill>
                                  <a:latin typeface="Cambria Math" panose="02040503050406030204" pitchFamily="18" charset="0"/>
                                  <a:ea typeface="Cambria Math" panose="02040503050406030204" pitchFamily="18" charset="0"/>
                                </a:rPr>
                                <m:t>𝐾</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2</m:t>
                              </m:r>
                            </m:sup>
                          </m:sSubSup>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𝑇</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𝑡</m:t>
                          </m:r>
                          <m:r>
                            <a:rPr lang="en-GB" sz="2400" b="0" i="1" smtClean="0">
                              <a:solidFill>
                                <a:schemeClr val="tx1"/>
                              </a:solidFill>
                              <a:latin typeface="Cambria Math" panose="02040503050406030204" pitchFamily="18" charset="0"/>
                              <a:ea typeface="Cambria Math" panose="02040503050406030204" pitchFamily="18" charset="0"/>
                            </a:rPr>
                            <m:t>)</m:t>
                          </m:r>
                        </m:num>
                        <m:den>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𝜎</m:t>
                              </m:r>
                            </m:e>
                            <m:sub>
                              <m:r>
                                <a:rPr lang="en-GB" sz="2400" i="1">
                                  <a:latin typeface="Cambria Math" panose="02040503050406030204" pitchFamily="18" charset="0"/>
                                  <a:ea typeface="Cambria Math" panose="02040503050406030204" pitchFamily="18" charset="0"/>
                                </a:rPr>
                                <m:t>𝐾</m:t>
                              </m:r>
                              <m:r>
                                <a:rPr lang="en-GB" sz="2400" i="1">
                                  <a:latin typeface="Cambria Math" panose="02040503050406030204" pitchFamily="18" charset="0"/>
                                  <a:ea typeface="Cambria Math" panose="02040503050406030204" pitchFamily="18" charset="0"/>
                                </a:rPr>
                                <m:t>,</m:t>
                              </m:r>
                              <m:r>
                                <a:rPr lang="en-GB" sz="2400" i="1">
                                  <a:latin typeface="Cambria Math" panose="02040503050406030204" pitchFamily="18" charset="0"/>
                                  <a:ea typeface="Cambria Math" panose="02040503050406030204" pitchFamily="18" charset="0"/>
                                </a:rPr>
                                <m:t>𝑡</m:t>
                              </m:r>
                            </m:sub>
                          </m:sSub>
                          <m:rad>
                            <m:radPr>
                              <m:degHide m:val="on"/>
                              <m:ctrlPr>
                                <a:rPr lang="en-GB" sz="2400" i="1">
                                  <a:solidFill>
                                    <a:schemeClr val="tx1"/>
                                  </a:solidFill>
                                  <a:latin typeface="Cambria Math" panose="02040503050406030204" pitchFamily="18" charset="0"/>
                                </a:rPr>
                              </m:ctrlPr>
                            </m:radPr>
                            <m:deg/>
                            <m:e>
                              <m:r>
                                <a:rPr lang="en-GB" sz="2400" b="0" i="1" smtClean="0">
                                  <a:solidFill>
                                    <a:schemeClr val="tx1"/>
                                  </a:solidFill>
                                  <a:latin typeface="Cambria Math" panose="02040503050406030204" pitchFamily="18" charset="0"/>
                                </a:rPr>
                                <m:t>𝑇</m:t>
                              </m:r>
                              <m:r>
                                <a:rPr lang="en-GB" sz="2400" b="0" i="1" smtClean="0">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𝑡</m:t>
                              </m:r>
                            </m:e>
                          </m:rad>
                        </m:den>
                      </m:f>
                    </m:oMath>
                  </m:oMathPara>
                </a14:m>
                <a:endParaRPr lang="en-GB" sz="2400" i="1" dirty="0">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EF8CE9E0-7C73-7817-24CC-54BB052229A4}"/>
                  </a:ext>
                </a:extLst>
              </p:cNvPr>
              <p:cNvSpPr txBox="1">
                <a:spLocks noRot="1" noChangeAspect="1" noMove="1" noResize="1" noEditPoints="1" noAdjustHandles="1" noChangeArrowheads="1" noChangeShapeType="1" noTextEdit="1"/>
              </p:cNvSpPr>
              <p:nvPr/>
            </p:nvSpPr>
            <p:spPr>
              <a:xfrm>
                <a:off x="6850966" y="953735"/>
                <a:ext cx="4812098" cy="1171988"/>
              </a:xfrm>
              <a:prstGeom prst="rect">
                <a:avLst/>
              </a:prstGeom>
              <a:blipFill>
                <a:blip r:embed="rId6"/>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994449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500"/>
                                        <p:tgtEl>
                                          <p:spTgt spid="34"/>
                                        </p:tgtEl>
                                      </p:cBhvr>
                                    </p:animEffec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down)">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CB8B4-9102-AE4C-982F-FFDEA6F430AF}"/>
              </a:ext>
            </a:extLst>
          </p:cNvPr>
          <p:cNvSpPr>
            <a:spLocks noGrp="1"/>
          </p:cNvSpPr>
          <p:nvPr>
            <p:ph type="ctrTitle"/>
          </p:nvPr>
        </p:nvSpPr>
        <p:spPr/>
        <p:txBody>
          <a:bodyPr/>
          <a:lstStyle/>
          <a:p>
            <a:r>
              <a:rPr lang="en-GB" dirty="0"/>
              <a:t>Model Inputs - Market Data</a:t>
            </a:r>
          </a:p>
        </p:txBody>
      </p:sp>
      <p:sp>
        <p:nvSpPr>
          <p:cNvPr id="3" name="Text Placeholder 2">
            <a:extLst>
              <a:ext uri="{FF2B5EF4-FFF2-40B4-BE49-F238E27FC236}">
                <a16:creationId xmlns:a16="http://schemas.microsoft.com/office/drawing/2014/main" id="{7E0EC27E-7701-3726-513A-88A2877CA078}"/>
              </a:ext>
            </a:extLst>
          </p:cNvPr>
          <p:cNvSpPr>
            <a:spLocks noGrp="1"/>
          </p:cNvSpPr>
          <p:nvPr>
            <p:ph type="body" sz="quarter" idx="10"/>
          </p:nvPr>
        </p:nvSpPr>
        <p:spPr/>
        <p:txBody>
          <a:bodyPr/>
          <a:lstStyle/>
          <a:p>
            <a:r>
              <a:rPr lang="en-US" sz="1400" dirty="0"/>
              <a:t>European Equity Option - Calibration &amp; Pricing</a:t>
            </a:r>
            <a:endParaRPr lang="en-GB" dirty="0"/>
          </a:p>
        </p:txBody>
      </p:sp>
      <p:sp>
        <p:nvSpPr>
          <p:cNvPr id="22" name="Rectangle 21">
            <a:extLst>
              <a:ext uri="{FF2B5EF4-FFF2-40B4-BE49-F238E27FC236}">
                <a16:creationId xmlns:a16="http://schemas.microsoft.com/office/drawing/2014/main" id="{3856E74F-463E-6313-10B8-07A46A2EDAB1}"/>
              </a:ext>
            </a:extLst>
          </p:cNvPr>
          <p:cNvSpPr/>
          <p:nvPr/>
        </p:nvSpPr>
        <p:spPr>
          <a:xfrm>
            <a:off x="468920" y="940904"/>
            <a:ext cx="11194144" cy="193816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7" name="TextBox 57">
                <a:extLst>
                  <a:ext uri="{FF2B5EF4-FFF2-40B4-BE49-F238E27FC236}">
                    <a16:creationId xmlns:a16="http://schemas.microsoft.com/office/drawing/2014/main" id="{00000000-0008-0000-0800-00003A000000}"/>
                  </a:ext>
                </a:extLst>
              </p:cNvPr>
              <p:cNvSpPr txBox="1"/>
              <p:nvPr/>
            </p:nvSpPr>
            <p:spPr>
              <a:xfrm>
                <a:off x="759987" y="1291616"/>
                <a:ext cx="5143203" cy="416845"/>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𝑉</m:t>
                          </m:r>
                        </m:e>
                        <m:sub>
                          <m:r>
                            <a:rPr lang="en-GB" sz="2400" i="1">
                              <a:latin typeface="Cambria Math" panose="02040503050406030204" pitchFamily="18" charset="0"/>
                            </a:rPr>
                            <m:t>𝑡</m:t>
                          </m:r>
                        </m:sub>
                      </m:sSub>
                      <m:r>
                        <a:rPr lang="en-GB" sz="2400" i="1">
                          <a:latin typeface="Cambria Math" panose="02040503050406030204" pitchFamily="18" charset="0"/>
                        </a:rPr>
                        <m:t>=</m:t>
                      </m:r>
                      <m:r>
                        <a:rPr lang="en-GB" sz="2400" b="0" i="1" smtClean="0">
                          <a:solidFill>
                            <a:schemeClr val="tx1"/>
                          </a:solidFill>
                          <a:latin typeface="Cambria Math" panose="02040503050406030204" pitchFamily="18" charset="0"/>
                        </a:rPr>
                        <m:t>𝐷</m:t>
                      </m:r>
                      <m:sSub>
                        <m:sSubPr>
                          <m:ctrlPr>
                            <a:rPr lang="en-GB" sz="240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b="0" i="1">
                          <a:solidFill>
                            <a:schemeClr val="tx1"/>
                          </a:solidFill>
                          <a:latin typeface="Cambria Math" panose="02040503050406030204" pitchFamily="18" charset="0"/>
                        </a:rPr>
                        <m:t>∙</m:t>
                      </m:r>
                      <m:d>
                        <m:dPr>
                          <m:ctrlPr>
                            <a:rPr lang="en-GB" sz="2400" i="1">
                              <a:solidFill>
                                <a:schemeClr val="tx1"/>
                              </a:solidFill>
                              <a:latin typeface="Cambria Math" panose="02040503050406030204" pitchFamily="18" charset="0"/>
                            </a:rPr>
                          </m:ctrlPr>
                        </m:dPr>
                        <m:e>
                          <m:sSub>
                            <m:sSubPr>
                              <m:ctrlPr>
                                <a:rPr lang="en-GB" sz="2400" b="1" i="1" smtClean="0">
                                  <a:solidFill>
                                    <a:schemeClr val="accent4"/>
                                  </a:solidFill>
                                  <a:latin typeface="Cambria Math" panose="02040503050406030204" pitchFamily="18" charset="0"/>
                                </a:rPr>
                              </m:ctrlPr>
                            </m:sSubPr>
                            <m:e>
                              <m:r>
                                <a:rPr lang="en-GB" sz="2400" b="1" i="1" smtClean="0">
                                  <a:solidFill>
                                    <a:schemeClr val="accent4"/>
                                  </a:solidFill>
                                  <a:latin typeface="Cambria Math" panose="02040503050406030204" pitchFamily="18" charset="0"/>
                                </a:rPr>
                                <m:t>𝑭</m:t>
                              </m:r>
                            </m:e>
                            <m:sub>
                              <m:r>
                                <a:rPr lang="en-GB" sz="2400" b="1" i="1" smtClean="0">
                                  <a:solidFill>
                                    <a:schemeClr val="accent4"/>
                                  </a:solidFill>
                                  <a:latin typeface="Cambria Math" panose="02040503050406030204" pitchFamily="18" charset="0"/>
                                </a:rPr>
                                <m:t>𝒕</m:t>
                              </m:r>
                            </m:sub>
                          </m:sSub>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1</m:t>
                                  </m:r>
                                </m:sub>
                              </m:sSub>
                            </m:e>
                          </m:d>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rPr>
                            <m:t>𝐾</m:t>
                          </m:r>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2</m:t>
                                  </m:r>
                                </m:sub>
                              </m:sSub>
                            </m:e>
                          </m:d>
                        </m:e>
                      </m:d>
                    </m:oMath>
                  </m:oMathPara>
                </a14:m>
                <a:endParaRPr lang="en-GB" sz="2400" i="1" dirty="0">
                  <a:latin typeface="Cambria Math" panose="02040503050406030204" pitchFamily="18" charset="0"/>
                </a:endParaRPr>
              </a:p>
            </p:txBody>
          </p:sp>
        </mc:Choice>
        <mc:Fallback xmlns="">
          <p:sp>
            <p:nvSpPr>
              <p:cNvPr id="17" name="TextBox 57">
                <a:extLst>
                  <a:ext uri="{FF2B5EF4-FFF2-40B4-BE49-F238E27FC236}">
                    <a16:creationId xmlns:a16="http://schemas.microsoft.com/office/drawing/2014/main" id="{00000000-0008-0000-0800-00003A000000}"/>
                  </a:ext>
                </a:extLst>
              </p:cNvPr>
              <p:cNvSpPr txBox="1">
                <a:spLocks noRot="1" noChangeAspect="1" noMove="1" noResize="1" noEditPoints="1" noAdjustHandles="1" noChangeArrowheads="1" noChangeShapeType="1" noTextEdit="1"/>
              </p:cNvSpPr>
              <p:nvPr/>
            </p:nvSpPr>
            <p:spPr>
              <a:xfrm>
                <a:off x="759987" y="1291616"/>
                <a:ext cx="5143203" cy="416845"/>
              </a:xfrm>
              <a:prstGeom prst="rect">
                <a:avLst/>
              </a:prstGeom>
              <a:blipFill>
                <a:blip r:embed="rId3"/>
                <a:stretch>
                  <a:fillRect/>
                </a:stretch>
              </a:blipFill>
            </p:spPr>
            <p:txBody>
              <a:bodyPr/>
              <a:lstStyle/>
              <a:p>
                <a:r>
                  <a:rPr lang="en-GB">
                    <a:noFill/>
                  </a:rPr>
                  <a:t> </a:t>
                </a:r>
              </a:p>
            </p:txBody>
          </p:sp>
        </mc:Fallback>
      </mc:AlternateContent>
      <p:cxnSp>
        <p:nvCxnSpPr>
          <p:cNvPr id="27" name="Straight Arrow Connector 26">
            <a:extLst>
              <a:ext uri="{FF2B5EF4-FFF2-40B4-BE49-F238E27FC236}">
                <a16:creationId xmlns:a16="http://schemas.microsoft.com/office/drawing/2014/main" id="{68A94EC4-3566-73E4-1F96-496A39A41277}"/>
              </a:ext>
            </a:extLst>
          </p:cNvPr>
          <p:cNvCxnSpPr>
            <a:cxnSpLocks/>
            <a:stCxn id="43" idx="0"/>
          </p:cNvCxnSpPr>
          <p:nvPr/>
        </p:nvCxnSpPr>
        <p:spPr>
          <a:xfrm flipH="1" flipV="1">
            <a:off x="2616591" y="1708461"/>
            <a:ext cx="4350245" cy="2272043"/>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sp>
        <p:nvSpPr>
          <p:cNvPr id="32" name="Rectangle: Rounded Corners 31">
            <a:extLst>
              <a:ext uri="{FF2B5EF4-FFF2-40B4-BE49-F238E27FC236}">
                <a16:creationId xmlns:a16="http://schemas.microsoft.com/office/drawing/2014/main" id="{461F7BBA-9C64-3823-2764-9728114E9044}"/>
              </a:ext>
            </a:extLst>
          </p:cNvPr>
          <p:cNvSpPr/>
          <p:nvPr/>
        </p:nvSpPr>
        <p:spPr>
          <a:xfrm>
            <a:off x="504911" y="3259171"/>
            <a:ext cx="5245121" cy="63175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GB" sz="2400" b="1" dirty="0"/>
              <a:t>Interest Rate Data</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3EDEEAC-4A07-A1DF-DA8F-34B5BB1153E8}"/>
                  </a:ext>
                </a:extLst>
              </p:cNvPr>
              <p:cNvSpPr txBox="1"/>
              <p:nvPr/>
            </p:nvSpPr>
            <p:spPr>
              <a:xfrm>
                <a:off x="844954" y="4010867"/>
                <a:ext cx="114998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accent2"/>
                          </a:solidFill>
                          <a:latin typeface="Cambria Math" panose="02040503050406030204" pitchFamily="18" charset="0"/>
                        </a:rPr>
                        <m:t>𝐷</m:t>
                      </m:r>
                      <m:sSub>
                        <m:sSubPr>
                          <m:ctrlPr>
                            <a:rPr lang="en-GB" sz="2000" b="0" i="1" smtClean="0">
                              <a:solidFill>
                                <a:schemeClr val="accent2"/>
                              </a:solidFill>
                              <a:latin typeface="Cambria Math" panose="02040503050406030204" pitchFamily="18" charset="0"/>
                            </a:rPr>
                          </m:ctrlPr>
                        </m:sSubPr>
                        <m:e>
                          <m:r>
                            <a:rPr lang="en-GB" sz="2000" b="0" i="1" smtClean="0">
                              <a:solidFill>
                                <a:schemeClr val="accent2"/>
                              </a:solidFill>
                              <a:latin typeface="Cambria Math" panose="02040503050406030204" pitchFamily="18" charset="0"/>
                            </a:rPr>
                            <m:t>𝐹</m:t>
                          </m:r>
                        </m:e>
                        <m:sub>
                          <m:r>
                            <a:rPr lang="en-GB" sz="2000" b="0" i="1" smtClean="0">
                              <a:solidFill>
                                <a:schemeClr val="accent2"/>
                              </a:solidFill>
                              <a:latin typeface="Cambria Math" panose="02040503050406030204" pitchFamily="18" charset="0"/>
                            </a:rPr>
                            <m:t>𝑡</m:t>
                          </m:r>
                        </m:sub>
                      </m:sSub>
                    </m:oMath>
                  </m:oMathPara>
                </a14:m>
                <a:endParaRPr lang="en-GB" sz="2000" dirty="0">
                  <a:solidFill>
                    <a:schemeClr val="accent2"/>
                  </a:solidFill>
                </a:endParaRPr>
              </a:p>
            </p:txBody>
          </p:sp>
        </mc:Choice>
        <mc:Fallback xmlns="">
          <p:sp>
            <p:nvSpPr>
              <p:cNvPr id="33" name="TextBox 32">
                <a:extLst>
                  <a:ext uri="{FF2B5EF4-FFF2-40B4-BE49-F238E27FC236}">
                    <a16:creationId xmlns:a16="http://schemas.microsoft.com/office/drawing/2014/main" id="{13EDEEAC-4A07-A1DF-DA8F-34B5BB1153E8}"/>
                  </a:ext>
                </a:extLst>
              </p:cNvPr>
              <p:cNvSpPr txBox="1">
                <a:spLocks noRot="1" noChangeAspect="1" noMove="1" noResize="1" noEditPoints="1" noAdjustHandles="1" noChangeArrowheads="1" noChangeShapeType="1" noTextEdit="1"/>
              </p:cNvSpPr>
              <p:nvPr/>
            </p:nvSpPr>
            <p:spPr>
              <a:xfrm>
                <a:off x="844954" y="4010867"/>
                <a:ext cx="1149985" cy="400110"/>
              </a:xfrm>
              <a:prstGeom prst="rect">
                <a:avLst/>
              </a:prstGeom>
              <a:blipFill>
                <a:blip r:embed="rId5"/>
                <a:stretch>
                  <a:fillRect/>
                </a:stretch>
              </a:blipFill>
            </p:spPr>
            <p:txBody>
              <a:bodyPr/>
              <a:lstStyle/>
              <a:p>
                <a:r>
                  <a:rPr lang="en-GB">
                    <a:noFill/>
                  </a:rPr>
                  <a:t> </a:t>
                </a:r>
              </a:p>
            </p:txBody>
          </p:sp>
        </mc:Fallback>
      </mc:AlternateContent>
      <p:sp>
        <p:nvSpPr>
          <p:cNvPr id="34" name="TextBox 33">
            <a:extLst>
              <a:ext uri="{FF2B5EF4-FFF2-40B4-BE49-F238E27FC236}">
                <a16:creationId xmlns:a16="http://schemas.microsoft.com/office/drawing/2014/main" id="{BF69A6C5-CA1F-F6E8-28C9-1B91D3E7A62B}"/>
              </a:ext>
            </a:extLst>
          </p:cNvPr>
          <p:cNvSpPr txBox="1"/>
          <p:nvPr/>
        </p:nvSpPr>
        <p:spPr>
          <a:xfrm>
            <a:off x="2297861" y="4010867"/>
            <a:ext cx="3798139" cy="400110"/>
          </a:xfrm>
          <a:prstGeom prst="rect">
            <a:avLst/>
          </a:prstGeom>
          <a:noFill/>
        </p:spPr>
        <p:txBody>
          <a:bodyPr wrap="square" rtlCol="0">
            <a:spAutoFit/>
          </a:bodyPr>
          <a:lstStyle/>
          <a:p>
            <a:r>
              <a:rPr lang="en-GB" sz="2000" dirty="0">
                <a:solidFill>
                  <a:schemeClr val="accent2"/>
                </a:solidFill>
              </a:rPr>
              <a:t>Discount Factor</a:t>
            </a:r>
          </a:p>
        </p:txBody>
      </p:sp>
      <p:sp>
        <p:nvSpPr>
          <p:cNvPr id="42" name="Rectangle: Rounded Corners 41">
            <a:extLst>
              <a:ext uri="{FF2B5EF4-FFF2-40B4-BE49-F238E27FC236}">
                <a16:creationId xmlns:a16="http://schemas.microsoft.com/office/drawing/2014/main" id="{35090A39-A094-EC4E-6381-EF1521AFF085}"/>
              </a:ext>
            </a:extLst>
          </p:cNvPr>
          <p:cNvSpPr/>
          <p:nvPr/>
        </p:nvSpPr>
        <p:spPr>
          <a:xfrm>
            <a:off x="6376724" y="3259171"/>
            <a:ext cx="5245121" cy="631751"/>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GB" sz="2400" b="1" dirty="0"/>
              <a:t>Equity Data</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484A780F-7FB1-D1C4-A0C5-A3B603E36B40}"/>
                  </a:ext>
                </a:extLst>
              </p:cNvPr>
              <p:cNvSpPr txBox="1"/>
              <p:nvPr/>
            </p:nvSpPr>
            <p:spPr>
              <a:xfrm>
                <a:off x="6398922" y="3980504"/>
                <a:ext cx="113582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solidFill>
                                <a:schemeClr val="accent4"/>
                              </a:solidFill>
                              <a:latin typeface="Cambria Math" panose="02040503050406030204" pitchFamily="18" charset="0"/>
                            </a:rPr>
                          </m:ctrlPr>
                        </m:sSubPr>
                        <m:e>
                          <m:r>
                            <a:rPr lang="en-GB" sz="2000" b="0" i="1" smtClean="0">
                              <a:solidFill>
                                <a:schemeClr val="accent4"/>
                              </a:solidFill>
                              <a:latin typeface="Cambria Math" panose="02040503050406030204" pitchFamily="18" charset="0"/>
                            </a:rPr>
                            <m:t>𝐹</m:t>
                          </m:r>
                        </m:e>
                        <m:sub>
                          <m:r>
                            <a:rPr lang="en-GB" sz="2000" b="0" i="1" smtClean="0">
                              <a:solidFill>
                                <a:schemeClr val="accent4"/>
                              </a:solidFill>
                              <a:latin typeface="Cambria Math" panose="02040503050406030204" pitchFamily="18" charset="0"/>
                            </a:rPr>
                            <m:t>𝑡</m:t>
                          </m:r>
                        </m:sub>
                      </m:sSub>
                    </m:oMath>
                  </m:oMathPara>
                </a14:m>
                <a:endParaRPr lang="en-GB" sz="2000" dirty="0">
                  <a:solidFill>
                    <a:schemeClr val="accent4"/>
                  </a:solidFill>
                </a:endParaRPr>
              </a:p>
            </p:txBody>
          </p:sp>
        </mc:Choice>
        <mc:Fallback xmlns="">
          <p:sp>
            <p:nvSpPr>
              <p:cNvPr id="43" name="TextBox 42">
                <a:extLst>
                  <a:ext uri="{FF2B5EF4-FFF2-40B4-BE49-F238E27FC236}">
                    <a16:creationId xmlns:a16="http://schemas.microsoft.com/office/drawing/2014/main" id="{484A780F-7FB1-D1C4-A0C5-A3B603E36B40}"/>
                  </a:ext>
                </a:extLst>
              </p:cNvPr>
              <p:cNvSpPr txBox="1">
                <a:spLocks noRot="1" noChangeAspect="1" noMove="1" noResize="1" noEditPoints="1" noAdjustHandles="1" noChangeArrowheads="1" noChangeShapeType="1" noTextEdit="1"/>
              </p:cNvSpPr>
              <p:nvPr/>
            </p:nvSpPr>
            <p:spPr>
              <a:xfrm>
                <a:off x="6398922" y="3980504"/>
                <a:ext cx="1135828" cy="400110"/>
              </a:xfrm>
              <a:prstGeom prst="rect">
                <a:avLst/>
              </a:prstGeom>
              <a:blipFill>
                <a:blip r:embed="rId6"/>
                <a:stretch>
                  <a:fillRect/>
                </a:stretch>
              </a:blipFill>
            </p:spPr>
            <p:txBody>
              <a:bodyPr/>
              <a:lstStyle/>
              <a:p>
                <a:r>
                  <a:rPr lang="en-GB">
                    <a:noFill/>
                  </a:rPr>
                  <a:t> </a:t>
                </a:r>
              </a:p>
            </p:txBody>
          </p:sp>
        </mc:Fallback>
      </mc:AlternateContent>
      <p:sp>
        <p:nvSpPr>
          <p:cNvPr id="44" name="TextBox 43">
            <a:extLst>
              <a:ext uri="{FF2B5EF4-FFF2-40B4-BE49-F238E27FC236}">
                <a16:creationId xmlns:a16="http://schemas.microsoft.com/office/drawing/2014/main" id="{C6CA061C-E211-82DC-B8CD-9A389CD4EA50}"/>
              </a:ext>
            </a:extLst>
          </p:cNvPr>
          <p:cNvSpPr txBox="1"/>
          <p:nvPr/>
        </p:nvSpPr>
        <p:spPr>
          <a:xfrm>
            <a:off x="7870463" y="3995505"/>
            <a:ext cx="3751382" cy="400110"/>
          </a:xfrm>
          <a:prstGeom prst="rect">
            <a:avLst/>
          </a:prstGeom>
          <a:noFill/>
        </p:spPr>
        <p:txBody>
          <a:bodyPr wrap="square" rtlCol="0">
            <a:spAutoFit/>
          </a:bodyPr>
          <a:lstStyle/>
          <a:p>
            <a:r>
              <a:rPr lang="en-GB" sz="2000" dirty="0">
                <a:solidFill>
                  <a:schemeClr val="accent4"/>
                </a:solidFill>
              </a:rPr>
              <a:t>Forward Price</a:t>
            </a:r>
          </a:p>
        </p:txBody>
      </p:sp>
      <p:cxnSp>
        <p:nvCxnSpPr>
          <p:cNvPr id="6" name="Straight Arrow Connector 5">
            <a:extLst>
              <a:ext uri="{FF2B5EF4-FFF2-40B4-BE49-F238E27FC236}">
                <a16:creationId xmlns:a16="http://schemas.microsoft.com/office/drawing/2014/main" id="{01BBADF6-A38A-1CF4-14F2-E0CAD85067EE}"/>
              </a:ext>
            </a:extLst>
          </p:cNvPr>
          <p:cNvCxnSpPr>
            <a:cxnSpLocks/>
            <a:stCxn id="43" idx="0"/>
          </p:cNvCxnSpPr>
          <p:nvPr/>
        </p:nvCxnSpPr>
        <p:spPr>
          <a:xfrm flipV="1">
            <a:off x="6966836" y="1291616"/>
            <a:ext cx="1684795" cy="2688888"/>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B9C254-5A20-899D-1CED-A7B956401B7C}"/>
                  </a:ext>
                </a:extLst>
              </p:cNvPr>
              <p:cNvSpPr txBox="1"/>
              <p:nvPr/>
            </p:nvSpPr>
            <p:spPr>
              <a:xfrm>
                <a:off x="6850966" y="953735"/>
                <a:ext cx="4812098" cy="11719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1</m:t>
                          </m:r>
                        </m:sub>
                      </m:sSub>
                      <m:r>
                        <a:rPr lang="en-GB" sz="2400" b="0" i="1" smtClean="0">
                          <a:solidFill>
                            <a:schemeClr val="tx1"/>
                          </a:solidFill>
                          <a:latin typeface="Cambria Math" panose="02040503050406030204" pitchFamily="18" charset="0"/>
                        </a:rPr>
                        <m:t>,</m:t>
                      </m:r>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2</m:t>
                          </m:r>
                        </m:sub>
                      </m:sSub>
                      <m:r>
                        <a:rPr lang="en-GB" sz="2400" i="1">
                          <a:solidFill>
                            <a:schemeClr val="tx1"/>
                          </a:solidFill>
                          <a:latin typeface="Cambria Math" panose="02040503050406030204" pitchFamily="18" charset="0"/>
                        </a:rPr>
                        <m:t>=</m:t>
                      </m:r>
                      <m:f>
                        <m:fPr>
                          <m:ctrlPr>
                            <a:rPr lang="en-GB" sz="2400" i="1">
                              <a:solidFill>
                                <a:schemeClr val="tx1"/>
                              </a:solidFill>
                              <a:latin typeface="Cambria Math" panose="02040503050406030204" pitchFamily="18" charset="0"/>
                            </a:rPr>
                          </m:ctrlPr>
                        </m:fPr>
                        <m:num>
                          <m:func>
                            <m:funcPr>
                              <m:ctrlPr>
                                <a:rPr lang="en-GB" sz="2400" i="1">
                                  <a:solidFill>
                                    <a:schemeClr val="tx1"/>
                                  </a:solidFill>
                                  <a:latin typeface="Cambria Math" panose="02040503050406030204" pitchFamily="18" charset="0"/>
                                </a:rPr>
                              </m:ctrlPr>
                            </m:funcPr>
                            <m:fName>
                              <m:r>
                                <m:rPr>
                                  <m:sty m:val="p"/>
                                </m:rPr>
                                <a:rPr lang="en-GB" sz="2400" i="1">
                                  <a:solidFill>
                                    <a:schemeClr val="tx1"/>
                                  </a:solidFill>
                                  <a:latin typeface="Cambria Math" panose="02040503050406030204" pitchFamily="18" charset="0"/>
                                </a:rPr>
                                <m:t>ln</m:t>
                              </m:r>
                            </m:fName>
                            <m:e>
                              <m:d>
                                <m:dPr>
                                  <m:ctrlPr>
                                    <a:rPr lang="en-GB" sz="2400" i="1">
                                      <a:solidFill>
                                        <a:schemeClr val="tx1"/>
                                      </a:solidFill>
                                      <a:latin typeface="Cambria Math" panose="02040503050406030204" pitchFamily="18" charset="0"/>
                                    </a:rPr>
                                  </m:ctrlPr>
                                </m:dPr>
                                <m:e>
                                  <m:f>
                                    <m:fPr>
                                      <m:ctrlPr>
                                        <a:rPr lang="en-GB" sz="2400" i="1">
                                          <a:solidFill>
                                            <a:schemeClr val="tx1"/>
                                          </a:solidFill>
                                          <a:latin typeface="Cambria Math" panose="02040503050406030204" pitchFamily="18" charset="0"/>
                                        </a:rPr>
                                      </m:ctrlPr>
                                    </m:fPr>
                                    <m:num>
                                      <m:sSub>
                                        <m:sSubPr>
                                          <m:ctrlPr>
                                            <a:rPr lang="en-GB" sz="2400" b="1" i="1" smtClean="0">
                                              <a:solidFill>
                                                <a:schemeClr val="accent4"/>
                                              </a:solidFill>
                                              <a:latin typeface="Cambria Math" panose="02040503050406030204" pitchFamily="18" charset="0"/>
                                            </a:rPr>
                                          </m:ctrlPr>
                                        </m:sSubPr>
                                        <m:e>
                                          <m:r>
                                            <a:rPr lang="en-GB" sz="2400" b="1" i="1" smtClean="0">
                                              <a:solidFill>
                                                <a:schemeClr val="accent4"/>
                                              </a:solidFill>
                                              <a:latin typeface="Cambria Math" panose="02040503050406030204" pitchFamily="18" charset="0"/>
                                            </a:rPr>
                                            <m:t>𝑭</m:t>
                                          </m:r>
                                        </m:e>
                                        <m:sub>
                                          <m:r>
                                            <a:rPr lang="en-GB" sz="2400" b="1" i="1" smtClean="0">
                                              <a:solidFill>
                                                <a:schemeClr val="accent4"/>
                                              </a:solidFill>
                                              <a:latin typeface="Cambria Math" panose="02040503050406030204" pitchFamily="18" charset="0"/>
                                            </a:rPr>
                                            <m:t>𝒕</m:t>
                                          </m:r>
                                        </m:sub>
                                      </m:sSub>
                                    </m:num>
                                    <m:den>
                                      <m:r>
                                        <a:rPr lang="en-GB" sz="2400" b="0" i="1" smtClean="0">
                                          <a:solidFill>
                                            <a:schemeClr val="tx1"/>
                                          </a:solidFill>
                                          <a:latin typeface="Cambria Math" panose="02040503050406030204" pitchFamily="18" charset="0"/>
                                        </a:rPr>
                                        <m:t>𝐾</m:t>
                                      </m:r>
                                    </m:den>
                                  </m:f>
                                </m:e>
                              </m:d>
                            </m:e>
                          </m:func>
                          <m:r>
                            <a:rPr lang="en-GB" sz="2400" i="1">
                              <a:solidFill>
                                <a:schemeClr val="tx1"/>
                              </a:solidFill>
                              <a:latin typeface="Cambria Math" panose="02040503050406030204" pitchFamily="18" charset="0"/>
                              <a:ea typeface="Cambria Math" panose="02040503050406030204" pitchFamily="18" charset="0"/>
                            </a:rPr>
                            <m:t>±</m:t>
                          </m:r>
                          <m:f>
                            <m:fPr>
                              <m:ctrlPr>
                                <a:rPr lang="en-GB" sz="2400" i="1">
                                  <a:solidFill>
                                    <a:schemeClr val="tx1"/>
                                  </a:solidFill>
                                  <a:latin typeface="Cambria Math" panose="02040503050406030204" pitchFamily="18" charset="0"/>
                                </a:rPr>
                              </m:ctrlPr>
                            </m:fPr>
                            <m:num>
                              <m:r>
                                <a:rPr lang="en-GB" sz="2400" i="1">
                                  <a:solidFill>
                                    <a:schemeClr val="tx1"/>
                                  </a:solidFill>
                                  <a:latin typeface="Cambria Math" panose="02040503050406030204" pitchFamily="18" charset="0"/>
                                </a:rPr>
                                <m:t>1</m:t>
                              </m:r>
                            </m:num>
                            <m:den>
                              <m:r>
                                <a:rPr lang="en-GB" sz="2400" i="1">
                                  <a:solidFill>
                                    <a:schemeClr val="tx1"/>
                                  </a:solidFill>
                                  <a:latin typeface="Cambria Math" panose="02040503050406030204" pitchFamily="18" charset="0"/>
                                </a:rPr>
                                <m:t>2</m:t>
                              </m:r>
                            </m:den>
                          </m:f>
                          <m:r>
                            <a:rPr lang="en-GB" sz="2400" i="1">
                              <a:solidFill>
                                <a:schemeClr val="tx1"/>
                              </a:solidFill>
                              <a:latin typeface="Cambria Math" panose="02040503050406030204" pitchFamily="18" charset="0"/>
                            </a:rPr>
                            <m:t>∙</m:t>
                          </m:r>
                          <m:sSubSup>
                            <m:sSubSupPr>
                              <m:ctrlPr>
                                <a:rPr lang="en-GB" sz="2400" b="0" i="1" smtClean="0">
                                  <a:solidFill>
                                    <a:schemeClr val="tx1"/>
                                  </a:solidFill>
                                  <a:latin typeface="Cambria Math" panose="02040503050406030204" pitchFamily="18" charset="0"/>
                                  <a:ea typeface="Cambria Math" panose="02040503050406030204" pitchFamily="18" charset="0"/>
                                </a:rPr>
                              </m:ctrlPr>
                            </m:sSubSupPr>
                            <m:e>
                              <m:r>
                                <a:rPr lang="en-GB" sz="2400" i="1" smtClean="0">
                                  <a:solidFill>
                                    <a:schemeClr val="tx1"/>
                                  </a:solidFill>
                                  <a:latin typeface="Cambria Math" panose="02040503050406030204" pitchFamily="18" charset="0"/>
                                  <a:ea typeface="Cambria Math" panose="02040503050406030204" pitchFamily="18" charset="0"/>
                                </a:rPr>
                                <m:t>𝜎</m:t>
                              </m:r>
                            </m:e>
                            <m:sub>
                              <m:r>
                                <a:rPr lang="en-GB" sz="2400" b="0" i="1" smtClean="0">
                                  <a:solidFill>
                                    <a:schemeClr val="tx1"/>
                                  </a:solidFill>
                                  <a:latin typeface="Cambria Math" panose="02040503050406030204" pitchFamily="18" charset="0"/>
                                  <a:ea typeface="Cambria Math" panose="02040503050406030204" pitchFamily="18" charset="0"/>
                                </a:rPr>
                                <m:t>𝐾</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2</m:t>
                              </m:r>
                            </m:sup>
                          </m:sSubSup>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𝑇</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𝑡</m:t>
                          </m:r>
                          <m:r>
                            <a:rPr lang="en-GB" sz="2400" b="0" i="1" smtClean="0">
                              <a:solidFill>
                                <a:schemeClr val="tx1"/>
                              </a:solidFill>
                              <a:latin typeface="Cambria Math" panose="02040503050406030204" pitchFamily="18" charset="0"/>
                              <a:ea typeface="Cambria Math" panose="02040503050406030204" pitchFamily="18" charset="0"/>
                            </a:rPr>
                            <m:t>)</m:t>
                          </m:r>
                        </m:num>
                        <m:den>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𝜎</m:t>
                              </m:r>
                            </m:e>
                            <m:sub>
                              <m:r>
                                <a:rPr lang="en-GB" sz="2400" i="1">
                                  <a:latin typeface="Cambria Math" panose="02040503050406030204" pitchFamily="18" charset="0"/>
                                  <a:ea typeface="Cambria Math" panose="02040503050406030204" pitchFamily="18" charset="0"/>
                                </a:rPr>
                                <m:t>𝐾</m:t>
                              </m:r>
                              <m:r>
                                <a:rPr lang="en-GB" sz="2400" i="1">
                                  <a:latin typeface="Cambria Math" panose="02040503050406030204" pitchFamily="18" charset="0"/>
                                  <a:ea typeface="Cambria Math" panose="02040503050406030204" pitchFamily="18" charset="0"/>
                                </a:rPr>
                                <m:t>,</m:t>
                              </m:r>
                              <m:r>
                                <a:rPr lang="en-GB" sz="2400" i="1">
                                  <a:latin typeface="Cambria Math" panose="02040503050406030204" pitchFamily="18" charset="0"/>
                                  <a:ea typeface="Cambria Math" panose="02040503050406030204" pitchFamily="18" charset="0"/>
                                </a:rPr>
                                <m:t>𝑡</m:t>
                              </m:r>
                            </m:sub>
                          </m:sSub>
                          <m:rad>
                            <m:radPr>
                              <m:degHide m:val="on"/>
                              <m:ctrlPr>
                                <a:rPr lang="en-GB" sz="2400" i="1">
                                  <a:solidFill>
                                    <a:schemeClr val="tx1"/>
                                  </a:solidFill>
                                  <a:latin typeface="Cambria Math" panose="02040503050406030204" pitchFamily="18" charset="0"/>
                                </a:rPr>
                              </m:ctrlPr>
                            </m:radPr>
                            <m:deg/>
                            <m:e>
                              <m:r>
                                <a:rPr lang="en-GB" sz="2400" b="0" i="1" smtClean="0">
                                  <a:solidFill>
                                    <a:schemeClr val="tx1"/>
                                  </a:solidFill>
                                  <a:latin typeface="Cambria Math" panose="02040503050406030204" pitchFamily="18" charset="0"/>
                                </a:rPr>
                                <m:t>𝑇</m:t>
                              </m:r>
                              <m:r>
                                <a:rPr lang="en-GB" sz="2400" b="0" i="1" smtClean="0">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𝑡</m:t>
                              </m:r>
                            </m:e>
                          </m:rad>
                        </m:den>
                      </m:f>
                    </m:oMath>
                  </m:oMathPara>
                </a14:m>
                <a:endParaRPr lang="en-GB" sz="2400" i="1" dirty="0">
                  <a:latin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96B9C254-5A20-899D-1CED-A7B956401B7C}"/>
                  </a:ext>
                </a:extLst>
              </p:cNvPr>
              <p:cNvSpPr txBox="1">
                <a:spLocks noRot="1" noChangeAspect="1" noMove="1" noResize="1" noEditPoints="1" noAdjustHandles="1" noChangeArrowheads="1" noChangeShapeType="1" noTextEdit="1"/>
              </p:cNvSpPr>
              <p:nvPr/>
            </p:nvSpPr>
            <p:spPr>
              <a:xfrm>
                <a:off x="6850966" y="953735"/>
                <a:ext cx="4812098" cy="1171988"/>
              </a:xfrm>
              <a:prstGeom prst="rect">
                <a:avLst/>
              </a:prstGeom>
              <a:blipFill>
                <a:blip r:embed="rId7"/>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315528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500"/>
                                        <p:tgtEl>
                                          <p:spTgt spid="44"/>
                                        </p:tgtEl>
                                      </p:cBhvr>
                                    </p:animEffec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down)">
                                      <p:cBhvr>
                                        <p:cTn id="18" dur="500"/>
                                        <p:tgtEl>
                                          <p:spTgt spid="27"/>
                                        </p:tgtEl>
                                      </p:cBhvr>
                                    </p:animEffect>
                                  </p:childTnLst>
                                </p:cTn>
                              </p:par>
                              <p:par>
                                <p:cTn id="19" presetID="22" presetClass="entr" presetSubtype="4"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down)">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p:bldP spid="4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CB8B4-9102-AE4C-982F-FFDEA6F430AF}"/>
              </a:ext>
            </a:extLst>
          </p:cNvPr>
          <p:cNvSpPr>
            <a:spLocks noGrp="1"/>
          </p:cNvSpPr>
          <p:nvPr>
            <p:ph type="ctrTitle"/>
          </p:nvPr>
        </p:nvSpPr>
        <p:spPr/>
        <p:txBody>
          <a:bodyPr/>
          <a:lstStyle/>
          <a:p>
            <a:r>
              <a:rPr lang="en-GB" dirty="0"/>
              <a:t>Model Inputs - Market Data</a:t>
            </a:r>
          </a:p>
        </p:txBody>
      </p:sp>
      <p:sp>
        <p:nvSpPr>
          <p:cNvPr id="3" name="Text Placeholder 2">
            <a:extLst>
              <a:ext uri="{FF2B5EF4-FFF2-40B4-BE49-F238E27FC236}">
                <a16:creationId xmlns:a16="http://schemas.microsoft.com/office/drawing/2014/main" id="{7E0EC27E-7701-3726-513A-88A2877CA078}"/>
              </a:ext>
            </a:extLst>
          </p:cNvPr>
          <p:cNvSpPr>
            <a:spLocks noGrp="1"/>
          </p:cNvSpPr>
          <p:nvPr>
            <p:ph type="body" sz="quarter" idx="10"/>
          </p:nvPr>
        </p:nvSpPr>
        <p:spPr/>
        <p:txBody>
          <a:bodyPr/>
          <a:lstStyle/>
          <a:p>
            <a:r>
              <a:rPr lang="en-US" sz="1400" dirty="0"/>
              <a:t>European Equity Option - Calibration &amp; Pricing</a:t>
            </a:r>
            <a:endParaRPr lang="en-GB" dirty="0"/>
          </a:p>
        </p:txBody>
      </p:sp>
      <p:sp>
        <p:nvSpPr>
          <p:cNvPr id="22" name="Rectangle 21">
            <a:extLst>
              <a:ext uri="{FF2B5EF4-FFF2-40B4-BE49-F238E27FC236}">
                <a16:creationId xmlns:a16="http://schemas.microsoft.com/office/drawing/2014/main" id="{3856E74F-463E-6313-10B8-07A46A2EDAB1}"/>
              </a:ext>
            </a:extLst>
          </p:cNvPr>
          <p:cNvSpPr/>
          <p:nvPr/>
        </p:nvSpPr>
        <p:spPr>
          <a:xfrm>
            <a:off x="468920" y="940904"/>
            <a:ext cx="11194144" cy="193816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7" name="TextBox 57">
                <a:extLst>
                  <a:ext uri="{FF2B5EF4-FFF2-40B4-BE49-F238E27FC236}">
                    <a16:creationId xmlns:a16="http://schemas.microsoft.com/office/drawing/2014/main" id="{00000000-0008-0000-0800-00003A000000}"/>
                  </a:ext>
                </a:extLst>
              </p:cNvPr>
              <p:cNvSpPr txBox="1"/>
              <p:nvPr/>
            </p:nvSpPr>
            <p:spPr>
              <a:xfrm>
                <a:off x="759987" y="1291616"/>
                <a:ext cx="5110758" cy="416845"/>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𝑉</m:t>
                          </m:r>
                        </m:e>
                        <m:sub>
                          <m:r>
                            <a:rPr lang="en-GB" sz="2400" i="1">
                              <a:latin typeface="Cambria Math" panose="02040503050406030204" pitchFamily="18" charset="0"/>
                            </a:rPr>
                            <m:t>𝑡</m:t>
                          </m:r>
                        </m:sub>
                      </m:sSub>
                      <m:r>
                        <a:rPr lang="en-GB" sz="2400" i="1">
                          <a:latin typeface="Cambria Math" panose="02040503050406030204" pitchFamily="18" charset="0"/>
                        </a:rPr>
                        <m:t>=</m:t>
                      </m:r>
                      <m:r>
                        <a:rPr lang="en-GB" sz="2400" b="0" i="1" smtClean="0">
                          <a:solidFill>
                            <a:schemeClr val="tx1"/>
                          </a:solidFill>
                          <a:latin typeface="Cambria Math" panose="02040503050406030204" pitchFamily="18" charset="0"/>
                        </a:rPr>
                        <m:t>𝐷</m:t>
                      </m:r>
                      <m:sSub>
                        <m:sSubPr>
                          <m:ctrlPr>
                            <a:rPr lang="en-GB" sz="240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i="1">
                          <a:solidFill>
                            <a:schemeClr val="tx1"/>
                          </a:solidFill>
                          <a:latin typeface="Cambria Math" panose="02040503050406030204" pitchFamily="18" charset="0"/>
                        </a:rPr>
                        <m:t>∙</m:t>
                      </m:r>
                      <m:d>
                        <m:dPr>
                          <m:ctrlPr>
                            <a:rPr lang="en-GB" sz="2400" i="1">
                              <a:solidFill>
                                <a:schemeClr val="tx1"/>
                              </a:solidFill>
                              <a:latin typeface="Cambria Math" panose="02040503050406030204" pitchFamily="18" charset="0"/>
                            </a:rPr>
                          </m:ctrlPr>
                        </m:dPr>
                        <m:e>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1</m:t>
                                  </m:r>
                                </m:sub>
                              </m:sSub>
                            </m:e>
                          </m:d>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rPr>
                            <m:t>𝐾</m:t>
                          </m:r>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2</m:t>
                                  </m:r>
                                </m:sub>
                              </m:sSub>
                            </m:e>
                          </m:d>
                        </m:e>
                      </m:d>
                    </m:oMath>
                  </m:oMathPara>
                </a14:m>
                <a:endParaRPr lang="en-GB" sz="2400" i="1" dirty="0">
                  <a:latin typeface="Cambria Math" panose="02040503050406030204" pitchFamily="18" charset="0"/>
                </a:endParaRPr>
              </a:p>
            </p:txBody>
          </p:sp>
        </mc:Choice>
        <mc:Fallback xmlns="">
          <p:sp>
            <p:nvSpPr>
              <p:cNvPr id="17" name="TextBox 57">
                <a:extLst>
                  <a:ext uri="{FF2B5EF4-FFF2-40B4-BE49-F238E27FC236}">
                    <a16:creationId xmlns:a16="http://schemas.microsoft.com/office/drawing/2014/main" id="{00000000-0008-0000-0800-00003A000000}"/>
                  </a:ext>
                </a:extLst>
              </p:cNvPr>
              <p:cNvSpPr txBox="1">
                <a:spLocks noRot="1" noChangeAspect="1" noMove="1" noResize="1" noEditPoints="1" noAdjustHandles="1" noChangeArrowheads="1" noChangeShapeType="1" noTextEdit="1"/>
              </p:cNvSpPr>
              <p:nvPr/>
            </p:nvSpPr>
            <p:spPr>
              <a:xfrm>
                <a:off x="759987" y="1291616"/>
                <a:ext cx="5110758" cy="416845"/>
              </a:xfrm>
              <a:prstGeom prst="rect">
                <a:avLst/>
              </a:prstGeom>
              <a:blipFill>
                <a:blip r:embed="rId3"/>
                <a:stretch>
                  <a:fillRect/>
                </a:stretch>
              </a:blipFill>
            </p:spPr>
            <p:txBody>
              <a:bodyPr/>
              <a:lstStyle/>
              <a:p>
                <a:r>
                  <a:rPr lang="en-GB">
                    <a:noFill/>
                  </a:rPr>
                  <a:t> </a:t>
                </a:r>
              </a:p>
            </p:txBody>
          </p:sp>
        </mc:Fallback>
      </mc:AlternateContent>
      <p:sp>
        <p:nvSpPr>
          <p:cNvPr id="32" name="Rectangle: Rounded Corners 31">
            <a:extLst>
              <a:ext uri="{FF2B5EF4-FFF2-40B4-BE49-F238E27FC236}">
                <a16:creationId xmlns:a16="http://schemas.microsoft.com/office/drawing/2014/main" id="{461F7BBA-9C64-3823-2764-9728114E9044}"/>
              </a:ext>
            </a:extLst>
          </p:cNvPr>
          <p:cNvSpPr/>
          <p:nvPr/>
        </p:nvSpPr>
        <p:spPr>
          <a:xfrm>
            <a:off x="504911" y="3259171"/>
            <a:ext cx="5245121" cy="63175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GB" sz="2400" b="1" dirty="0"/>
              <a:t>Interest Rate Data</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3EDEEAC-4A07-A1DF-DA8F-34B5BB1153E8}"/>
                  </a:ext>
                </a:extLst>
              </p:cNvPr>
              <p:cNvSpPr txBox="1"/>
              <p:nvPr/>
            </p:nvSpPr>
            <p:spPr>
              <a:xfrm>
                <a:off x="844954" y="4010867"/>
                <a:ext cx="114998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accent2"/>
                          </a:solidFill>
                          <a:latin typeface="Cambria Math" panose="02040503050406030204" pitchFamily="18" charset="0"/>
                        </a:rPr>
                        <m:t>𝐷</m:t>
                      </m:r>
                      <m:sSub>
                        <m:sSubPr>
                          <m:ctrlPr>
                            <a:rPr lang="en-GB" sz="2000" b="0" i="1" smtClean="0">
                              <a:solidFill>
                                <a:schemeClr val="accent2"/>
                              </a:solidFill>
                              <a:latin typeface="Cambria Math" panose="02040503050406030204" pitchFamily="18" charset="0"/>
                            </a:rPr>
                          </m:ctrlPr>
                        </m:sSubPr>
                        <m:e>
                          <m:r>
                            <a:rPr lang="en-GB" sz="2000" b="0" i="1" smtClean="0">
                              <a:solidFill>
                                <a:schemeClr val="accent2"/>
                              </a:solidFill>
                              <a:latin typeface="Cambria Math" panose="02040503050406030204" pitchFamily="18" charset="0"/>
                            </a:rPr>
                            <m:t>𝐹</m:t>
                          </m:r>
                        </m:e>
                        <m:sub>
                          <m:r>
                            <a:rPr lang="en-GB" sz="2000" b="0" i="1" smtClean="0">
                              <a:solidFill>
                                <a:schemeClr val="accent2"/>
                              </a:solidFill>
                              <a:latin typeface="Cambria Math" panose="02040503050406030204" pitchFamily="18" charset="0"/>
                            </a:rPr>
                            <m:t>𝑡</m:t>
                          </m:r>
                        </m:sub>
                      </m:sSub>
                    </m:oMath>
                  </m:oMathPara>
                </a14:m>
                <a:endParaRPr lang="en-GB" sz="2000" dirty="0">
                  <a:solidFill>
                    <a:schemeClr val="accent2"/>
                  </a:solidFill>
                </a:endParaRPr>
              </a:p>
            </p:txBody>
          </p:sp>
        </mc:Choice>
        <mc:Fallback xmlns="">
          <p:sp>
            <p:nvSpPr>
              <p:cNvPr id="33" name="TextBox 32">
                <a:extLst>
                  <a:ext uri="{FF2B5EF4-FFF2-40B4-BE49-F238E27FC236}">
                    <a16:creationId xmlns:a16="http://schemas.microsoft.com/office/drawing/2014/main" id="{13EDEEAC-4A07-A1DF-DA8F-34B5BB1153E8}"/>
                  </a:ext>
                </a:extLst>
              </p:cNvPr>
              <p:cNvSpPr txBox="1">
                <a:spLocks noRot="1" noChangeAspect="1" noMove="1" noResize="1" noEditPoints="1" noAdjustHandles="1" noChangeArrowheads="1" noChangeShapeType="1" noTextEdit="1"/>
              </p:cNvSpPr>
              <p:nvPr/>
            </p:nvSpPr>
            <p:spPr>
              <a:xfrm>
                <a:off x="844954" y="4010867"/>
                <a:ext cx="1149985" cy="400110"/>
              </a:xfrm>
              <a:prstGeom prst="rect">
                <a:avLst/>
              </a:prstGeom>
              <a:blipFill>
                <a:blip r:embed="rId5"/>
                <a:stretch>
                  <a:fillRect/>
                </a:stretch>
              </a:blipFill>
            </p:spPr>
            <p:txBody>
              <a:bodyPr/>
              <a:lstStyle/>
              <a:p>
                <a:r>
                  <a:rPr lang="en-GB">
                    <a:noFill/>
                  </a:rPr>
                  <a:t> </a:t>
                </a:r>
              </a:p>
            </p:txBody>
          </p:sp>
        </mc:Fallback>
      </mc:AlternateContent>
      <p:sp>
        <p:nvSpPr>
          <p:cNvPr id="34" name="TextBox 33">
            <a:extLst>
              <a:ext uri="{FF2B5EF4-FFF2-40B4-BE49-F238E27FC236}">
                <a16:creationId xmlns:a16="http://schemas.microsoft.com/office/drawing/2014/main" id="{BF69A6C5-CA1F-F6E8-28C9-1B91D3E7A62B}"/>
              </a:ext>
            </a:extLst>
          </p:cNvPr>
          <p:cNvSpPr txBox="1"/>
          <p:nvPr/>
        </p:nvSpPr>
        <p:spPr>
          <a:xfrm>
            <a:off x="2297861" y="4010867"/>
            <a:ext cx="3798139" cy="400110"/>
          </a:xfrm>
          <a:prstGeom prst="rect">
            <a:avLst/>
          </a:prstGeom>
          <a:noFill/>
        </p:spPr>
        <p:txBody>
          <a:bodyPr wrap="square" rtlCol="0">
            <a:spAutoFit/>
          </a:bodyPr>
          <a:lstStyle/>
          <a:p>
            <a:r>
              <a:rPr lang="en-GB" sz="2000" dirty="0">
                <a:solidFill>
                  <a:schemeClr val="accent2"/>
                </a:solidFill>
              </a:rPr>
              <a:t>Discount Factor</a:t>
            </a:r>
          </a:p>
        </p:txBody>
      </p:sp>
      <p:sp>
        <p:nvSpPr>
          <p:cNvPr id="42" name="Rectangle: Rounded Corners 41">
            <a:extLst>
              <a:ext uri="{FF2B5EF4-FFF2-40B4-BE49-F238E27FC236}">
                <a16:creationId xmlns:a16="http://schemas.microsoft.com/office/drawing/2014/main" id="{35090A39-A094-EC4E-6381-EF1521AFF085}"/>
              </a:ext>
            </a:extLst>
          </p:cNvPr>
          <p:cNvSpPr/>
          <p:nvPr/>
        </p:nvSpPr>
        <p:spPr>
          <a:xfrm>
            <a:off x="6376724" y="3259171"/>
            <a:ext cx="5245121" cy="631751"/>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GB" sz="2400" b="1" dirty="0"/>
              <a:t>Equity Data</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484A780F-7FB1-D1C4-A0C5-A3B603E36B40}"/>
                  </a:ext>
                </a:extLst>
              </p:cNvPr>
              <p:cNvSpPr txBox="1"/>
              <p:nvPr/>
            </p:nvSpPr>
            <p:spPr>
              <a:xfrm>
                <a:off x="6398922" y="3980504"/>
                <a:ext cx="113582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solidFill>
                                <a:schemeClr val="accent4"/>
                              </a:solidFill>
                              <a:latin typeface="Cambria Math" panose="02040503050406030204" pitchFamily="18" charset="0"/>
                            </a:rPr>
                          </m:ctrlPr>
                        </m:sSubPr>
                        <m:e>
                          <m:r>
                            <a:rPr lang="en-GB" sz="2000" b="0" i="1" smtClean="0">
                              <a:solidFill>
                                <a:schemeClr val="accent4"/>
                              </a:solidFill>
                              <a:latin typeface="Cambria Math" panose="02040503050406030204" pitchFamily="18" charset="0"/>
                            </a:rPr>
                            <m:t>𝐹</m:t>
                          </m:r>
                        </m:e>
                        <m:sub>
                          <m:r>
                            <a:rPr lang="en-GB" sz="2000" b="0" i="1" smtClean="0">
                              <a:solidFill>
                                <a:schemeClr val="accent4"/>
                              </a:solidFill>
                              <a:latin typeface="Cambria Math" panose="02040503050406030204" pitchFamily="18" charset="0"/>
                            </a:rPr>
                            <m:t>𝑡</m:t>
                          </m:r>
                        </m:sub>
                      </m:sSub>
                    </m:oMath>
                  </m:oMathPara>
                </a14:m>
                <a:endParaRPr lang="en-GB" sz="2000" dirty="0">
                  <a:solidFill>
                    <a:schemeClr val="accent4"/>
                  </a:solidFill>
                </a:endParaRPr>
              </a:p>
            </p:txBody>
          </p:sp>
        </mc:Choice>
        <mc:Fallback xmlns="">
          <p:sp>
            <p:nvSpPr>
              <p:cNvPr id="43" name="TextBox 42">
                <a:extLst>
                  <a:ext uri="{FF2B5EF4-FFF2-40B4-BE49-F238E27FC236}">
                    <a16:creationId xmlns:a16="http://schemas.microsoft.com/office/drawing/2014/main" id="{484A780F-7FB1-D1C4-A0C5-A3B603E36B40}"/>
                  </a:ext>
                </a:extLst>
              </p:cNvPr>
              <p:cNvSpPr txBox="1">
                <a:spLocks noRot="1" noChangeAspect="1" noMove="1" noResize="1" noEditPoints="1" noAdjustHandles="1" noChangeArrowheads="1" noChangeShapeType="1" noTextEdit="1"/>
              </p:cNvSpPr>
              <p:nvPr/>
            </p:nvSpPr>
            <p:spPr>
              <a:xfrm>
                <a:off x="6398922" y="3980504"/>
                <a:ext cx="1135828" cy="400110"/>
              </a:xfrm>
              <a:prstGeom prst="rect">
                <a:avLst/>
              </a:prstGeom>
              <a:blipFill>
                <a:blip r:embed="rId6"/>
                <a:stretch>
                  <a:fillRect/>
                </a:stretch>
              </a:blipFill>
            </p:spPr>
            <p:txBody>
              <a:bodyPr/>
              <a:lstStyle/>
              <a:p>
                <a:r>
                  <a:rPr lang="en-GB">
                    <a:noFill/>
                  </a:rPr>
                  <a:t> </a:t>
                </a:r>
              </a:p>
            </p:txBody>
          </p:sp>
        </mc:Fallback>
      </mc:AlternateContent>
      <p:sp>
        <p:nvSpPr>
          <p:cNvPr id="44" name="TextBox 43">
            <a:extLst>
              <a:ext uri="{FF2B5EF4-FFF2-40B4-BE49-F238E27FC236}">
                <a16:creationId xmlns:a16="http://schemas.microsoft.com/office/drawing/2014/main" id="{C6CA061C-E211-82DC-B8CD-9A389CD4EA50}"/>
              </a:ext>
            </a:extLst>
          </p:cNvPr>
          <p:cNvSpPr txBox="1"/>
          <p:nvPr/>
        </p:nvSpPr>
        <p:spPr>
          <a:xfrm>
            <a:off x="7870463" y="3995505"/>
            <a:ext cx="3751382" cy="400110"/>
          </a:xfrm>
          <a:prstGeom prst="rect">
            <a:avLst/>
          </a:prstGeom>
          <a:noFill/>
        </p:spPr>
        <p:txBody>
          <a:bodyPr wrap="square" rtlCol="0">
            <a:spAutoFit/>
          </a:bodyPr>
          <a:lstStyle/>
          <a:p>
            <a:r>
              <a:rPr lang="en-GB" sz="2000" dirty="0">
                <a:solidFill>
                  <a:schemeClr val="accent4"/>
                </a:solidFill>
              </a:rPr>
              <a:t>Forward Price</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F550DB2F-8162-FC92-F3EE-3873DA13D985}"/>
                  </a:ext>
                </a:extLst>
              </p:cNvPr>
              <p:cNvSpPr txBox="1"/>
              <p:nvPr/>
            </p:nvSpPr>
            <p:spPr>
              <a:xfrm>
                <a:off x="6398922" y="4403921"/>
                <a:ext cx="1135828" cy="4135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solidFill>
                                <a:schemeClr val="accent4"/>
                              </a:solidFill>
                              <a:latin typeface="Cambria Math" panose="02040503050406030204" pitchFamily="18" charset="0"/>
                            </a:rPr>
                          </m:ctrlPr>
                        </m:sSubPr>
                        <m:e>
                          <m:r>
                            <a:rPr lang="en-GB" sz="2000" b="0" i="1" smtClean="0">
                              <a:solidFill>
                                <a:schemeClr val="accent4"/>
                              </a:solidFill>
                              <a:latin typeface="Cambria Math" panose="02040503050406030204" pitchFamily="18" charset="0"/>
                              <a:ea typeface="Cambria Math" panose="02040503050406030204" pitchFamily="18" charset="0"/>
                            </a:rPr>
                            <m:t>𝜎</m:t>
                          </m:r>
                        </m:e>
                        <m:sub>
                          <m:r>
                            <a:rPr lang="en-GB" sz="2000" b="0" i="1" smtClean="0">
                              <a:solidFill>
                                <a:schemeClr val="accent4"/>
                              </a:solidFill>
                              <a:latin typeface="Cambria Math" panose="02040503050406030204" pitchFamily="18" charset="0"/>
                              <a:ea typeface="Cambria Math" panose="02040503050406030204" pitchFamily="18" charset="0"/>
                            </a:rPr>
                            <m:t>𝐾</m:t>
                          </m:r>
                          <m:r>
                            <a:rPr lang="en-GB" sz="2000" b="0" i="1" smtClean="0">
                              <a:solidFill>
                                <a:schemeClr val="accent4"/>
                              </a:solidFill>
                              <a:latin typeface="Cambria Math" panose="02040503050406030204" pitchFamily="18" charset="0"/>
                              <a:ea typeface="Cambria Math" panose="02040503050406030204" pitchFamily="18" charset="0"/>
                            </a:rPr>
                            <m:t>,</m:t>
                          </m:r>
                          <m:r>
                            <a:rPr lang="en-GB" sz="2000" b="0" i="1" smtClean="0">
                              <a:solidFill>
                                <a:schemeClr val="accent4"/>
                              </a:solidFill>
                              <a:latin typeface="Cambria Math" panose="02040503050406030204" pitchFamily="18" charset="0"/>
                            </a:rPr>
                            <m:t>𝑡</m:t>
                          </m:r>
                        </m:sub>
                      </m:sSub>
                    </m:oMath>
                  </m:oMathPara>
                </a14:m>
                <a:endParaRPr lang="en-GB" sz="2000" dirty="0">
                  <a:solidFill>
                    <a:schemeClr val="accent4"/>
                  </a:solidFill>
                </a:endParaRPr>
              </a:p>
            </p:txBody>
          </p:sp>
        </mc:Choice>
        <mc:Fallback xmlns="">
          <p:sp>
            <p:nvSpPr>
              <p:cNvPr id="48" name="TextBox 47">
                <a:extLst>
                  <a:ext uri="{FF2B5EF4-FFF2-40B4-BE49-F238E27FC236}">
                    <a16:creationId xmlns:a16="http://schemas.microsoft.com/office/drawing/2014/main" id="{F550DB2F-8162-FC92-F3EE-3873DA13D985}"/>
                  </a:ext>
                </a:extLst>
              </p:cNvPr>
              <p:cNvSpPr txBox="1">
                <a:spLocks noRot="1" noChangeAspect="1" noMove="1" noResize="1" noEditPoints="1" noAdjustHandles="1" noChangeArrowheads="1" noChangeShapeType="1" noTextEdit="1"/>
              </p:cNvSpPr>
              <p:nvPr/>
            </p:nvSpPr>
            <p:spPr>
              <a:xfrm>
                <a:off x="6398922" y="4403921"/>
                <a:ext cx="1135828" cy="413511"/>
              </a:xfrm>
              <a:prstGeom prst="rect">
                <a:avLst/>
              </a:prstGeom>
              <a:blipFill>
                <a:blip r:embed="rId7"/>
                <a:stretch>
                  <a:fillRect/>
                </a:stretch>
              </a:blipFill>
            </p:spPr>
            <p:txBody>
              <a:bodyPr/>
              <a:lstStyle/>
              <a:p>
                <a:r>
                  <a:rPr lang="en-GB">
                    <a:noFill/>
                  </a:rPr>
                  <a:t> </a:t>
                </a:r>
              </a:p>
            </p:txBody>
          </p:sp>
        </mc:Fallback>
      </mc:AlternateContent>
      <p:sp>
        <p:nvSpPr>
          <p:cNvPr id="49" name="TextBox 48">
            <a:extLst>
              <a:ext uri="{FF2B5EF4-FFF2-40B4-BE49-F238E27FC236}">
                <a16:creationId xmlns:a16="http://schemas.microsoft.com/office/drawing/2014/main" id="{69F35037-DDCF-9D9C-E2FF-16BACD4E1445}"/>
              </a:ext>
            </a:extLst>
          </p:cNvPr>
          <p:cNvSpPr txBox="1"/>
          <p:nvPr/>
        </p:nvSpPr>
        <p:spPr>
          <a:xfrm>
            <a:off x="7870463" y="4418922"/>
            <a:ext cx="3751382" cy="400110"/>
          </a:xfrm>
          <a:prstGeom prst="rect">
            <a:avLst/>
          </a:prstGeom>
          <a:noFill/>
        </p:spPr>
        <p:txBody>
          <a:bodyPr wrap="square" rtlCol="0">
            <a:spAutoFit/>
          </a:bodyPr>
          <a:lstStyle/>
          <a:p>
            <a:r>
              <a:rPr lang="en-GB" sz="2000" dirty="0">
                <a:solidFill>
                  <a:schemeClr val="accent4"/>
                </a:solidFill>
              </a:rPr>
              <a:t>Implied Volatility</a:t>
            </a:r>
          </a:p>
        </p:txBody>
      </p:sp>
      <p:cxnSp>
        <p:nvCxnSpPr>
          <p:cNvPr id="4" name="Straight Arrow Connector 3">
            <a:extLst>
              <a:ext uri="{FF2B5EF4-FFF2-40B4-BE49-F238E27FC236}">
                <a16:creationId xmlns:a16="http://schemas.microsoft.com/office/drawing/2014/main" id="{CCA25BA0-A868-FB10-6E52-295B8C974BDA}"/>
              </a:ext>
            </a:extLst>
          </p:cNvPr>
          <p:cNvCxnSpPr>
            <a:cxnSpLocks/>
            <a:stCxn id="48" idx="0"/>
          </p:cNvCxnSpPr>
          <p:nvPr/>
        </p:nvCxnSpPr>
        <p:spPr>
          <a:xfrm flipV="1">
            <a:off x="6966836" y="1996032"/>
            <a:ext cx="2402247" cy="2407889"/>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7" name="Straight Arrow Connector 6">
            <a:extLst>
              <a:ext uri="{FF2B5EF4-FFF2-40B4-BE49-F238E27FC236}">
                <a16:creationId xmlns:a16="http://schemas.microsoft.com/office/drawing/2014/main" id="{B930C2B8-2026-EF77-4C2D-CEBE3D9E9CD2}"/>
              </a:ext>
            </a:extLst>
          </p:cNvPr>
          <p:cNvCxnSpPr>
            <a:cxnSpLocks/>
          </p:cNvCxnSpPr>
          <p:nvPr/>
        </p:nvCxnSpPr>
        <p:spPr>
          <a:xfrm flipV="1">
            <a:off x="6966835" y="1519467"/>
            <a:ext cx="3273084" cy="2908662"/>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DD26026-AABA-65F1-B3CC-C7185241EFD4}"/>
                  </a:ext>
                </a:extLst>
              </p:cNvPr>
              <p:cNvSpPr txBox="1"/>
              <p:nvPr/>
            </p:nvSpPr>
            <p:spPr>
              <a:xfrm>
                <a:off x="6850966" y="953735"/>
                <a:ext cx="4812098" cy="11719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1</m:t>
                          </m:r>
                        </m:sub>
                      </m:sSub>
                      <m:r>
                        <a:rPr lang="en-GB" sz="2400" b="0" i="1" smtClean="0">
                          <a:solidFill>
                            <a:schemeClr val="tx1"/>
                          </a:solidFill>
                          <a:latin typeface="Cambria Math" panose="02040503050406030204" pitchFamily="18" charset="0"/>
                        </a:rPr>
                        <m:t>,</m:t>
                      </m:r>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2</m:t>
                          </m:r>
                        </m:sub>
                      </m:sSub>
                      <m:r>
                        <a:rPr lang="en-GB" sz="2400" i="1">
                          <a:solidFill>
                            <a:schemeClr val="tx1"/>
                          </a:solidFill>
                          <a:latin typeface="Cambria Math" panose="02040503050406030204" pitchFamily="18" charset="0"/>
                        </a:rPr>
                        <m:t>=</m:t>
                      </m:r>
                      <m:f>
                        <m:fPr>
                          <m:ctrlPr>
                            <a:rPr lang="en-GB" sz="2400" i="1">
                              <a:solidFill>
                                <a:schemeClr val="tx1"/>
                              </a:solidFill>
                              <a:latin typeface="Cambria Math" panose="02040503050406030204" pitchFamily="18" charset="0"/>
                            </a:rPr>
                          </m:ctrlPr>
                        </m:fPr>
                        <m:num>
                          <m:func>
                            <m:funcPr>
                              <m:ctrlPr>
                                <a:rPr lang="en-GB" sz="2400" i="1">
                                  <a:solidFill>
                                    <a:schemeClr val="tx1"/>
                                  </a:solidFill>
                                  <a:latin typeface="Cambria Math" panose="02040503050406030204" pitchFamily="18" charset="0"/>
                                </a:rPr>
                              </m:ctrlPr>
                            </m:funcPr>
                            <m:fName>
                              <m:r>
                                <m:rPr>
                                  <m:sty m:val="p"/>
                                </m:rPr>
                                <a:rPr lang="en-GB" sz="2400" i="1">
                                  <a:solidFill>
                                    <a:schemeClr val="tx1"/>
                                  </a:solidFill>
                                  <a:latin typeface="Cambria Math" panose="02040503050406030204" pitchFamily="18" charset="0"/>
                                </a:rPr>
                                <m:t>ln</m:t>
                              </m:r>
                            </m:fName>
                            <m:e>
                              <m:d>
                                <m:dPr>
                                  <m:ctrlPr>
                                    <a:rPr lang="en-GB" sz="2400" i="1">
                                      <a:solidFill>
                                        <a:schemeClr val="tx1"/>
                                      </a:solidFill>
                                      <a:latin typeface="Cambria Math" panose="02040503050406030204" pitchFamily="18" charset="0"/>
                                    </a:rPr>
                                  </m:ctrlPr>
                                </m:dPr>
                                <m:e>
                                  <m:f>
                                    <m:fPr>
                                      <m:ctrlPr>
                                        <a:rPr lang="en-GB" sz="2400" i="1">
                                          <a:solidFill>
                                            <a:schemeClr val="tx1"/>
                                          </a:solidFill>
                                          <a:latin typeface="Cambria Math" panose="02040503050406030204" pitchFamily="18" charset="0"/>
                                        </a:rPr>
                                      </m:ctrlPr>
                                    </m:fPr>
                                    <m:num>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num>
                                    <m:den>
                                      <m:r>
                                        <a:rPr lang="en-GB" sz="2400" b="0" i="1" smtClean="0">
                                          <a:solidFill>
                                            <a:schemeClr val="tx1"/>
                                          </a:solidFill>
                                          <a:latin typeface="Cambria Math" panose="02040503050406030204" pitchFamily="18" charset="0"/>
                                        </a:rPr>
                                        <m:t>𝐾</m:t>
                                      </m:r>
                                    </m:den>
                                  </m:f>
                                </m:e>
                              </m:d>
                            </m:e>
                          </m:func>
                          <m:r>
                            <a:rPr lang="en-GB" sz="2400" i="1">
                              <a:solidFill>
                                <a:schemeClr val="tx1"/>
                              </a:solidFill>
                              <a:latin typeface="Cambria Math" panose="02040503050406030204" pitchFamily="18" charset="0"/>
                              <a:ea typeface="Cambria Math" panose="02040503050406030204" pitchFamily="18" charset="0"/>
                            </a:rPr>
                            <m:t>±</m:t>
                          </m:r>
                          <m:f>
                            <m:fPr>
                              <m:ctrlPr>
                                <a:rPr lang="en-GB" sz="2400" i="1">
                                  <a:solidFill>
                                    <a:schemeClr val="tx1"/>
                                  </a:solidFill>
                                  <a:latin typeface="Cambria Math" panose="02040503050406030204" pitchFamily="18" charset="0"/>
                                </a:rPr>
                              </m:ctrlPr>
                            </m:fPr>
                            <m:num>
                              <m:r>
                                <a:rPr lang="en-GB" sz="2400" i="1">
                                  <a:solidFill>
                                    <a:schemeClr val="tx1"/>
                                  </a:solidFill>
                                  <a:latin typeface="Cambria Math" panose="02040503050406030204" pitchFamily="18" charset="0"/>
                                </a:rPr>
                                <m:t>1</m:t>
                              </m:r>
                            </m:num>
                            <m:den>
                              <m:r>
                                <a:rPr lang="en-GB" sz="2400" i="1">
                                  <a:solidFill>
                                    <a:schemeClr val="tx1"/>
                                  </a:solidFill>
                                  <a:latin typeface="Cambria Math" panose="02040503050406030204" pitchFamily="18" charset="0"/>
                                </a:rPr>
                                <m:t>2</m:t>
                              </m:r>
                            </m:den>
                          </m:f>
                          <m:r>
                            <a:rPr lang="en-GB" sz="2400" i="1">
                              <a:solidFill>
                                <a:schemeClr val="tx1"/>
                              </a:solidFill>
                              <a:latin typeface="Cambria Math" panose="02040503050406030204" pitchFamily="18" charset="0"/>
                            </a:rPr>
                            <m:t>∙</m:t>
                          </m:r>
                          <m:sSubSup>
                            <m:sSubSupPr>
                              <m:ctrlPr>
                                <a:rPr lang="en-GB" sz="2400" b="1" i="1" smtClean="0">
                                  <a:solidFill>
                                    <a:schemeClr val="accent4"/>
                                  </a:solidFill>
                                  <a:latin typeface="Cambria Math" panose="02040503050406030204" pitchFamily="18" charset="0"/>
                                  <a:ea typeface="Cambria Math" panose="02040503050406030204" pitchFamily="18" charset="0"/>
                                </a:rPr>
                              </m:ctrlPr>
                            </m:sSubSupPr>
                            <m:e>
                              <m:r>
                                <a:rPr lang="en-GB" sz="2400" b="1" i="1" smtClean="0">
                                  <a:solidFill>
                                    <a:schemeClr val="accent4"/>
                                  </a:solidFill>
                                  <a:latin typeface="Cambria Math" panose="02040503050406030204" pitchFamily="18" charset="0"/>
                                  <a:ea typeface="Cambria Math" panose="02040503050406030204" pitchFamily="18" charset="0"/>
                                </a:rPr>
                                <m:t>𝝈</m:t>
                              </m:r>
                            </m:e>
                            <m:sub>
                              <m:r>
                                <a:rPr lang="en-GB" sz="2400" b="1" i="1" smtClean="0">
                                  <a:solidFill>
                                    <a:schemeClr val="accent4"/>
                                  </a:solidFill>
                                  <a:latin typeface="Cambria Math" panose="02040503050406030204" pitchFamily="18" charset="0"/>
                                  <a:ea typeface="Cambria Math" panose="02040503050406030204" pitchFamily="18" charset="0"/>
                                </a:rPr>
                                <m:t>𝑲</m:t>
                              </m:r>
                              <m:r>
                                <a:rPr lang="en-GB" sz="2400" b="1" i="1" smtClean="0">
                                  <a:solidFill>
                                    <a:schemeClr val="accent4"/>
                                  </a:solidFill>
                                  <a:latin typeface="Cambria Math" panose="02040503050406030204" pitchFamily="18" charset="0"/>
                                  <a:ea typeface="Cambria Math" panose="02040503050406030204" pitchFamily="18" charset="0"/>
                                </a:rPr>
                                <m:t>,</m:t>
                              </m:r>
                              <m:r>
                                <a:rPr lang="en-GB" sz="2400" b="1" i="1" smtClean="0">
                                  <a:solidFill>
                                    <a:schemeClr val="accent4"/>
                                  </a:solidFill>
                                  <a:latin typeface="Cambria Math" panose="02040503050406030204" pitchFamily="18" charset="0"/>
                                  <a:ea typeface="Cambria Math" panose="02040503050406030204" pitchFamily="18" charset="0"/>
                                </a:rPr>
                                <m:t>𝒕</m:t>
                              </m:r>
                            </m:sub>
                            <m:sup>
                              <m:r>
                                <a:rPr lang="en-GB" sz="2400" b="1" i="1" smtClean="0">
                                  <a:solidFill>
                                    <a:schemeClr val="accent4"/>
                                  </a:solidFill>
                                  <a:latin typeface="Cambria Math" panose="02040503050406030204" pitchFamily="18" charset="0"/>
                                  <a:ea typeface="Cambria Math" panose="02040503050406030204" pitchFamily="18" charset="0"/>
                                </a:rPr>
                                <m:t>𝟐</m:t>
                              </m:r>
                            </m:sup>
                          </m:sSubSup>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𝑇</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𝑡</m:t>
                          </m:r>
                          <m:r>
                            <a:rPr lang="en-GB" sz="2400" b="0" i="1" smtClean="0">
                              <a:solidFill>
                                <a:schemeClr val="tx1"/>
                              </a:solidFill>
                              <a:latin typeface="Cambria Math" panose="02040503050406030204" pitchFamily="18" charset="0"/>
                              <a:ea typeface="Cambria Math" panose="02040503050406030204" pitchFamily="18" charset="0"/>
                            </a:rPr>
                            <m:t>)</m:t>
                          </m:r>
                        </m:num>
                        <m:den>
                          <m:sSub>
                            <m:sSubPr>
                              <m:ctrlPr>
                                <a:rPr lang="en-GB" sz="2400" b="1" i="1" smtClean="0">
                                  <a:solidFill>
                                    <a:schemeClr val="accent4"/>
                                  </a:solidFill>
                                  <a:latin typeface="Cambria Math" panose="02040503050406030204" pitchFamily="18" charset="0"/>
                                  <a:ea typeface="Cambria Math" panose="02040503050406030204" pitchFamily="18" charset="0"/>
                                </a:rPr>
                              </m:ctrlPr>
                            </m:sSubPr>
                            <m:e>
                              <m:r>
                                <a:rPr lang="en-GB" sz="2400" b="1" i="1">
                                  <a:solidFill>
                                    <a:schemeClr val="accent4"/>
                                  </a:solidFill>
                                  <a:latin typeface="Cambria Math" panose="02040503050406030204" pitchFamily="18" charset="0"/>
                                  <a:ea typeface="Cambria Math" panose="02040503050406030204" pitchFamily="18" charset="0"/>
                                </a:rPr>
                                <m:t>𝝈</m:t>
                              </m:r>
                            </m:e>
                            <m:sub>
                              <m:r>
                                <a:rPr lang="en-GB" sz="2400" b="1" i="1">
                                  <a:solidFill>
                                    <a:schemeClr val="accent4"/>
                                  </a:solidFill>
                                  <a:latin typeface="Cambria Math" panose="02040503050406030204" pitchFamily="18" charset="0"/>
                                  <a:ea typeface="Cambria Math" panose="02040503050406030204" pitchFamily="18" charset="0"/>
                                </a:rPr>
                                <m:t>𝑲</m:t>
                              </m:r>
                              <m:r>
                                <a:rPr lang="en-GB" sz="2400" b="1" i="1">
                                  <a:solidFill>
                                    <a:schemeClr val="accent4"/>
                                  </a:solidFill>
                                  <a:latin typeface="Cambria Math" panose="02040503050406030204" pitchFamily="18" charset="0"/>
                                  <a:ea typeface="Cambria Math" panose="02040503050406030204" pitchFamily="18" charset="0"/>
                                </a:rPr>
                                <m:t>,</m:t>
                              </m:r>
                              <m:r>
                                <a:rPr lang="en-GB" sz="2400" b="1" i="1">
                                  <a:solidFill>
                                    <a:schemeClr val="accent4"/>
                                  </a:solidFill>
                                  <a:latin typeface="Cambria Math" panose="02040503050406030204" pitchFamily="18" charset="0"/>
                                  <a:ea typeface="Cambria Math" panose="02040503050406030204" pitchFamily="18" charset="0"/>
                                </a:rPr>
                                <m:t>𝒕</m:t>
                              </m:r>
                            </m:sub>
                          </m:sSub>
                          <m:rad>
                            <m:radPr>
                              <m:degHide m:val="on"/>
                              <m:ctrlPr>
                                <a:rPr lang="en-GB" sz="2400" i="1">
                                  <a:solidFill>
                                    <a:schemeClr val="tx1"/>
                                  </a:solidFill>
                                  <a:latin typeface="Cambria Math" panose="02040503050406030204" pitchFamily="18" charset="0"/>
                                </a:rPr>
                              </m:ctrlPr>
                            </m:radPr>
                            <m:deg/>
                            <m:e>
                              <m:r>
                                <a:rPr lang="en-GB" sz="2400" b="0" i="1" smtClean="0">
                                  <a:solidFill>
                                    <a:schemeClr val="tx1"/>
                                  </a:solidFill>
                                  <a:latin typeface="Cambria Math" panose="02040503050406030204" pitchFamily="18" charset="0"/>
                                </a:rPr>
                                <m:t>𝑇</m:t>
                              </m:r>
                              <m:r>
                                <a:rPr lang="en-GB" sz="2400" b="0" i="1" smtClean="0">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𝑡</m:t>
                              </m:r>
                            </m:e>
                          </m:rad>
                        </m:den>
                      </m:f>
                    </m:oMath>
                  </m:oMathPara>
                </a14:m>
                <a:endParaRPr lang="en-GB" sz="2400" i="1" dirty="0">
                  <a:latin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EDD26026-AABA-65F1-B3CC-C7185241EFD4}"/>
                  </a:ext>
                </a:extLst>
              </p:cNvPr>
              <p:cNvSpPr txBox="1">
                <a:spLocks noRot="1" noChangeAspect="1" noMove="1" noResize="1" noEditPoints="1" noAdjustHandles="1" noChangeArrowheads="1" noChangeShapeType="1" noTextEdit="1"/>
              </p:cNvSpPr>
              <p:nvPr/>
            </p:nvSpPr>
            <p:spPr>
              <a:xfrm>
                <a:off x="6850966" y="953735"/>
                <a:ext cx="4812098" cy="1171988"/>
              </a:xfrm>
              <a:prstGeom prst="rect">
                <a:avLst/>
              </a:prstGeom>
              <a:blipFill>
                <a:blip r:embed="rId8"/>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326430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fade">
                                      <p:cBhvr>
                                        <p:cTn id="11" dur="500"/>
                                        <p:tgtEl>
                                          <p:spTgt spid="48"/>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par>
                                <p:cTn id="16" presetID="22" presetClass="entr" presetSubtype="4"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CB8B4-9102-AE4C-982F-FFDEA6F430AF}"/>
              </a:ext>
            </a:extLst>
          </p:cNvPr>
          <p:cNvSpPr>
            <a:spLocks noGrp="1"/>
          </p:cNvSpPr>
          <p:nvPr>
            <p:ph type="ctrTitle"/>
          </p:nvPr>
        </p:nvSpPr>
        <p:spPr/>
        <p:txBody>
          <a:bodyPr/>
          <a:lstStyle/>
          <a:p>
            <a:r>
              <a:rPr lang="en-GB" dirty="0"/>
              <a:t>Model Inputs - Market Data</a:t>
            </a:r>
          </a:p>
        </p:txBody>
      </p:sp>
      <p:sp>
        <p:nvSpPr>
          <p:cNvPr id="3" name="Text Placeholder 2">
            <a:extLst>
              <a:ext uri="{FF2B5EF4-FFF2-40B4-BE49-F238E27FC236}">
                <a16:creationId xmlns:a16="http://schemas.microsoft.com/office/drawing/2014/main" id="{7E0EC27E-7701-3726-513A-88A2877CA078}"/>
              </a:ext>
            </a:extLst>
          </p:cNvPr>
          <p:cNvSpPr>
            <a:spLocks noGrp="1"/>
          </p:cNvSpPr>
          <p:nvPr>
            <p:ph type="body" sz="quarter" idx="10"/>
          </p:nvPr>
        </p:nvSpPr>
        <p:spPr/>
        <p:txBody>
          <a:bodyPr/>
          <a:lstStyle/>
          <a:p>
            <a:r>
              <a:rPr lang="en-US" sz="1400" dirty="0"/>
              <a:t>European Equity Option - Calibration &amp; Pricing</a:t>
            </a:r>
            <a:endParaRPr lang="en-GB" dirty="0"/>
          </a:p>
        </p:txBody>
      </p:sp>
      <p:sp>
        <p:nvSpPr>
          <p:cNvPr id="22" name="Rectangle 21">
            <a:extLst>
              <a:ext uri="{FF2B5EF4-FFF2-40B4-BE49-F238E27FC236}">
                <a16:creationId xmlns:a16="http://schemas.microsoft.com/office/drawing/2014/main" id="{3856E74F-463E-6313-10B8-07A46A2EDAB1}"/>
              </a:ext>
            </a:extLst>
          </p:cNvPr>
          <p:cNvSpPr/>
          <p:nvPr/>
        </p:nvSpPr>
        <p:spPr>
          <a:xfrm>
            <a:off x="468920" y="940904"/>
            <a:ext cx="11194144" cy="193816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7" name="TextBox 57">
                <a:extLst>
                  <a:ext uri="{FF2B5EF4-FFF2-40B4-BE49-F238E27FC236}">
                    <a16:creationId xmlns:a16="http://schemas.microsoft.com/office/drawing/2014/main" id="{00000000-0008-0000-0800-00003A000000}"/>
                  </a:ext>
                </a:extLst>
              </p:cNvPr>
              <p:cNvSpPr txBox="1"/>
              <p:nvPr/>
            </p:nvSpPr>
            <p:spPr>
              <a:xfrm>
                <a:off x="759987" y="1291616"/>
                <a:ext cx="5110758" cy="416845"/>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𝑉</m:t>
                          </m:r>
                        </m:e>
                        <m:sub>
                          <m:r>
                            <a:rPr lang="en-GB" sz="2400" i="1">
                              <a:latin typeface="Cambria Math" panose="02040503050406030204" pitchFamily="18" charset="0"/>
                            </a:rPr>
                            <m:t>𝑡</m:t>
                          </m:r>
                        </m:sub>
                      </m:sSub>
                      <m:r>
                        <a:rPr lang="en-GB" sz="2400" i="1">
                          <a:latin typeface="Cambria Math" panose="02040503050406030204" pitchFamily="18" charset="0"/>
                        </a:rPr>
                        <m:t>=</m:t>
                      </m:r>
                      <m:r>
                        <a:rPr lang="en-GB" sz="2400" b="0" i="1" smtClean="0">
                          <a:solidFill>
                            <a:schemeClr val="tx1"/>
                          </a:solidFill>
                          <a:latin typeface="Cambria Math" panose="02040503050406030204" pitchFamily="18" charset="0"/>
                        </a:rPr>
                        <m:t>𝐷</m:t>
                      </m:r>
                      <m:sSub>
                        <m:sSubPr>
                          <m:ctrlPr>
                            <a:rPr lang="en-GB" sz="240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i="1">
                          <a:solidFill>
                            <a:schemeClr val="tx1"/>
                          </a:solidFill>
                          <a:latin typeface="Cambria Math" panose="02040503050406030204" pitchFamily="18" charset="0"/>
                        </a:rPr>
                        <m:t>∙</m:t>
                      </m:r>
                      <m:d>
                        <m:dPr>
                          <m:ctrlPr>
                            <a:rPr lang="en-GB" sz="2400" i="1">
                              <a:solidFill>
                                <a:schemeClr val="tx1"/>
                              </a:solidFill>
                              <a:latin typeface="Cambria Math" panose="02040503050406030204" pitchFamily="18" charset="0"/>
                            </a:rPr>
                          </m:ctrlPr>
                        </m:dPr>
                        <m:e>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1</m:t>
                                  </m:r>
                                </m:sub>
                              </m:sSub>
                            </m:e>
                          </m:d>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rPr>
                            <m:t>𝐾</m:t>
                          </m:r>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2</m:t>
                                  </m:r>
                                </m:sub>
                              </m:sSub>
                            </m:e>
                          </m:d>
                        </m:e>
                      </m:d>
                    </m:oMath>
                  </m:oMathPara>
                </a14:m>
                <a:endParaRPr lang="en-GB" sz="2400" i="1" dirty="0">
                  <a:latin typeface="Cambria Math" panose="02040503050406030204" pitchFamily="18" charset="0"/>
                </a:endParaRPr>
              </a:p>
            </p:txBody>
          </p:sp>
        </mc:Choice>
        <mc:Fallback xmlns="">
          <p:sp>
            <p:nvSpPr>
              <p:cNvPr id="17" name="TextBox 57">
                <a:extLst>
                  <a:ext uri="{FF2B5EF4-FFF2-40B4-BE49-F238E27FC236}">
                    <a16:creationId xmlns:a16="http://schemas.microsoft.com/office/drawing/2014/main" id="{00000000-0008-0000-0800-00003A000000}"/>
                  </a:ext>
                </a:extLst>
              </p:cNvPr>
              <p:cNvSpPr txBox="1">
                <a:spLocks noRot="1" noChangeAspect="1" noMove="1" noResize="1" noEditPoints="1" noAdjustHandles="1" noChangeArrowheads="1" noChangeShapeType="1" noTextEdit="1"/>
              </p:cNvSpPr>
              <p:nvPr/>
            </p:nvSpPr>
            <p:spPr>
              <a:xfrm>
                <a:off x="759987" y="1291616"/>
                <a:ext cx="5110758" cy="416845"/>
              </a:xfrm>
              <a:prstGeom prst="rect">
                <a:avLst/>
              </a:prstGeom>
              <a:blipFill>
                <a:blip r:embed="rId3"/>
                <a:stretch>
                  <a:fillRect/>
                </a:stretch>
              </a:blipFill>
            </p:spPr>
            <p:txBody>
              <a:bodyPr/>
              <a:lstStyle/>
              <a:p>
                <a:r>
                  <a:rPr lang="en-GB">
                    <a:noFill/>
                  </a:rPr>
                  <a:t> </a:t>
                </a:r>
              </a:p>
            </p:txBody>
          </p:sp>
        </mc:Fallback>
      </mc:AlternateContent>
      <p:sp>
        <p:nvSpPr>
          <p:cNvPr id="32" name="Rectangle: Rounded Corners 31">
            <a:extLst>
              <a:ext uri="{FF2B5EF4-FFF2-40B4-BE49-F238E27FC236}">
                <a16:creationId xmlns:a16="http://schemas.microsoft.com/office/drawing/2014/main" id="{461F7BBA-9C64-3823-2764-9728114E9044}"/>
              </a:ext>
            </a:extLst>
          </p:cNvPr>
          <p:cNvSpPr/>
          <p:nvPr/>
        </p:nvSpPr>
        <p:spPr>
          <a:xfrm>
            <a:off x="504911" y="3259171"/>
            <a:ext cx="5245121" cy="63175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GB" sz="2400" b="1" dirty="0"/>
              <a:t>Interest Rate Data</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3EDEEAC-4A07-A1DF-DA8F-34B5BB1153E8}"/>
                  </a:ext>
                </a:extLst>
              </p:cNvPr>
              <p:cNvSpPr txBox="1"/>
              <p:nvPr/>
            </p:nvSpPr>
            <p:spPr>
              <a:xfrm>
                <a:off x="844954" y="4010867"/>
                <a:ext cx="114998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accent2"/>
                          </a:solidFill>
                          <a:latin typeface="Cambria Math" panose="02040503050406030204" pitchFamily="18" charset="0"/>
                        </a:rPr>
                        <m:t>𝐷</m:t>
                      </m:r>
                      <m:sSub>
                        <m:sSubPr>
                          <m:ctrlPr>
                            <a:rPr lang="en-GB" sz="2000" b="0" i="1" smtClean="0">
                              <a:solidFill>
                                <a:schemeClr val="accent2"/>
                              </a:solidFill>
                              <a:latin typeface="Cambria Math" panose="02040503050406030204" pitchFamily="18" charset="0"/>
                            </a:rPr>
                          </m:ctrlPr>
                        </m:sSubPr>
                        <m:e>
                          <m:r>
                            <a:rPr lang="en-GB" sz="2000" b="0" i="1" smtClean="0">
                              <a:solidFill>
                                <a:schemeClr val="accent2"/>
                              </a:solidFill>
                              <a:latin typeface="Cambria Math" panose="02040503050406030204" pitchFamily="18" charset="0"/>
                            </a:rPr>
                            <m:t>𝐹</m:t>
                          </m:r>
                        </m:e>
                        <m:sub>
                          <m:r>
                            <a:rPr lang="en-GB" sz="2000" b="0" i="1" smtClean="0">
                              <a:solidFill>
                                <a:schemeClr val="accent2"/>
                              </a:solidFill>
                              <a:latin typeface="Cambria Math" panose="02040503050406030204" pitchFamily="18" charset="0"/>
                            </a:rPr>
                            <m:t>𝑡</m:t>
                          </m:r>
                        </m:sub>
                      </m:sSub>
                    </m:oMath>
                  </m:oMathPara>
                </a14:m>
                <a:endParaRPr lang="en-GB" sz="2000" dirty="0">
                  <a:solidFill>
                    <a:schemeClr val="accent2"/>
                  </a:solidFill>
                </a:endParaRPr>
              </a:p>
            </p:txBody>
          </p:sp>
        </mc:Choice>
        <mc:Fallback xmlns="">
          <p:sp>
            <p:nvSpPr>
              <p:cNvPr id="33" name="TextBox 32">
                <a:extLst>
                  <a:ext uri="{FF2B5EF4-FFF2-40B4-BE49-F238E27FC236}">
                    <a16:creationId xmlns:a16="http://schemas.microsoft.com/office/drawing/2014/main" id="{13EDEEAC-4A07-A1DF-DA8F-34B5BB1153E8}"/>
                  </a:ext>
                </a:extLst>
              </p:cNvPr>
              <p:cNvSpPr txBox="1">
                <a:spLocks noRot="1" noChangeAspect="1" noMove="1" noResize="1" noEditPoints="1" noAdjustHandles="1" noChangeArrowheads="1" noChangeShapeType="1" noTextEdit="1"/>
              </p:cNvSpPr>
              <p:nvPr/>
            </p:nvSpPr>
            <p:spPr>
              <a:xfrm>
                <a:off x="844954" y="4010867"/>
                <a:ext cx="1149985" cy="400110"/>
              </a:xfrm>
              <a:prstGeom prst="rect">
                <a:avLst/>
              </a:prstGeom>
              <a:blipFill>
                <a:blip r:embed="rId5"/>
                <a:stretch>
                  <a:fillRect/>
                </a:stretch>
              </a:blipFill>
            </p:spPr>
            <p:txBody>
              <a:bodyPr/>
              <a:lstStyle/>
              <a:p>
                <a:r>
                  <a:rPr lang="en-GB">
                    <a:noFill/>
                  </a:rPr>
                  <a:t> </a:t>
                </a:r>
              </a:p>
            </p:txBody>
          </p:sp>
        </mc:Fallback>
      </mc:AlternateContent>
      <p:sp>
        <p:nvSpPr>
          <p:cNvPr id="34" name="TextBox 33">
            <a:extLst>
              <a:ext uri="{FF2B5EF4-FFF2-40B4-BE49-F238E27FC236}">
                <a16:creationId xmlns:a16="http://schemas.microsoft.com/office/drawing/2014/main" id="{BF69A6C5-CA1F-F6E8-28C9-1B91D3E7A62B}"/>
              </a:ext>
            </a:extLst>
          </p:cNvPr>
          <p:cNvSpPr txBox="1"/>
          <p:nvPr/>
        </p:nvSpPr>
        <p:spPr>
          <a:xfrm>
            <a:off x="2297861" y="4010867"/>
            <a:ext cx="3798139" cy="400110"/>
          </a:xfrm>
          <a:prstGeom prst="rect">
            <a:avLst/>
          </a:prstGeom>
          <a:noFill/>
        </p:spPr>
        <p:txBody>
          <a:bodyPr wrap="square" rtlCol="0">
            <a:spAutoFit/>
          </a:bodyPr>
          <a:lstStyle/>
          <a:p>
            <a:r>
              <a:rPr lang="en-GB" sz="2000" dirty="0">
                <a:solidFill>
                  <a:schemeClr val="accent2"/>
                </a:solidFill>
              </a:rPr>
              <a:t>Discount Factor</a:t>
            </a:r>
          </a:p>
        </p:txBody>
      </p:sp>
      <p:sp>
        <p:nvSpPr>
          <p:cNvPr id="42" name="Rectangle: Rounded Corners 41">
            <a:extLst>
              <a:ext uri="{FF2B5EF4-FFF2-40B4-BE49-F238E27FC236}">
                <a16:creationId xmlns:a16="http://schemas.microsoft.com/office/drawing/2014/main" id="{35090A39-A094-EC4E-6381-EF1521AFF085}"/>
              </a:ext>
            </a:extLst>
          </p:cNvPr>
          <p:cNvSpPr/>
          <p:nvPr/>
        </p:nvSpPr>
        <p:spPr>
          <a:xfrm>
            <a:off x="6376724" y="3259171"/>
            <a:ext cx="5245121" cy="631751"/>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GB" sz="2400" b="1" dirty="0"/>
              <a:t>Equity Data</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484A780F-7FB1-D1C4-A0C5-A3B603E36B40}"/>
                  </a:ext>
                </a:extLst>
              </p:cNvPr>
              <p:cNvSpPr txBox="1"/>
              <p:nvPr/>
            </p:nvSpPr>
            <p:spPr>
              <a:xfrm>
                <a:off x="6398922" y="3980504"/>
                <a:ext cx="113582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solidFill>
                                <a:schemeClr val="accent4"/>
                              </a:solidFill>
                              <a:latin typeface="Cambria Math" panose="02040503050406030204" pitchFamily="18" charset="0"/>
                            </a:rPr>
                          </m:ctrlPr>
                        </m:sSubPr>
                        <m:e>
                          <m:r>
                            <a:rPr lang="en-GB" sz="2000" b="0" i="1" smtClean="0">
                              <a:solidFill>
                                <a:schemeClr val="accent4"/>
                              </a:solidFill>
                              <a:latin typeface="Cambria Math" panose="02040503050406030204" pitchFamily="18" charset="0"/>
                            </a:rPr>
                            <m:t>𝐹</m:t>
                          </m:r>
                        </m:e>
                        <m:sub>
                          <m:r>
                            <a:rPr lang="en-GB" sz="2000" b="0" i="1" smtClean="0">
                              <a:solidFill>
                                <a:schemeClr val="accent4"/>
                              </a:solidFill>
                              <a:latin typeface="Cambria Math" panose="02040503050406030204" pitchFamily="18" charset="0"/>
                            </a:rPr>
                            <m:t>𝑡</m:t>
                          </m:r>
                        </m:sub>
                      </m:sSub>
                    </m:oMath>
                  </m:oMathPara>
                </a14:m>
                <a:endParaRPr lang="en-GB" sz="2000" dirty="0">
                  <a:solidFill>
                    <a:schemeClr val="accent4"/>
                  </a:solidFill>
                </a:endParaRPr>
              </a:p>
            </p:txBody>
          </p:sp>
        </mc:Choice>
        <mc:Fallback xmlns="">
          <p:sp>
            <p:nvSpPr>
              <p:cNvPr id="43" name="TextBox 42">
                <a:extLst>
                  <a:ext uri="{FF2B5EF4-FFF2-40B4-BE49-F238E27FC236}">
                    <a16:creationId xmlns:a16="http://schemas.microsoft.com/office/drawing/2014/main" id="{484A780F-7FB1-D1C4-A0C5-A3B603E36B40}"/>
                  </a:ext>
                </a:extLst>
              </p:cNvPr>
              <p:cNvSpPr txBox="1">
                <a:spLocks noRot="1" noChangeAspect="1" noMove="1" noResize="1" noEditPoints="1" noAdjustHandles="1" noChangeArrowheads="1" noChangeShapeType="1" noTextEdit="1"/>
              </p:cNvSpPr>
              <p:nvPr/>
            </p:nvSpPr>
            <p:spPr>
              <a:xfrm>
                <a:off x="6398922" y="3980504"/>
                <a:ext cx="1135828" cy="400110"/>
              </a:xfrm>
              <a:prstGeom prst="rect">
                <a:avLst/>
              </a:prstGeom>
              <a:blipFill>
                <a:blip r:embed="rId6"/>
                <a:stretch>
                  <a:fillRect/>
                </a:stretch>
              </a:blipFill>
            </p:spPr>
            <p:txBody>
              <a:bodyPr/>
              <a:lstStyle/>
              <a:p>
                <a:r>
                  <a:rPr lang="en-GB">
                    <a:noFill/>
                  </a:rPr>
                  <a:t> </a:t>
                </a:r>
              </a:p>
            </p:txBody>
          </p:sp>
        </mc:Fallback>
      </mc:AlternateContent>
      <p:sp>
        <p:nvSpPr>
          <p:cNvPr id="44" name="TextBox 43">
            <a:extLst>
              <a:ext uri="{FF2B5EF4-FFF2-40B4-BE49-F238E27FC236}">
                <a16:creationId xmlns:a16="http://schemas.microsoft.com/office/drawing/2014/main" id="{C6CA061C-E211-82DC-B8CD-9A389CD4EA50}"/>
              </a:ext>
            </a:extLst>
          </p:cNvPr>
          <p:cNvSpPr txBox="1"/>
          <p:nvPr/>
        </p:nvSpPr>
        <p:spPr>
          <a:xfrm>
            <a:off x="7870463" y="3995505"/>
            <a:ext cx="3751382" cy="400110"/>
          </a:xfrm>
          <a:prstGeom prst="rect">
            <a:avLst/>
          </a:prstGeom>
          <a:noFill/>
        </p:spPr>
        <p:txBody>
          <a:bodyPr wrap="square" rtlCol="0">
            <a:spAutoFit/>
          </a:bodyPr>
          <a:lstStyle/>
          <a:p>
            <a:r>
              <a:rPr lang="en-GB" sz="2000" dirty="0">
                <a:solidFill>
                  <a:schemeClr val="accent4"/>
                </a:solidFill>
              </a:rPr>
              <a:t>Forward Price</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F550DB2F-8162-FC92-F3EE-3873DA13D985}"/>
                  </a:ext>
                </a:extLst>
              </p:cNvPr>
              <p:cNvSpPr txBox="1"/>
              <p:nvPr/>
            </p:nvSpPr>
            <p:spPr>
              <a:xfrm>
                <a:off x="6398922" y="4403921"/>
                <a:ext cx="1135828" cy="4135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solidFill>
                                <a:schemeClr val="accent4"/>
                              </a:solidFill>
                              <a:latin typeface="Cambria Math" panose="02040503050406030204" pitchFamily="18" charset="0"/>
                            </a:rPr>
                          </m:ctrlPr>
                        </m:sSubPr>
                        <m:e>
                          <m:r>
                            <a:rPr lang="en-GB" sz="2000" b="0" i="1" smtClean="0">
                              <a:solidFill>
                                <a:schemeClr val="accent4"/>
                              </a:solidFill>
                              <a:latin typeface="Cambria Math" panose="02040503050406030204" pitchFamily="18" charset="0"/>
                              <a:ea typeface="Cambria Math" panose="02040503050406030204" pitchFamily="18" charset="0"/>
                            </a:rPr>
                            <m:t>𝜎</m:t>
                          </m:r>
                        </m:e>
                        <m:sub>
                          <m:r>
                            <a:rPr lang="en-GB" sz="2000" b="0" i="1" smtClean="0">
                              <a:solidFill>
                                <a:schemeClr val="accent4"/>
                              </a:solidFill>
                              <a:latin typeface="Cambria Math" panose="02040503050406030204" pitchFamily="18" charset="0"/>
                              <a:ea typeface="Cambria Math" panose="02040503050406030204" pitchFamily="18" charset="0"/>
                            </a:rPr>
                            <m:t>𝐾</m:t>
                          </m:r>
                          <m:r>
                            <a:rPr lang="en-GB" sz="2000" b="0" i="1" smtClean="0">
                              <a:solidFill>
                                <a:schemeClr val="accent4"/>
                              </a:solidFill>
                              <a:latin typeface="Cambria Math" panose="02040503050406030204" pitchFamily="18" charset="0"/>
                              <a:ea typeface="Cambria Math" panose="02040503050406030204" pitchFamily="18" charset="0"/>
                            </a:rPr>
                            <m:t>,</m:t>
                          </m:r>
                          <m:r>
                            <a:rPr lang="en-GB" sz="2000" b="0" i="1" smtClean="0">
                              <a:solidFill>
                                <a:schemeClr val="accent4"/>
                              </a:solidFill>
                              <a:latin typeface="Cambria Math" panose="02040503050406030204" pitchFamily="18" charset="0"/>
                            </a:rPr>
                            <m:t>𝑡</m:t>
                          </m:r>
                        </m:sub>
                      </m:sSub>
                    </m:oMath>
                  </m:oMathPara>
                </a14:m>
                <a:endParaRPr lang="en-GB" sz="2000" dirty="0">
                  <a:solidFill>
                    <a:schemeClr val="accent4"/>
                  </a:solidFill>
                </a:endParaRPr>
              </a:p>
            </p:txBody>
          </p:sp>
        </mc:Choice>
        <mc:Fallback xmlns="">
          <p:sp>
            <p:nvSpPr>
              <p:cNvPr id="48" name="TextBox 47">
                <a:extLst>
                  <a:ext uri="{FF2B5EF4-FFF2-40B4-BE49-F238E27FC236}">
                    <a16:creationId xmlns:a16="http://schemas.microsoft.com/office/drawing/2014/main" id="{F550DB2F-8162-FC92-F3EE-3873DA13D985}"/>
                  </a:ext>
                </a:extLst>
              </p:cNvPr>
              <p:cNvSpPr txBox="1">
                <a:spLocks noRot="1" noChangeAspect="1" noMove="1" noResize="1" noEditPoints="1" noAdjustHandles="1" noChangeArrowheads="1" noChangeShapeType="1" noTextEdit="1"/>
              </p:cNvSpPr>
              <p:nvPr/>
            </p:nvSpPr>
            <p:spPr>
              <a:xfrm>
                <a:off x="6398922" y="4403921"/>
                <a:ext cx="1135828" cy="413511"/>
              </a:xfrm>
              <a:prstGeom prst="rect">
                <a:avLst/>
              </a:prstGeom>
              <a:blipFill>
                <a:blip r:embed="rId7"/>
                <a:stretch>
                  <a:fillRect/>
                </a:stretch>
              </a:blipFill>
            </p:spPr>
            <p:txBody>
              <a:bodyPr/>
              <a:lstStyle/>
              <a:p>
                <a:r>
                  <a:rPr lang="en-GB">
                    <a:noFill/>
                  </a:rPr>
                  <a:t> </a:t>
                </a:r>
              </a:p>
            </p:txBody>
          </p:sp>
        </mc:Fallback>
      </mc:AlternateContent>
      <p:sp>
        <p:nvSpPr>
          <p:cNvPr id="49" name="TextBox 48">
            <a:extLst>
              <a:ext uri="{FF2B5EF4-FFF2-40B4-BE49-F238E27FC236}">
                <a16:creationId xmlns:a16="http://schemas.microsoft.com/office/drawing/2014/main" id="{69F35037-DDCF-9D9C-E2FF-16BACD4E1445}"/>
              </a:ext>
            </a:extLst>
          </p:cNvPr>
          <p:cNvSpPr txBox="1"/>
          <p:nvPr/>
        </p:nvSpPr>
        <p:spPr>
          <a:xfrm>
            <a:off x="7870463" y="4418922"/>
            <a:ext cx="3751382" cy="400110"/>
          </a:xfrm>
          <a:prstGeom prst="rect">
            <a:avLst/>
          </a:prstGeom>
          <a:noFill/>
        </p:spPr>
        <p:txBody>
          <a:bodyPr wrap="square" rtlCol="0">
            <a:spAutoFit/>
          </a:bodyPr>
          <a:lstStyle/>
          <a:p>
            <a:r>
              <a:rPr lang="en-GB" sz="2000" dirty="0">
                <a:solidFill>
                  <a:schemeClr val="accent4"/>
                </a:solidFill>
              </a:rPr>
              <a:t>Implied Volatility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04CF4B6-1704-44E7-60EB-E80D6CF9FF1B}"/>
                  </a:ext>
                </a:extLst>
              </p:cNvPr>
              <p:cNvSpPr txBox="1"/>
              <p:nvPr/>
            </p:nvSpPr>
            <p:spPr>
              <a:xfrm>
                <a:off x="5105755" y="1996032"/>
                <a:ext cx="2135072" cy="8577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b="0" i="1" smtClean="0">
                          <a:solidFill>
                            <a:schemeClr val="tx1"/>
                          </a:solidFill>
                          <a:latin typeface="Cambria Math" panose="02040503050406030204" pitchFamily="18" charset="0"/>
                        </a:rPr>
                        <m:t>=</m:t>
                      </m:r>
                      <m:sSub>
                        <m:sSubPr>
                          <m:ctrlPr>
                            <a:rPr lang="en-GB" sz="240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𝑆</m:t>
                          </m:r>
                        </m:e>
                        <m:sub>
                          <m:r>
                            <a:rPr lang="en-GB" sz="2400" b="0" i="1" smtClean="0">
                              <a:solidFill>
                                <a:schemeClr val="tx1"/>
                              </a:solidFill>
                              <a:latin typeface="Cambria Math" panose="02040503050406030204" pitchFamily="18" charset="0"/>
                            </a:rPr>
                            <m:t>𝑡</m:t>
                          </m:r>
                        </m:sub>
                      </m:sSub>
                      <m:r>
                        <a:rPr lang="en-GB" sz="2400" b="0" i="1" smtClean="0">
                          <a:solidFill>
                            <a:schemeClr val="tx1"/>
                          </a:solidFill>
                          <a:latin typeface="Cambria Math" panose="02040503050406030204" pitchFamily="18" charset="0"/>
                          <a:ea typeface="Cambria Math" panose="02040503050406030204" pitchFamily="18" charset="0"/>
                        </a:rPr>
                        <m:t>∙</m:t>
                      </m:r>
                      <m:f>
                        <m:fPr>
                          <m:ctrlPr>
                            <a:rPr lang="en-GB" sz="2400" b="0" i="1" smtClean="0">
                              <a:solidFill>
                                <a:schemeClr val="tx1"/>
                              </a:solidFill>
                              <a:latin typeface="Cambria Math" panose="02040503050406030204" pitchFamily="18" charset="0"/>
                              <a:ea typeface="Cambria Math" panose="02040503050406030204" pitchFamily="18" charset="0"/>
                            </a:rPr>
                          </m:ctrlPr>
                        </m:fPr>
                        <m:num>
                          <m:sSubSup>
                            <m:sSubSupPr>
                              <m:ctrlPr>
                                <a:rPr lang="en-GB" sz="2400" b="0" i="1" smtClean="0">
                                  <a:solidFill>
                                    <a:schemeClr val="tx1"/>
                                  </a:solidFill>
                                  <a:latin typeface="Cambria Math" panose="02040503050406030204" pitchFamily="18" charset="0"/>
                                  <a:ea typeface="Cambria Math" panose="02040503050406030204" pitchFamily="18" charset="0"/>
                                </a:rPr>
                              </m:ctrlPr>
                            </m:sSubSupPr>
                            <m:e>
                              <m:r>
                                <a:rPr lang="en-GB" sz="2400" b="0" i="1" smtClean="0">
                                  <a:solidFill>
                                    <a:schemeClr val="tx1"/>
                                  </a:solidFill>
                                  <a:latin typeface="Cambria Math" panose="02040503050406030204" pitchFamily="18" charset="0"/>
                                  <a:ea typeface="Cambria Math" panose="02040503050406030204" pitchFamily="18" charset="0"/>
                                </a:rPr>
                                <m:t>𝐷𝐹</m:t>
                              </m:r>
                            </m:e>
                            <m:sub>
                              <m:r>
                                <a:rPr lang="en-GB" sz="2400" b="0" i="1" smtClean="0">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𝐷𝑖𝑣</m:t>
                              </m:r>
                            </m:sup>
                          </m:sSubSup>
                        </m:num>
                        <m:den>
                          <m:sSubSup>
                            <m:sSubSupPr>
                              <m:ctrlPr>
                                <a:rPr lang="en-GB" sz="2400" i="1" smtClean="0">
                                  <a:solidFill>
                                    <a:schemeClr val="tx1"/>
                                  </a:solidFill>
                                  <a:latin typeface="Cambria Math" panose="02040503050406030204" pitchFamily="18" charset="0"/>
                                  <a:ea typeface="Cambria Math" panose="02040503050406030204" pitchFamily="18" charset="0"/>
                                </a:rPr>
                              </m:ctrlPr>
                            </m:sSubSupPr>
                            <m:e>
                              <m:r>
                                <a:rPr lang="en-GB" sz="2400" i="1">
                                  <a:solidFill>
                                    <a:schemeClr val="tx1"/>
                                  </a:solidFill>
                                  <a:latin typeface="Cambria Math" panose="02040503050406030204" pitchFamily="18" charset="0"/>
                                  <a:ea typeface="Cambria Math" panose="02040503050406030204" pitchFamily="18" charset="0"/>
                                </a:rPr>
                                <m:t>𝐷𝐹</m:t>
                              </m:r>
                            </m:e>
                            <m:sub>
                              <m:r>
                                <a:rPr lang="en-GB" sz="2400" i="1">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𝐹𝑤𝑑</m:t>
                              </m:r>
                            </m:sup>
                          </m:sSubSup>
                        </m:den>
                      </m:f>
                    </m:oMath>
                  </m:oMathPara>
                </a14:m>
                <a:endParaRPr lang="en-GB" sz="2400" dirty="0"/>
              </a:p>
            </p:txBody>
          </p:sp>
        </mc:Choice>
        <mc:Fallback xmlns="">
          <p:sp>
            <p:nvSpPr>
              <p:cNvPr id="5" name="TextBox 4">
                <a:extLst>
                  <a:ext uri="{FF2B5EF4-FFF2-40B4-BE49-F238E27FC236}">
                    <a16:creationId xmlns:a16="http://schemas.microsoft.com/office/drawing/2014/main" id="{704CF4B6-1704-44E7-60EB-E80D6CF9FF1B}"/>
                  </a:ext>
                </a:extLst>
              </p:cNvPr>
              <p:cNvSpPr txBox="1">
                <a:spLocks noRot="1" noChangeAspect="1" noMove="1" noResize="1" noEditPoints="1" noAdjustHandles="1" noChangeArrowheads="1" noChangeShapeType="1" noTextEdit="1"/>
              </p:cNvSpPr>
              <p:nvPr/>
            </p:nvSpPr>
            <p:spPr>
              <a:xfrm>
                <a:off x="5105755" y="1996032"/>
                <a:ext cx="2135072" cy="857735"/>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4F94B28-34EE-2B7A-A308-570A75A503FC}"/>
                  </a:ext>
                </a:extLst>
              </p:cNvPr>
              <p:cNvSpPr txBox="1"/>
              <p:nvPr/>
            </p:nvSpPr>
            <p:spPr>
              <a:xfrm>
                <a:off x="6850966" y="953735"/>
                <a:ext cx="4812098" cy="11719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1</m:t>
                          </m:r>
                        </m:sub>
                      </m:sSub>
                      <m:r>
                        <a:rPr lang="en-GB" sz="2400" b="0" i="1" smtClean="0">
                          <a:solidFill>
                            <a:schemeClr val="tx1"/>
                          </a:solidFill>
                          <a:latin typeface="Cambria Math" panose="02040503050406030204" pitchFamily="18" charset="0"/>
                        </a:rPr>
                        <m:t>,</m:t>
                      </m:r>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2</m:t>
                          </m:r>
                        </m:sub>
                      </m:sSub>
                      <m:r>
                        <a:rPr lang="en-GB" sz="2400" i="1">
                          <a:solidFill>
                            <a:schemeClr val="tx1"/>
                          </a:solidFill>
                          <a:latin typeface="Cambria Math" panose="02040503050406030204" pitchFamily="18" charset="0"/>
                        </a:rPr>
                        <m:t>=</m:t>
                      </m:r>
                      <m:f>
                        <m:fPr>
                          <m:ctrlPr>
                            <a:rPr lang="en-GB" sz="2400" i="1">
                              <a:solidFill>
                                <a:schemeClr val="tx1"/>
                              </a:solidFill>
                              <a:latin typeface="Cambria Math" panose="02040503050406030204" pitchFamily="18" charset="0"/>
                            </a:rPr>
                          </m:ctrlPr>
                        </m:fPr>
                        <m:num>
                          <m:func>
                            <m:funcPr>
                              <m:ctrlPr>
                                <a:rPr lang="en-GB" sz="2400" i="1">
                                  <a:solidFill>
                                    <a:schemeClr val="tx1"/>
                                  </a:solidFill>
                                  <a:latin typeface="Cambria Math" panose="02040503050406030204" pitchFamily="18" charset="0"/>
                                </a:rPr>
                              </m:ctrlPr>
                            </m:funcPr>
                            <m:fName>
                              <m:r>
                                <m:rPr>
                                  <m:sty m:val="p"/>
                                </m:rPr>
                                <a:rPr lang="en-GB" sz="2400" i="1">
                                  <a:solidFill>
                                    <a:schemeClr val="tx1"/>
                                  </a:solidFill>
                                  <a:latin typeface="Cambria Math" panose="02040503050406030204" pitchFamily="18" charset="0"/>
                                </a:rPr>
                                <m:t>ln</m:t>
                              </m:r>
                            </m:fName>
                            <m:e>
                              <m:d>
                                <m:dPr>
                                  <m:ctrlPr>
                                    <a:rPr lang="en-GB" sz="2400" i="1">
                                      <a:solidFill>
                                        <a:schemeClr val="tx1"/>
                                      </a:solidFill>
                                      <a:latin typeface="Cambria Math" panose="02040503050406030204" pitchFamily="18" charset="0"/>
                                    </a:rPr>
                                  </m:ctrlPr>
                                </m:dPr>
                                <m:e>
                                  <m:f>
                                    <m:fPr>
                                      <m:ctrlPr>
                                        <a:rPr lang="en-GB" sz="2400" i="1">
                                          <a:solidFill>
                                            <a:schemeClr val="tx1"/>
                                          </a:solidFill>
                                          <a:latin typeface="Cambria Math" panose="02040503050406030204" pitchFamily="18" charset="0"/>
                                        </a:rPr>
                                      </m:ctrlPr>
                                    </m:fPr>
                                    <m:num>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num>
                                    <m:den>
                                      <m:r>
                                        <a:rPr lang="en-GB" sz="2400" b="0" i="1" smtClean="0">
                                          <a:solidFill>
                                            <a:schemeClr val="tx1"/>
                                          </a:solidFill>
                                          <a:latin typeface="Cambria Math" panose="02040503050406030204" pitchFamily="18" charset="0"/>
                                        </a:rPr>
                                        <m:t>𝐾</m:t>
                                      </m:r>
                                    </m:den>
                                  </m:f>
                                </m:e>
                              </m:d>
                            </m:e>
                          </m:func>
                          <m:r>
                            <a:rPr lang="en-GB" sz="2400" i="1">
                              <a:solidFill>
                                <a:schemeClr val="tx1"/>
                              </a:solidFill>
                              <a:latin typeface="Cambria Math" panose="02040503050406030204" pitchFamily="18" charset="0"/>
                              <a:ea typeface="Cambria Math" panose="02040503050406030204" pitchFamily="18" charset="0"/>
                            </a:rPr>
                            <m:t>±</m:t>
                          </m:r>
                          <m:f>
                            <m:fPr>
                              <m:ctrlPr>
                                <a:rPr lang="en-GB" sz="2400" i="1">
                                  <a:solidFill>
                                    <a:schemeClr val="tx1"/>
                                  </a:solidFill>
                                  <a:latin typeface="Cambria Math" panose="02040503050406030204" pitchFamily="18" charset="0"/>
                                </a:rPr>
                              </m:ctrlPr>
                            </m:fPr>
                            <m:num>
                              <m:r>
                                <a:rPr lang="en-GB" sz="2400" i="1">
                                  <a:solidFill>
                                    <a:schemeClr val="tx1"/>
                                  </a:solidFill>
                                  <a:latin typeface="Cambria Math" panose="02040503050406030204" pitchFamily="18" charset="0"/>
                                </a:rPr>
                                <m:t>1</m:t>
                              </m:r>
                            </m:num>
                            <m:den>
                              <m:r>
                                <a:rPr lang="en-GB" sz="2400" i="1">
                                  <a:solidFill>
                                    <a:schemeClr val="tx1"/>
                                  </a:solidFill>
                                  <a:latin typeface="Cambria Math" panose="02040503050406030204" pitchFamily="18" charset="0"/>
                                </a:rPr>
                                <m:t>2</m:t>
                              </m:r>
                            </m:den>
                          </m:f>
                          <m:r>
                            <a:rPr lang="en-GB" sz="2400" i="1">
                              <a:solidFill>
                                <a:schemeClr val="tx1"/>
                              </a:solidFill>
                              <a:latin typeface="Cambria Math" panose="02040503050406030204" pitchFamily="18" charset="0"/>
                            </a:rPr>
                            <m:t>∙</m:t>
                          </m:r>
                          <m:sSubSup>
                            <m:sSubSupPr>
                              <m:ctrlPr>
                                <a:rPr lang="en-GB" sz="2400" b="0" i="1" smtClean="0">
                                  <a:solidFill>
                                    <a:schemeClr val="tx1"/>
                                  </a:solidFill>
                                  <a:latin typeface="Cambria Math" panose="02040503050406030204" pitchFamily="18" charset="0"/>
                                  <a:ea typeface="Cambria Math" panose="02040503050406030204" pitchFamily="18" charset="0"/>
                                </a:rPr>
                              </m:ctrlPr>
                            </m:sSubSupPr>
                            <m:e>
                              <m:r>
                                <a:rPr lang="en-GB" sz="2400" i="1" smtClean="0">
                                  <a:solidFill>
                                    <a:schemeClr val="tx1"/>
                                  </a:solidFill>
                                  <a:latin typeface="Cambria Math" panose="02040503050406030204" pitchFamily="18" charset="0"/>
                                  <a:ea typeface="Cambria Math" panose="02040503050406030204" pitchFamily="18" charset="0"/>
                                </a:rPr>
                                <m:t>𝜎</m:t>
                              </m:r>
                            </m:e>
                            <m:sub>
                              <m:r>
                                <a:rPr lang="en-GB" sz="2400" b="0" i="1" smtClean="0">
                                  <a:solidFill>
                                    <a:schemeClr val="tx1"/>
                                  </a:solidFill>
                                  <a:latin typeface="Cambria Math" panose="02040503050406030204" pitchFamily="18" charset="0"/>
                                  <a:ea typeface="Cambria Math" panose="02040503050406030204" pitchFamily="18" charset="0"/>
                                </a:rPr>
                                <m:t>𝐾</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2</m:t>
                              </m:r>
                            </m:sup>
                          </m:sSubSup>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𝑇</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𝑡</m:t>
                          </m:r>
                          <m:r>
                            <a:rPr lang="en-GB" sz="2400" b="0" i="1" smtClean="0">
                              <a:solidFill>
                                <a:schemeClr val="tx1"/>
                              </a:solidFill>
                              <a:latin typeface="Cambria Math" panose="02040503050406030204" pitchFamily="18" charset="0"/>
                              <a:ea typeface="Cambria Math" panose="02040503050406030204" pitchFamily="18" charset="0"/>
                            </a:rPr>
                            <m:t>)</m:t>
                          </m:r>
                        </m:num>
                        <m:den>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𝜎</m:t>
                              </m:r>
                            </m:e>
                            <m:sub>
                              <m:r>
                                <a:rPr lang="en-GB" sz="2400" i="1">
                                  <a:latin typeface="Cambria Math" panose="02040503050406030204" pitchFamily="18" charset="0"/>
                                  <a:ea typeface="Cambria Math" panose="02040503050406030204" pitchFamily="18" charset="0"/>
                                </a:rPr>
                                <m:t>𝐾</m:t>
                              </m:r>
                              <m:r>
                                <a:rPr lang="en-GB" sz="2400" i="1">
                                  <a:latin typeface="Cambria Math" panose="02040503050406030204" pitchFamily="18" charset="0"/>
                                  <a:ea typeface="Cambria Math" panose="02040503050406030204" pitchFamily="18" charset="0"/>
                                </a:rPr>
                                <m:t>,</m:t>
                              </m:r>
                              <m:r>
                                <a:rPr lang="en-GB" sz="2400" i="1">
                                  <a:latin typeface="Cambria Math" panose="02040503050406030204" pitchFamily="18" charset="0"/>
                                  <a:ea typeface="Cambria Math" panose="02040503050406030204" pitchFamily="18" charset="0"/>
                                </a:rPr>
                                <m:t>𝑡</m:t>
                              </m:r>
                            </m:sub>
                          </m:sSub>
                          <m:rad>
                            <m:radPr>
                              <m:degHide m:val="on"/>
                              <m:ctrlPr>
                                <a:rPr lang="en-GB" sz="2400" i="1">
                                  <a:solidFill>
                                    <a:schemeClr val="tx1"/>
                                  </a:solidFill>
                                  <a:latin typeface="Cambria Math" panose="02040503050406030204" pitchFamily="18" charset="0"/>
                                </a:rPr>
                              </m:ctrlPr>
                            </m:radPr>
                            <m:deg/>
                            <m:e>
                              <m:r>
                                <a:rPr lang="en-GB" sz="2400" b="0" i="1" smtClean="0">
                                  <a:solidFill>
                                    <a:schemeClr val="tx1"/>
                                  </a:solidFill>
                                  <a:latin typeface="Cambria Math" panose="02040503050406030204" pitchFamily="18" charset="0"/>
                                </a:rPr>
                                <m:t>𝑇</m:t>
                              </m:r>
                              <m:r>
                                <a:rPr lang="en-GB" sz="2400" b="0" i="1" smtClean="0">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𝑡</m:t>
                              </m:r>
                            </m:e>
                          </m:rad>
                        </m:den>
                      </m:f>
                    </m:oMath>
                  </m:oMathPara>
                </a14:m>
                <a:endParaRPr lang="en-GB" sz="2400" i="1" dirty="0">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F4F94B28-34EE-2B7A-A308-570A75A503FC}"/>
                  </a:ext>
                </a:extLst>
              </p:cNvPr>
              <p:cNvSpPr txBox="1">
                <a:spLocks noRot="1" noChangeAspect="1" noMove="1" noResize="1" noEditPoints="1" noAdjustHandles="1" noChangeArrowheads="1" noChangeShapeType="1" noTextEdit="1"/>
              </p:cNvSpPr>
              <p:nvPr/>
            </p:nvSpPr>
            <p:spPr>
              <a:xfrm>
                <a:off x="6850966" y="953735"/>
                <a:ext cx="4812098" cy="1171988"/>
              </a:xfrm>
              <a:prstGeom prst="rect">
                <a:avLst/>
              </a:prstGeom>
              <a:blipFill>
                <a:blip r:embed="rId9"/>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00662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CB8B4-9102-AE4C-982F-FFDEA6F430AF}"/>
              </a:ext>
            </a:extLst>
          </p:cNvPr>
          <p:cNvSpPr>
            <a:spLocks noGrp="1"/>
          </p:cNvSpPr>
          <p:nvPr>
            <p:ph type="ctrTitle"/>
          </p:nvPr>
        </p:nvSpPr>
        <p:spPr/>
        <p:txBody>
          <a:bodyPr/>
          <a:lstStyle/>
          <a:p>
            <a:r>
              <a:rPr lang="en-GB" dirty="0"/>
              <a:t>Model Inputs - Market Data</a:t>
            </a:r>
          </a:p>
        </p:txBody>
      </p:sp>
      <p:sp>
        <p:nvSpPr>
          <p:cNvPr id="3" name="Text Placeholder 2">
            <a:extLst>
              <a:ext uri="{FF2B5EF4-FFF2-40B4-BE49-F238E27FC236}">
                <a16:creationId xmlns:a16="http://schemas.microsoft.com/office/drawing/2014/main" id="{7E0EC27E-7701-3726-513A-88A2877CA078}"/>
              </a:ext>
            </a:extLst>
          </p:cNvPr>
          <p:cNvSpPr>
            <a:spLocks noGrp="1"/>
          </p:cNvSpPr>
          <p:nvPr>
            <p:ph type="body" sz="quarter" idx="10"/>
          </p:nvPr>
        </p:nvSpPr>
        <p:spPr/>
        <p:txBody>
          <a:bodyPr/>
          <a:lstStyle/>
          <a:p>
            <a:r>
              <a:rPr lang="en-US" sz="1400" dirty="0"/>
              <a:t>European Equity Option - Calibration &amp; Pricing</a:t>
            </a:r>
            <a:endParaRPr lang="en-GB" dirty="0"/>
          </a:p>
        </p:txBody>
      </p:sp>
      <p:sp>
        <p:nvSpPr>
          <p:cNvPr id="22" name="Rectangle 21">
            <a:extLst>
              <a:ext uri="{FF2B5EF4-FFF2-40B4-BE49-F238E27FC236}">
                <a16:creationId xmlns:a16="http://schemas.microsoft.com/office/drawing/2014/main" id="{3856E74F-463E-6313-10B8-07A46A2EDAB1}"/>
              </a:ext>
            </a:extLst>
          </p:cNvPr>
          <p:cNvSpPr/>
          <p:nvPr/>
        </p:nvSpPr>
        <p:spPr>
          <a:xfrm>
            <a:off x="468920" y="940904"/>
            <a:ext cx="11194144" cy="193816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7" name="TextBox 57">
                <a:extLst>
                  <a:ext uri="{FF2B5EF4-FFF2-40B4-BE49-F238E27FC236}">
                    <a16:creationId xmlns:a16="http://schemas.microsoft.com/office/drawing/2014/main" id="{00000000-0008-0000-0800-00003A000000}"/>
                  </a:ext>
                </a:extLst>
              </p:cNvPr>
              <p:cNvSpPr txBox="1"/>
              <p:nvPr/>
            </p:nvSpPr>
            <p:spPr>
              <a:xfrm>
                <a:off x="759987" y="1291616"/>
                <a:ext cx="5110758" cy="416845"/>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𝑉</m:t>
                          </m:r>
                        </m:e>
                        <m:sub>
                          <m:r>
                            <a:rPr lang="en-GB" sz="2400" i="1">
                              <a:latin typeface="Cambria Math" panose="02040503050406030204" pitchFamily="18" charset="0"/>
                            </a:rPr>
                            <m:t>𝑡</m:t>
                          </m:r>
                        </m:sub>
                      </m:sSub>
                      <m:r>
                        <a:rPr lang="en-GB" sz="2400" i="1">
                          <a:latin typeface="Cambria Math" panose="02040503050406030204" pitchFamily="18" charset="0"/>
                        </a:rPr>
                        <m:t>=</m:t>
                      </m:r>
                      <m:r>
                        <a:rPr lang="en-GB" sz="2400" b="0" i="1" smtClean="0">
                          <a:solidFill>
                            <a:schemeClr val="tx1"/>
                          </a:solidFill>
                          <a:latin typeface="Cambria Math" panose="02040503050406030204" pitchFamily="18" charset="0"/>
                        </a:rPr>
                        <m:t>𝐷</m:t>
                      </m:r>
                      <m:sSub>
                        <m:sSubPr>
                          <m:ctrlPr>
                            <a:rPr lang="en-GB" sz="240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i="1">
                          <a:solidFill>
                            <a:schemeClr val="tx1"/>
                          </a:solidFill>
                          <a:latin typeface="Cambria Math" panose="02040503050406030204" pitchFamily="18" charset="0"/>
                        </a:rPr>
                        <m:t>∙</m:t>
                      </m:r>
                      <m:d>
                        <m:dPr>
                          <m:ctrlPr>
                            <a:rPr lang="en-GB" sz="2400" i="1">
                              <a:solidFill>
                                <a:schemeClr val="tx1"/>
                              </a:solidFill>
                              <a:latin typeface="Cambria Math" panose="02040503050406030204" pitchFamily="18" charset="0"/>
                            </a:rPr>
                          </m:ctrlPr>
                        </m:dPr>
                        <m:e>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1</m:t>
                                  </m:r>
                                </m:sub>
                              </m:sSub>
                            </m:e>
                          </m:d>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rPr>
                            <m:t>𝐾</m:t>
                          </m:r>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2</m:t>
                                  </m:r>
                                </m:sub>
                              </m:sSub>
                            </m:e>
                          </m:d>
                        </m:e>
                      </m:d>
                    </m:oMath>
                  </m:oMathPara>
                </a14:m>
                <a:endParaRPr lang="en-GB" sz="2400" i="1" dirty="0">
                  <a:latin typeface="Cambria Math" panose="02040503050406030204" pitchFamily="18" charset="0"/>
                </a:endParaRPr>
              </a:p>
            </p:txBody>
          </p:sp>
        </mc:Choice>
        <mc:Fallback xmlns="">
          <p:sp>
            <p:nvSpPr>
              <p:cNvPr id="17" name="TextBox 57">
                <a:extLst>
                  <a:ext uri="{FF2B5EF4-FFF2-40B4-BE49-F238E27FC236}">
                    <a16:creationId xmlns:a16="http://schemas.microsoft.com/office/drawing/2014/main" id="{00000000-0008-0000-0800-00003A000000}"/>
                  </a:ext>
                </a:extLst>
              </p:cNvPr>
              <p:cNvSpPr txBox="1">
                <a:spLocks noRot="1" noChangeAspect="1" noMove="1" noResize="1" noEditPoints="1" noAdjustHandles="1" noChangeArrowheads="1" noChangeShapeType="1" noTextEdit="1"/>
              </p:cNvSpPr>
              <p:nvPr/>
            </p:nvSpPr>
            <p:spPr>
              <a:xfrm>
                <a:off x="759987" y="1291616"/>
                <a:ext cx="5110758" cy="416845"/>
              </a:xfrm>
              <a:prstGeom prst="rect">
                <a:avLst/>
              </a:prstGeom>
              <a:blipFill>
                <a:blip r:embed="rId3"/>
                <a:stretch>
                  <a:fillRect/>
                </a:stretch>
              </a:blipFill>
            </p:spPr>
            <p:txBody>
              <a:bodyPr/>
              <a:lstStyle/>
              <a:p>
                <a:r>
                  <a:rPr lang="en-GB">
                    <a:noFill/>
                  </a:rPr>
                  <a:t> </a:t>
                </a:r>
              </a:p>
            </p:txBody>
          </p:sp>
        </mc:Fallback>
      </mc:AlternateContent>
      <p:cxnSp>
        <p:nvCxnSpPr>
          <p:cNvPr id="27" name="Straight Arrow Connector 26">
            <a:extLst>
              <a:ext uri="{FF2B5EF4-FFF2-40B4-BE49-F238E27FC236}">
                <a16:creationId xmlns:a16="http://schemas.microsoft.com/office/drawing/2014/main" id="{68A94EC4-3566-73E4-1F96-496A39A41277}"/>
              </a:ext>
            </a:extLst>
          </p:cNvPr>
          <p:cNvCxnSpPr>
            <a:cxnSpLocks/>
            <a:stCxn id="45" idx="3"/>
            <a:endCxn id="47" idx="2"/>
          </p:cNvCxnSpPr>
          <p:nvPr/>
        </p:nvCxnSpPr>
        <p:spPr>
          <a:xfrm flipV="1">
            <a:off x="1994939" y="2859858"/>
            <a:ext cx="4179987" cy="176958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2" name="Rectangle: Rounded Corners 31">
            <a:extLst>
              <a:ext uri="{FF2B5EF4-FFF2-40B4-BE49-F238E27FC236}">
                <a16:creationId xmlns:a16="http://schemas.microsoft.com/office/drawing/2014/main" id="{461F7BBA-9C64-3823-2764-9728114E9044}"/>
              </a:ext>
            </a:extLst>
          </p:cNvPr>
          <p:cNvSpPr/>
          <p:nvPr/>
        </p:nvSpPr>
        <p:spPr>
          <a:xfrm>
            <a:off x="504911" y="3259171"/>
            <a:ext cx="5245121" cy="63175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GB" sz="2400" b="1" dirty="0"/>
              <a:t>Interest Rate Data</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3EDEEAC-4A07-A1DF-DA8F-34B5BB1153E8}"/>
                  </a:ext>
                </a:extLst>
              </p:cNvPr>
              <p:cNvSpPr txBox="1"/>
              <p:nvPr/>
            </p:nvSpPr>
            <p:spPr>
              <a:xfrm>
                <a:off x="844954" y="4010867"/>
                <a:ext cx="114998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accent2"/>
                          </a:solidFill>
                          <a:latin typeface="Cambria Math" panose="02040503050406030204" pitchFamily="18" charset="0"/>
                        </a:rPr>
                        <m:t>𝐷</m:t>
                      </m:r>
                      <m:sSub>
                        <m:sSubPr>
                          <m:ctrlPr>
                            <a:rPr lang="en-GB" sz="2000" b="0" i="1" smtClean="0">
                              <a:solidFill>
                                <a:schemeClr val="accent2"/>
                              </a:solidFill>
                              <a:latin typeface="Cambria Math" panose="02040503050406030204" pitchFamily="18" charset="0"/>
                            </a:rPr>
                          </m:ctrlPr>
                        </m:sSubPr>
                        <m:e>
                          <m:r>
                            <a:rPr lang="en-GB" sz="2000" b="0" i="1" smtClean="0">
                              <a:solidFill>
                                <a:schemeClr val="accent2"/>
                              </a:solidFill>
                              <a:latin typeface="Cambria Math" panose="02040503050406030204" pitchFamily="18" charset="0"/>
                            </a:rPr>
                            <m:t>𝐹</m:t>
                          </m:r>
                        </m:e>
                        <m:sub>
                          <m:r>
                            <a:rPr lang="en-GB" sz="2000" b="0" i="1" smtClean="0">
                              <a:solidFill>
                                <a:schemeClr val="accent2"/>
                              </a:solidFill>
                              <a:latin typeface="Cambria Math" panose="02040503050406030204" pitchFamily="18" charset="0"/>
                            </a:rPr>
                            <m:t>𝑡</m:t>
                          </m:r>
                        </m:sub>
                      </m:sSub>
                    </m:oMath>
                  </m:oMathPara>
                </a14:m>
                <a:endParaRPr lang="en-GB" sz="2000" dirty="0">
                  <a:solidFill>
                    <a:schemeClr val="accent2"/>
                  </a:solidFill>
                </a:endParaRPr>
              </a:p>
            </p:txBody>
          </p:sp>
        </mc:Choice>
        <mc:Fallback xmlns="">
          <p:sp>
            <p:nvSpPr>
              <p:cNvPr id="33" name="TextBox 32">
                <a:extLst>
                  <a:ext uri="{FF2B5EF4-FFF2-40B4-BE49-F238E27FC236}">
                    <a16:creationId xmlns:a16="http://schemas.microsoft.com/office/drawing/2014/main" id="{13EDEEAC-4A07-A1DF-DA8F-34B5BB1153E8}"/>
                  </a:ext>
                </a:extLst>
              </p:cNvPr>
              <p:cNvSpPr txBox="1">
                <a:spLocks noRot="1" noChangeAspect="1" noMove="1" noResize="1" noEditPoints="1" noAdjustHandles="1" noChangeArrowheads="1" noChangeShapeType="1" noTextEdit="1"/>
              </p:cNvSpPr>
              <p:nvPr/>
            </p:nvSpPr>
            <p:spPr>
              <a:xfrm>
                <a:off x="844954" y="4010867"/>
                <a:ext cx="1149985" cy="400110"/>
              </a:xfrm>
              <a:prstGeom prst="rect">
                <a:avLst/>
              </a:prstGeom>
              <a:blipFill>
                <a:blip r:embed="rId5"/>
                <a:stretch>
                  <a:fillRect/>
                </a:stretch>
              </a:blipFill>
            </p:spPr>
            <p:txBody>
              <a:bodyPr/>
              <a:lstStyle/>
              <a:p>
                <a:r>
                  <a:rPr lang="en-GB">
                    <a:noFill/>
                  </a:rPr>
                  <a:t> </a:t>
                </a:r>
              </a:p>
            </p:txBody>
          </p:sp>
        </mc:Fallback>
      </mc:AlternateContent>
      <p:sp>
        <p:nvSpPr>
          <p:cNvPr id="34" name="TextBox 33">
            <a:extLst>
              <a:ext uri="{FF2B5EF4-FFF2-40B4-BE49-F238E27FC236}">
                <a16:creationId xmlns:a16="http://schemas.microsoft.com/office/drawing/2014/main" id="{BF69A6C5-CA1F-F6E8-28C9-1B91D3E7A62B}"/>
              </a:ext>
            </a:extLst>
          </p:cNvPr>
          <p:cNvSpPr txBox="1"/>
          <p:nvPr/>
        </p:nvSpPr>
        <p:spPr>
          <a:xfrm>
            <a:off x="2297861" y="4010867"/>
            <a:ext cx="3798139" cy="400110"/>
          </a:xfrm>
          <a:prstGeom prst="rect">
            <a:avLst/>
          </a:prstGeom>
          <a:noFill/>
        </p:spPr>
        <p:txBody>
          <a:bodyPr wrap="square" rtlCol="0">
            <a:spAutoFit/>
          </a:bodyPr>
          <a:lstStyle/>
          <a:p>
            <a:r>
              <a:rPr lang="en-GB" sz="2000" dirty="0">
                <a:solidFill>
                  <a:schemeClr val="accent2"/>
                </a:solidFill>
              </a:rPr>
              <a:t>Discount Factor</a:t>
            </a:r>
          </a:p>
        </p:txBody>
      </p:sp>
      <p:sp>
        <p:nvSpPr>
          <p:cNvPr id="42" name="Rectangle: Rounded Corners 41">
            <a:extLst>
              <a:ext uri="{FF2B5EF4-FFF2-40B4-BE49-F238E27FC236}">
                <a16:creationId xmlns:a16="http://schemas.microsoft.com/office/drawing/2014/main" id="{35090A39-A094-EC4E-6381-EF1521AFF085}"/>
              </a:ext>
            </a:extLst>
          </p:cNvPr>
          <p:cNvSpPr/>
          <p:nvPr/>
        </p:nvSpPr>
        <p:spPr>
          <a:xfrm>
            <a:off x="6376724" y="3259171"/>
            <a:ext cx="5245121" cy="631751"/>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GB" sz="2400" b="1" dirty="0"/>
              <a:t>Equity Data</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484A780F-7FB1-D1C4-A0C5-A3B603E36B40}"/>
                  </a:ext>
                </a:extLst>
              </p:cNvPr>
              <p:cNvSpPr txBox="1"/>
              <p:nvPr/>
            </p:nvSpPr>
            <p:spPr>
              <a:xfrm>
                <a:off x="6398922" y="3980504"/>
                <a:ext cx="113582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solidFill>
                                <a:schemeClr val="accent4"/>
                              </a:solidFill>
                              <a:latin typeface="Cambria Math" panose="02040503050406030204" pitchFamily="18" charset="0"/>
                            </a:rPr>
                          </m:ctrlPr>
                        </m:sSubPr>
                        <m:e>
                          <m:r>
                            <a:rPr lang="en-GB" sz="2000" b="0" i="1" smtClean="0">
                              <a:solidFill>
                                <a:schemeClr val="accent4"/>
                              </a:solidFill>
                              <a:latin typeface="Cambria Math" panose="02040503050406030204" pitchFamily="18" charset="0"/>
                            </a:rPr>
                            <m:t>𝐹</m:t>
                          </m:r>
                        </m:e>
                        <m:sub>
                          <m:r>
                            <a:rPr lang="en-GB" sz="2000" b="0" i="1" smtClean="0">
                              <a:solidFill>
                                <a:schemeClr val="accent4"/>
                              </a:solidFill>
                              <a:latin typeface="Cambria Math" panose="02040503050406030204" pitchFamily="18" charset="0"/>
                            </a:rPr>
                            <m:t>𝑡</m:t>
                          </m:r>
                        </m:sub>
                      </m:sSub>
                    </m:oMath>
                  </m:oMathPara>
                </a14:m>
                <a:endParaRPr lang="en-GB" sz="2000" dirty="0">
                  <a:solidFill>
                    <a:schemeClr val="accent4"/>
                  </a:solidFill>
                </a:endParaRPr>
              </a:p>
            </p:txBody>
          </p:sp>
        </mc:Choice>
        <mc:Fallback xmlns="">
          <p:sp>
            <p:nvSpPr>
              <p:cNvPr id="43" name="TextBox 42">
                <a:extLst>
                  <a:ext uri="{FF2B5EF4-FFF2-40B4-BE49-F238E27FC236}">
                    <a16:creationId xmlns:a16="http://schemas.microsoft.com/office/drawing/2014/main" id="{484A780F-7FB1-D1C4-A0C5-A3B603E36B40}"/>
                  </a:ext>
                </a:extLst>
              </p:cNvPr>
              <p:cNvSpPr txBox="1">
                <a:spLocks noRot="1" noChangeAspect="1" noMove="1" noResize="1" noEditPoints="1" noAdjustHandles="1" noChangeArrowheads="1" noChangeShapeType="1" noTextEdit="1"/>
              </p:cNvSpPr>
              <p:nvPr/>
            </p:nvSpPr>
            <p:spPr>
              <a:xfrm>
                <a:off x="6398922" y="3980504"/>
                <a:ext cx="1135828" cy="400110"/>
              </a:xfrm>
              <a:prstGeom prst="rect">
                <a:avLst/>
              </a:prstGeom>
              <a:blipFill>
                <a:blip r:embed="rId6"/>
                <a:stretch>
                  <a:fillRect/>
                </a:stretch>
              </a:blipFill>
            </p:spPr>
            <p:txBody>
              <a:bodyPr/>
              <a:lstStyle/>
              <a:p>
                <a:r>
                  <a:rPr lang="en-GB">
                    <a:noFill/>
                  </a:rPr>
                  <a:t> </a:t>
                </a:r>
              </a:p>
            </p:txBody>
          </p:sp>
        </mc:Fallback>
      </mc:AlternateContent>
      <p:sp>
        <p:nvSpPr>
          <p:cNvPr id="44" name="TextBox 43">
            <a:extLst>
              <a:ext uri="{FF2B5EF4-FFF2-40B4-BE49-F238E27FC236}">
                <a16:creationId xmlns:a16="http://schemas.microsoft.com/office/drawing/2014/main" id="{C6CA061C-E211-82DC-B8CD-9A389CD4EA50}"/>
              </a:ext>
            </a:extLst>
          </p:cNvPr>
          <p:cNvSpPr txBox="1"/>
          <p:nvPr/>
        </p:nvSpPr>
        <p:spPr>
          <a:xfrm>
            <a:off x="7870463" y="3995505"/>
            <a:ext cx="3751382" cy="400110"/>
          </a:xfrm>
          <a:prstGeom prst="rect">
            <a:avLst/>
          </a:prstGeom>
          <a:noFill/>
        </p:spPr>
        <p:txBody>
          <a:bodyPr wrap="square" rtlCol="0">
            <a:spAutoFit/>
          </a:bodyPr>
          <a:lstStyle/>
          <a:p>
            <a:r>
              <a:rPr lang="en-GB" sz="2000" dirty="0">
                <a:solidFill>
                  <a:schemeClr val="accent4"/>
                </a:solidFill>
              </a:rPr>
              <a:t>Forward Price</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CD1286D-5506-410D-EB71-F3A141D1414D}"/>
                  </a:ext>
                </a:extLst>
              </p:cNvPr>
              <p:cNvSpPr txBox="1"/>
              <p:nvPr/>
            </p:nvSpPr>
            <p:spPr>
              <a:xfrm>
                <a:off x="844954" y="4424322"/>
                <a:ext cx="1149985" cy="4102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sz="2000" i="1" smtClean="0">
                              <a:solidFill>
                                <a:schemeClr val="accent2">
                                  <a:lumMod val="60000"/>
                                  <a:lumOff val="40000"/>
                                </a:schemeClr>
                              </a:solidFill>
                              <a:latin typeface="Cambria Math" panose="02040503050406030204" pitchFamily="18" charset="0"/>
                              <a:ea typeface="Cambria Math" panose="02040503050406030204" pitchFamily="18" charset="0"/>
                            </a:rPr>
                          </m:ctrlPr>
                        </m:sSubSupPr>
                        <m:e>
                          <m:r>
                            <a:rPr lang="en-GB" sz="2000" i="1">
                              <a:solidFill>
                                <a:schemeClr val="accent2">
                                  <a:lumMod val="60000"/>
                                  <a:lumOff val="40000"/>
                                </a:schemeClr>
                              </a:solidFill>
                              <a:latin typeface="Cambria Math" panose="02040503050406030204" pitchFamily="18" charset="0"/>
                              <a:ea typeface="Cambria Math" panose="02040503050406030204" pitchFamily="18" charset="0"/>
                            </a:rPr>
                            <m:t>𝐷𝐹</m:t>
                          </m:r>
                        </m:e>
                        <m:sub>
                          <m:r>
                            <a:rPr lang="en-GB" sz="2000" i="1">
                              <a:solidFill>
                                <a:schemeClr val="accent2">
                                  <a:lumMod val="60000"/>
                                  <a:lumOff val="40000"/>
                                </a:schemeClr>
                              </a:solidFill>
                              <a:latin typeface="Cambria Math" panose="02040503050406030204" pitchFamily="18" charset="0"/>
                              <a:ea typeface="Cambria Math" panose="02040503050406030204" pitchFamily="18" charset="0"/>
                            </a:rPr>
                            <m:t>𝑡</m:t>
                          </m:r>
                        </m:sub>
                        <m:sup>
                          <m:r>
                            <a:rPr lang="en-GB" sz="2000" i="1">
                              <a:solidFill>
                                <a:schemeClr val="accent2">
                                  <a:lumMod val="60000"/>
                                  <a:lumOff val="40000"/>
                                </a:schemeClr>
                              </a:solidFill>
                              <a:latin typeface="Cambria Math" panose="02040503050406030204" pitchFamily="18" charset="0"/>
                              <a:ea typeface="Cambria Math" panose="02040503050406030204" pitchFamily="18" charset="0"/>
                            </a:rPr>
                            <m:t>𝐹𝑤𝑑</m:t>
                          </m:r>
                        </m:sup>
                      </m:sSubSup>
                    </m:oMath>
                  </m:oMathPara>
                </a14:m>
                <a:endParaRPr lang="en-GB" sz="2000" dirty="0">
                  <a:solidFill>
                    <a:schemeClr val="accent2">
                      <a:lumMod val="60000"/>
                      <a:lumOff val="40000"/>
                    </a:schemeClr>
                  </a:solidFill>
                </a:endParaRPr>
              </a:p>
            </p:txBody>
          </p:sp>
        </mc:Choice>
        <mc:Fallback xmlns="">
          <p:sp>
            <p:nvSpPr>
              <p:cNvPr id="45" name="TextBox 44">
                <a:extLst>
                  <a:ext uri="{FF2B5EF4-FFF2-40B4-BE49-F238E27FC236}">
                    <a16:creationId xmlns:a16="http://schemas.microsoft.com/office/drawing/2014/main" id="{ACD1286D-5506-410D-EB71-F3A141D1414D}"/>
                  </a:ext>
                </a:extLst>
              </p:cNvPr>
              <p:cNvSpPr txBox="1">
                <a:spLocks noRot="1" noChangeAspect="1" noMove="1" noResize="1" noEditPoints="1" noAdjustHandles="1" noChangeArrowheads="1" noChangeShapeType="1" noTextEdit="1"/>
              </p:cNvSpPr>
              <p:nvPr/>
            </p:nvSpPr>
            <p:spPr>
              <a:xfrm>
                <a:off x="844954" y="4424322"/>
                <a:ext cx="1149985" cy="410241"/>
              </a:xfrm>
              <a:prstGeom prst="rect">
                <a:avLst/>
              </a:prstGeom>
              <a:blipFill>
                <a:blip r:embed="rId7"/>
                <a:stretch>
                  <a:fillRect b="-1493"/>
                </a:stretch>
              </a:blipFill>
            </p:spPr>
            <p:txBody>
              <a:bodyPr/>
              <a:lstStyle/>
              <a:p>
                <a:r>
                  <a:rPr lang="en-GB">
                    <a:noFill/>
                  </a:rPr>
                  <a:t> </a:t>
                </a:r>
              </a:p>
            </p:txBody>
          </p:sp>
        </mc:Fallback>
      </mc:AlternateContent>
      <p:sp>
        <p:nvSpPr>
          <p:cNvPr id="46" name="TextBox 45">
            <a:extLst>
              <a:ext uri="{FF2B5EF4-FFF2-40B4-BE49-F238E27FC236}">
                <a16:creationId xmlns:a16="http://schemas.microsoft.com/office/drawing/2014/main" id="{30D9CC3D-2ED8-296B-0C7A-5DE7E86691E3}"/>
              </a:ext>
            </a:extLst>
          </p:cNvPr>
          <p:cNvSpPr txBox="1"/>
          <p:nvPr/>
        </p:nvSpPr>
        <p:spPr>
          <a:xfrm>
            <a:off x="2297861" y="4424322"/>
            <a:ext cx="3798139" cy="400110"/>
          </a:xfrm>
          <a:prstGeom prst="rect">
            <a:avLst/>
          </a:prstGeom>
          <a:noFill/>
        </p:spPr>
        <p:txBody>
          <a:bodyPr wrap="square" rtlCol="0">
            <a:spAutoFit/>
          </a:bodyPr>
          <a:lstStyle/>
          <a:p>
            <a:r>
              <a:rPr lang="en-GB" sz="2000" dirty="0">
                <a:solidFill>
                  <a:schemeClr val="accent2">
                    <a:lumMod val="60000"/>
                    <a:lumOff val="40000"/>
                  </a:schemeClr>
                </a:solidFill>
              </a:rPr>
              <a:t>Discount Factor Forward</a:t>
            </a: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4877AFF-26E5-240E-EFAF-63ECC8D9B986}"/>
                  </a:ext>
                </a:extLst>
              </p:cNvPr>
              <p:cNvSpPr txBox="1"/>
              <p:nvPr/>
            </p:nvSpPr>
            <p:spPr>
              <a:xfrm>
                <a:off x="5105755" y="1996032"/>
                <a:ext cx="2138342" cy="8638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b="0" i="1" smtClean="0">
                          <a:solidFill>
                            <a:schemeClr val="tx1"/>
                          </a:solidFill>
                          <a:latin typeface="Cambria Math" panose="02040503050406030204" pitchFamily="18" charset="0"/>
                        </a:rPr>
                        <m:t>=</m:t>
                      </m:r>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𝑆</m:t>
                          </m:r>
                        </m:e>
                        <m:sub>
                          <m:r>
                            <a:rPr lang="en-GB" sz="2400" b="0" i="1" smtClean="0">
                              <a:solidFill>
                                <a:schemeClr val="tx1"/>
                              </a:solidFill>
                              <a:latin typeface="Cambria Math" panose="02040503050406030204" pitchFamily="18" charset="0"/>
                            </a:rPr>
                            <m:t>𝑡</m:t>
                          </m:r>
                        </m:sub>
                      </m:sSub>
                      <m:r>
                        <a:rPr lang="en-GB" sz="2400" b="0" i="1" smtClean="0">
                          <a:solidFill>
                            <a:schemeClr val="tx1"/>
                          </a:solidFill>
                          <a:latin typeface="Cambria Math" panose="02040503050406030204" pitchFamily="18" charset="0"/>
                          <a:ea typeface="Cambria Math" panose="02040503050406030204" pitchFamily="18" charset="0"/>
                        </a:rPr>
                        <m:t>∙</m:t>
                      </m:r>
                      <m:f>
                        <m:fPr>
                          <m:ctrlPr>
                            <a:rPr lang="en-GB" sz="2400" b="0" i="1" smtClean="0">
                              <a:solidFill>
                                <a:schemeClr val="tx1"/>
                              </a:solidFill>
                              <a:latin typeface="Cambria Math" panose="02040503050406030204" pitchFamily="18" charset="0"/>
                              <a:ea typeface="Cambria Math" panose="02040503050406030204" pitchFamily="18" charset="0"/>
                            </a:rPr>
                          </m:ctrlPr>
                        </m:fPr>
                        <m:num>
                          <m:sSubSup>
                            <m:sSubSupPr>
                              <m:ctrlPr>
                                <a:rPr lang="en-GB" sz="2400" b="0" i="1" smtClean="0">
                                  <a:solidFill>
                                    <a:schemeClr val="tx1"/>
                                  </a:solidFill>
                                  <a:latin typeface="Cambria Math" panose="02040503050406030204" pitchFamily="18" charset="0"/>
                                  <a:ea typeface="Cambria Math" panose="02040503050406030204" pitchFamily="18" charset="0"/>
                                </a:rPr>
                              </m:ctrlPr>
                            </m:sSubSupPr>
                            <m:e>
                              <m:r>
                                <a:rPr lang="en-GB" sz="2400" b="0" i="1" smtClean="0">
                                  <a:solidFill>
                                    <a:schemeClr val="tx1"/>
                                  </a:solidFill>
                                  <a:latin typeface="Cambria Math" panose="02040503050406030204" pitchFamily="18" charset="0"/>
                                  <a:ea typeface="Cambria Math" panose="02040503050406030204" pitchFamily="18" charset="0"/>
                                </a:rPr>
                                <m:t>𝐷𝐹</m:t>
                              </m:r>
                            </m:e>
                            <m:sub>
                              <m:r>
                                <a:rPr lang="en-GB" sz="2400" b="0" i="1" smtClean="0">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𝐷𝑖𝑣</m:t>
                              </m:r>
                            </m:sup>
                          </m:sSubSup>
                        </m:num>
                        <m:den>
                          <m:sSubSup>
                            <m:sSubSupPr>
                              <m:ctrlPr>
                                <a:rPr lang="en-GB" sz="2400" b="1" i="1" smtClean="0">
                                  <a:solidFill>
                                    <a:schemeClr val="accent2">
                                      <a:lumMod val="60000"/>
                                      <a:lumOff val="40000"/>
                                    </a:schemeClr>
                                  </a:solidFill>
                                  <a:latin typeface="Cambria Math" panose="02040503050406030204" pitchFamily="18" charset="0"/>
                                  <a:ea typeface="Cambria Math" panose="02040503050406030204" pitchFamily="18" charset="0"/>
                                </a:rPr>
                              </m:ctrlPr>
                            </m:sSubSupPr>
                            <m:e>
                              <m:r>
                                <a:rPr lang="en-GB" sz="2400" b="1" i="1">
                                  <a:solidFill>
                                    <a:schemeClr val="accent2">
                                      <a:lumMod val="60000"/>
                                      <a:lumOff val="40000"/>
                                    </a:schemeClr>
                                  </a:solidFill>
                                  <a:latin typeface="Cambria Math" panose="02040503050406030204" pitchFamily="18" charset="0"/>
                                  <a:ea typeface="Cambria Math" panose="02040503050406030204" pitchFamily="18" charset="0"/>
                                </a:rPr>
                                <m:t>𝑫𝑭</m:t>
                              </m:r>
                            </m:e>
                            <m:sub>
                              <m:r>
                                <a:rPr lang="en-GB" sz="2400" b="1" i="1">
                                  <a:solidFill>
                                    <a:schemeClr val="accent2">
                                      <a:lumMod val="60000"/>
                                      <a:lumOff val="40000"/>
                                    </a:schemeClr>
                                  </a:solidFill>
                                  <a:latin typeface="Cambria Math" panose="02040503050406030204" pitchFamily="18" charset="0"/>
                                  <a:ea typeface="Cambria Math" panose="02040503050406030204" pitchFamily="18" charset="0"/>
                                </a:rPr>
                                <m:t>𝒕</m:t>
                              </m:r>
                            </m:sub>
                            <m:sup>
                              <m:r>
                                <a:rPr lang="en-GB" sz="2400" b="1" i="1" smtClean="0">
                                  <a:solidFill>
                                    <a:schemeClr val="accent2">
                                      <a:lumMod val="60000"/>
                                      <a:lumOff val="40000"/>
                                    </a:schemeClr>
                                  </a:solidFill>
                                  <a:latin typeface="Cambria Math" panose="02040503050406030204" pitchFamily="18" charset="0"/>
                                  <a:ea typeface="Cambria Math" panose="02040503050406030204" pitchFamily="18" charset="0"/>
                                </a:rPr>
                                <m:t>𝑭𝒘𝒅</m:t>
                              </m:r>
                            </m:sup>
                          </m:sSubSup>
                        </m:den>
                      </m:f>
                    </m:oMath>
                  </m:oMathPara>
                </a14:m>
                <a:endParaRPr lang="en-GB" sz="2400" dirty="0"/>
              </a:p>
            </p:txBody>
          </p:sp>
        </mc:Choice>
        <mc:Fallback xmlns="">
          <p:sp>
            <p:nvSpPr>
              <p:cNvPr id="47" name="TextBox 46">
                <a:extLst>
                  <a:ext uri="{FF2B5EF4-FFF2-40B4-BE49-F238E27FC236}">
                    <a16:creationId xmlns:a16="http://schemas.microsoft.com/office/drawing/2014/main" id="{A4877AFF-26E5-240E-EFAF-63ECC8D9B986}"/>
                  </a:ext>
                </a:extLst>
              </p:cNvPr>
              <p:cNvSpPr txBox="1">
                <a:spLocks noRot="1" noChangeAspect="1" noMove="1" noResize="1" noEditPoints="1" noAdjustHandles="1" noChangeArrowheads="1" noChangeShapeType="1" noTextEdit="1"/>
              </p:cNvSpPr>
              <p:nvPr/>
            </p:nvSpPr>
            <p:spPr>
              <a:xfrm>
                <a:off x="5105755" y="1996032"/>
                <a:ext cx="2138342" cy="863826"/>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F550DB2F-8162-FC92-F3EE-3873DA13D985}"/>
                  </a:ext>
                </a:extLst>
              </p:cNvPr>
              <p:cNvSpPr txBox="1"/>
              <p:nvPr/>
            </p:nvSpPr>
            <p:spPr>
              <a:xfrm>
                <a:off x="6398922" y="4403921"/>
                <a:ext cx="1135828" cy="4135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i="1">
                              <a:solidFill>
                                <a:schemeClr val="accent4"/>
                              </a:solidFill>
                              <a:latin typeface="Cambria Math" panose="02040503050406030204" pitchFamily="18" charset="0"/>
                            </a:rPr>
                          </m:ctrlPr>
                        </m:sSubPr>
                        <m:e>
                          <m:r>
                            <a:rPr lang="en-GB" sz="2000" i="1">
                              <a:solidFill>
                                <a:schemeClr val="accent4"/>
                              </a:solidFill>
                              <a:latin typeface="Cambria Math" panose="02040503050406030204" pitchFamily="18" charset="0"/>
                              <a:ea typeface="Cambria Math" panose="02040503050406030204" pitchFamily="18" charset="0"/>
                            </a:rPr>
                            <m:t>𝜎</m:t>
                          </m:r>
                        </m:e>
                        <m:sub>
                          <m:r>
                            <a:rPr lang="en-GB" sz="2000" i="1">
                              <a:solidFill>
                                <a:schemeClr val="accent4"/>
                              </a:solidFill>
                              <a:latin typeface="Cambria Math" panose="02040503050406030204" pitchFamily="18" charset="0"/>
                              <a:ea typeface="Cambria Math" panose="02040503050406030204" pitchFamily="18" charset="0"/>
                            </a:rPr>
                            <m:t>𝐾</m:t>
                          </m:r>
                          <m:r>
                            <a:rPr lang="en-GB" sz="2000" i="1">
                              <a:solidFill>
                                <a:schemeClr val="accent4"/>
                              </a:solidFill>
                              <a:latin typeface="Cambria Math" panose="02040503050406030204" pitchFamily="18" charset="0"/>
                              <a:ea typeface="Cambria Math" panose="02040503050406030204" pitchFamily="18" charset="0"/>
                            </a:rPr>
                            <m:t>,</m:t>
                          </m:r>
                          <m:r>
                            <a:rPr lang="en-GB" sz="2000" i="1">
                              <a:solidFill>
                                <a:schemeClr val="accent4"/>
                              </a:solidFill>
                              <a:latin typeface="Cambria Math" panose="02040503050406030204" pitchFamily="18" charset="0"/>
                            </a:rPr>
                            <m:t>𝑡</m:t>
                          </m:r>
                        </m:sub>
                      </m:sSub>
                    </m:oMath>
                  </m:oMathPara>
                </a14:m>
                <a:endParaRPr lang="en-GB" sz="2000" dirty="0">
                  <a:solidFill>
                    <a:schemeClr val="accent4"/>
                  </a:solidFill>
                </a:endParaRPr>
              </a:p>
            </p:txBody>
          </p:sp>
        </mc:Choice>
        <mc:Fallback xmlns="">
          <p:sp>
            <p:nvSpPr>
              <p:cNvPr id="48" name="TextBox 47">
                <a:extLst>
                  <a:ext uri="{FF2B5EF4-FFF2-40B4-BE49-F238E27FC236}">
                    <a16:creationId xmlns:a16="http://schemas.microsoft.com/office/drawing/2014/main" id="{F550DB2F-8162-FC92-F3EE-3873DA13D985}"/>
                  </a:ext>
                </a:extLst>
              </p:cNvPr>
              <p:cNvSpPr txBox="1">
                <a:spLocks noRot="1" noChangeAspect="1" noMove="1" noResize="1" noEditPoints="1" noAdjustHandles="1" noChangeArrowheads="1" noChangeShapeType="1" noTextEdit="1"/>
              </p:cNvSpPr>
              <p:nvPr/>
            </p:nvSpPr>
            <p:spPr>
              <a:xfrm>
                <a:off x="6398922" y="4403921"/>
                <a:ext cx="1135828" cy="413511"/>
              </a:xfrm>
              <a:prstGeom prst="rect">
                <a:avLst/>
              </a:prstGeom>
              <a:blipFill>
                <a:blip r:embed="rId9"/>
                <a:stretch>
                  <a:fillRect/>
                </a:stretch>
              </a:blipFill>
            </p:spPr>
            <p:txBody>
              <a:bodyPr/>
              <a:lstStyle/>
              <a:p>
                <a:r>
                  <a:rPr lang="en-GB">
                    <a:noFill/>
                  </a:rPr>
                  <a:t> </a:t>
                </a:r>
              </a:p>
            </p:txBody>
          </p:sp>
        </mc:Fallback>
      </mc:AlternateContent>
      <p:sp>
        <p:nvSpPr>
          <p:cNvPr id="49" name="TextBox 48">
            <a:extLst>
              <a:ext uri="{FF2B5EF4-FFF2-40B4-BE49-F238E27FC236}">
                <a16:creationId xmlns:a16="http://schemas.microsoft.com/office/drawing/2014/main" id="{69F35037-DDCF-9D9C-E2FF-16BACD4E1445}"/>
              </a:ext>
            </a:extLst>
          </p:cNvPr>
          <p:cNvSpPr txBox="1"/>
          <p:nvPr/>
        </p:nvSpPr>
        <p:spPr>
          <a:xfrm>
            <a:off x="7870463" y="4418922"/>
            <a:ext cx="3751382" cy="400110"/>
          </a:xfrm>
          <a:prstGeom prst="rect">
            <a:avLst/>
          </a:prstGeom>
          <a:noFill/>
        </p:spPr>
        <p:txBody>
          <a:bodyPr wrap="square" rtlCol="0">
            <a:spAutoFit/>
          </a:bodyPr>
          <a:lstStyle/>
          <a:p>
            <a:r>
              <a:rPr lang="en-GB" sz="2000" dirty="0">
                <a:solidFill>
                  <a:schemeClr val="accent4"/>
                </a:solidFill>
              </a:rPr>
              <a:t>Implied Volatility</a:t>
            </a:r>
          </a:p>
        </p:txBody>
      </p:sp>
      <p:cxnSp>
        <p:nvCxnSpPr>
          <p:cNvPr id="55" name="Straight Connector 54">
            <a:extLst>
              <a:ext uri="{FF2B5EF4-FFF2-40B4-BE49-F238E27FC236}">
                <a16:creationId xmlns:a16="http://schemas.microsoft.com/office/drawing/2014/main" id="{41A29120-A84D-143F-D64C-58A822E3002E}"/>
              </a:ext>
            </a:extLst>
          </p:cNvPr>
          <p:cNvCxnSpPr/>
          <p:nvPr/>
        </p:nvCxnSpPr>
        <p:spPr>
          <a:xfrm>
            <a:off x="566352" y="4418922"/>
            <a:ext cx="5046657" cy="0"/>
          </a:xfrm>
          <a:prstGeom prst="line">
            <a:avLst/>
          </a:prstGeom>
          <a:ln>
            <a:prstDash val="lgDash"/>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387C43F-D2EC-369F-BB5B-C2946B643C3D}"/>
                  </a:ext>
                </a:extLst>
              </p:cNvPr>
              <p:cNvSpPr txBox="1"/>
              <p:nvPr/>
            </p:nvSpPr>
            <p:spPr>
              <a:xfrm>
                <a:off x="4490639" y="5372650"/>
                <a:ext cx="33707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𝑆</m:t>
                          </m:r>
                        </m:e>
                        <m:sub>
                          <m:r>
                            <a:rPr lang="en-GB" sz="2400" b="0" i="1" smtClean="0">
                              <a:solidFill>
                                <a:schemeClr val="tx1"/>
                              </a:solidFill>
                              <a:latin typeface="Cambria Math" panose="02040503050406030204" pitchFamily="18" charset="0"/>
                            </a:rPr>
                            <m:t>𝑡</m:t>
                          </m:r>
                        </m:sub>
                      </m:sSub>
                    </m:oMath>
                  </m:oMathPara>
                </a14:m>
                <a:endParaRPr lang="en-GB" sz="2400" dirty="0"/>
              </a:p>
            </p:txBody>
          </p:sp>
        </mc:Choice>
        <mc:Fallback xmlns="">
          <p:sp>
            <p:nvSpPr>
              <p:cNvPr id="4" name="TextBox 3">
                <a:extLst>
                  <a:ext uri="{FF2B5EF4-FFF2-40B4-BE49-F238E27FC236}">
                    <a16:creationId xmlns:a16="http://schemas.microsoft.com/office/drawing/2014/main" id="{0387C43F-D2EC-369F-BB5B-C2946B643C3D}"/>
                  </a:ext>
                </a:extLst>
              </p:cNvPr>
              <p:cNvSpPr txBox="1">
                <a:spLocks noRot="1" noChangeAspect="1" noMove="1" noResize="1" noEditPoints="1" noAdjustHandles="1" noChangeArrowheads="1" noChangeShapeType="1" noTextEdit="1"/>
              </p:cNvSpPr>
              <p:nvPr/>
            </p:nvSpPr>
            <p:spPr>
              <a:xfrm>
                <a:off x="4490639" y="5372650"/>
                <a:ext cx="337079" cy="369332"/>
              </a:xfrm>
              <a:prstGeom prst="rect">
                <a:avLst/>
              </a:prstGeom>
              <a:blipFill>
                <a:blip r:embed="rId10"/>
                <a:stretch>
                  <a:fillRect l="-21818" r="-5455" b="-131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953EF6D-7960-51A1-F5BB-6454CFF6BE59}"/>
                  </a:ext>
                </a:extLst>
              </p:cNvPr>
              <p:cNvSpPr txBox="1"/>
              <p:nvPr/>
            </p:nvSpPr>
            <p:spPr>
              <a:xfrm>
                <a:off x="4840481" y="5369380"/>
                <a:ext cx="2766848" cy="3813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i="1" smtClean="0">
                          <a:solidFill>
                            <a:schemeClr val="tx1"/>
                          </a:solidFill>
                          <a:latin typeface="Cambria Math" panose="02040503050406030204" pitchFamily="18" charset="0"/>
                          <a:ea typeface="Cambria Math" panose="02040503050406030204" pitchFamily="18" charset="0"/>
                        </a:rPr>
                        <m:t>∙</m:t>
                      </m:r>
                      <m:r>
                        <m:rPr>
                          <m:sty m:val="p"/>
                        </m:rPr>
                        <a:rPr lang="en-GB" sz="2400" b="0" i="0" smtClean="0">
                          <a:solidFill>
                            <a:schemeClr val="tx1"/>
                          </a:solidFill>
                          <a:latin typeface="Cambria Math" panose="02040503050406030204" pitchFamily="18" charset="0"/>
                          <a:ea typeface="Cambria Math" panose="02040503050406030204" pitchFamily="18" charset="0"/>
                        </a:rPr>
                        <m:t>exp</m:t>
                      </m:r>
                      <m:r>
                        <a:rPr lang="en-GB" sz="2400" b="0" i="1" smtClean="0">
                          <a:solidFill>
                            <a:schemeClr val="tx1"/>
                          </a:solidFill>
                          <a:latin typeface="Cambria Math" panose="02040503050406030204" pitchFamily="18" charset="0"/>
                          <a:ea typeface="Cambria Math" panose="02040503050406030204" pitchFamily="18" charset="0"/>
                        </a:rPr>
                        <m:t>⁡(</m:t>
                      </m:r>
                      <m:sSubSup>
                        <m:sSubSupPr>
                          <m:ctrlPr>
                            <a:rPr lang="en-GB" sz="2400" b="0" i="1" smtClean="0">
                              <a:solidFill>
                                <a:schemeClr val="tx1"/>
                              </a:solidFill>
                              <a:latin typeface="Cambria Math" panose="02040503050406030204" pitchFamily="18" charset="0"/>
                              <a:ea typeface="Cambria Math" panose="02040503050406030204" pitchFamily="18" charset="0"/>
                            </a:rPr>
                          </m:ctrlPr>
                        </m:sSubSupPr>
                        <m:e>
                          <m:r>
                            <a:rPr lang="en-GB" sz="2400" b="0" i="1" smtClean="0">
                              <a:solidFill>
                                <a:schemeClr val="tx1"/>
                              </a:solidFill>
                              <a:latin typeface="Cambria Math" panose="02040503050406030204" pitchFamily="18" charset="0"/>
                              <a:ea typeface="Cambria Math" panose="02040503050406030204" pitchFamily="18" charset="0"/>
                            </a:rPr>
                            <m:t>𝑟</m:t>
                          </m:r>
                        </m:e>
                        <m:sub>
                          <m:r>
                            <a:rPr lang="en-GB" sz="2400" b="0" i="1" smtClean="0">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𝐹𝑤𝑑</m:t>
                          </m:r>
                        </m:sup>
                      </m:sSubSup>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𝑇</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𝑡</m:t>
                      </m:r>
                      <m:r>
                        <a:rPr lang="en-GB" sz="2400" b="0" i="1" smtClean="0">
                          <a:solidFill>
                            <a:schemeClr val="tx1"/>
                          </a:solidFill>
                          <a:latin typeface="Cambria Math" panose="02040503050406030204" pitchFamily="18" charset="0"/>
                          <a:ea typeface="Cambria Math" panose="02040503050406030204" pitchFamily="18" charset="0"/>
                        </a:rPr>
                        <m:t>))</m:t>
                      </m:r>
                    </m:oMath>
                  </m:oMathPara>
                </a14:m>
                <a:endParaRPr lang="en-GB" sz="2400" dirty="0"/>
              </a:p>
            </p:txBody>
          </p:sp>
        </mc:Choice>
        <mc:Fallback xmlns="">
          <p:sp>
            <p:nvSpPr>
              <p:cNvPr id="5" name="TextBox 4">
                <a:extLst>
                  <a:ext uri="{FF2B5EF4-FFF2-40B4-BE49-F238E27FC236}">
                    <a16:creationId xmlns:a16="http://schemas.microsoft.com/office/drawing/2014/main" id="{C953EF6D-7960-51A1-F5BB-6454CFF6BE59}"/>
                  </a:ext>
                </a:extLst>
              </p:cNvPr>
              <p:cNvSpPr txBox="1">
                <a:spLocks noRot="1" noChangeAspect="1" noMove="1" noResize="1" noEditPoints="1" noAdjustHandles="1" noChangeArrowheads="1" noChangeShapeType="1" noTextEdit="1"/>
              </p:cNvSpPr>
              <p:nvPr/>
            </p:nvSpPr>
            <p:spPr>
              <a:xfrm>
                <a:off x="4840481" y="5369380"/>
                <a:ext cx="2766848" cy="381386"/>
              </a:xfrm>
              <a:prstGeom prst="rect">
                <a:avLst/>
              </a:prstGeom>
              <a:blipFill>
                <a:blip r:embed="rId11"/>
                <a:stretch>
                  <a:fillRect l="-220" t="-3226" r="-3524" b="-3387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1E624CA-D3F3-5BBA-6241-7F3C6ADA1FD8}"/>
                  </a:ext>
                </a:extLst>
              </p:cNvPr>
              <p:cNvSpPr txBox="1"/>
              <p:nvPr/>
            </p:nvSpPr>
            <p:spPr>
              <a:xfrm>
                <a:off x="1153126" y="5317763"/>
                <a:ext cx="2289470" cy="4791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solidFill>
                                <a:schemeClr val="tx1"/>
                              </a:solidFill>
                              <a:latin typeface="Cambria Math" panose="02040503050406030204" pitchFamily="18" charset="0"/>
                              <a:ea typeface="Cambria Math" panose="02040503050406030204" pitchFamily="18" charset="0"/>
                            </a:rPr>
                          </m:ctrlPr>
                        </m:sSubSupPr>
                        <m:e>
                          <m:r>
                            <a:rPr lang="en-GB" sz="2400" b="0" i="1" smtClean="0">
                              <a:solidFill>
                                <a:schemeClr val="tx1"/>
                              </a:solidFill>
                              <a:latin typeface="Cambria Math" panose="02040503050406030204" pitchFamily="18" charset="0"/>
                              <a:ea typeface="Cambria Math" panose="02040503050406030204" pitchFamily="18" charset="0"/>
                            </a:rPr>
                            <m:t>𝑤𝑖𝑡h</m:t>
                          </m:r>
                          <m:r>
                            <a:rPr lang="en-GB" sz="2400" b="0" i="1" smtClean="0">
                              <a:solidFill>
                                <a:schemeClr val="tx1"/>
                              </a:solidFill>
                              <a:latin typeface="Cambria Math" panose="02040503050406030204" pitchFamily="18" charset="0"/>
                              <a:ea typeface="Cambria Math" panose="02040503050406030204" pitchFamily="18" charset="0"/>
                            </a:rPr>
                            <m:t> </m:t>
                          </m:r>
                          <m:r>
                            <a:rPr lang="en-GB" sz="2400" b="0" i="1" smtClean="0">
                              <a:solidFill>
                                <a:schemeClr val="tx1"/>
                              </a:solidFill>
                              <a:latin typeface="Cambria Math" panose="02040503050406030204" pitchFamily="18" charset="0"/>
                              <a:ea typeface="Cambria Math" panose="02040503050406030204" pitchFamily="18" charset="0"/>
                            </a:rPr>
                            <m:t>𝐷𝐹</m:t>
                          </m:r>
                        </m:e>
                        <m:sub>
                          <m:r>
                            <a:rPr lang="en-GB" sz="2400" b="0" i="1" smtClean="0">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𝐷𝑖𝑣</m:t>
                          </m:r>
                        </m:sup>
                      </m:sSubSup>
                      <m:r>
                        <a:rPr lang="en-GB" sz="2400" b="0" i="1" smtClean="0">
                          <a:solidFill>
                            <a:schemeClr val="tx1"/>
                          </a:solidFill>
                          <a:latin typeface="Cambria Math" panose="02040503050406030204" pitchFamily="18" charset="0"/>
                          <a:ea typeface="Cambria Math" panose="02040503050406030204" pitchFamily="18" charset="0"/>
                        </a:rPr>
                        <m:t>=1</m:t>
                      </m:r>
                    </m:oMath>
                  </m:oMathPara>
                </a14:m>
                <a:endParaRPr lang="en-GB" sz="2400" dirty="0"/>
              </a:p>
            </p:txBody>
          </p:sp>
        </mc:Choice>
        <mc:Fallback xmlns="">
          <p:sp>
            <p:nvSpPr>
              <p:cNvPr id="7" name="TextBox 6">
                <a:extLst>
                  <a:ext uri="{FF2B5EF4-FFF2-40B4-BE49-F238E27FC236}">
                    <a16:creationId xmlns:a16="http://schemas.microsoft.com/office/drawing/2014/main" id="{51E624CA-D3F3-5BBA-6241-7F3C6ADA1FD8}"/>
                  </a:ext>
                </a:extLst>
              </p:cNvPr>
              <p:cNvSpPr txBox="1">
                <a:spLocks noRot="1" noChangeAspect="1" noMove="1" noResize="1" noEditPoints="1" noAdjustHandles="1" noChangeArrowheads="1" noChangeShapeType="1" noTextEdit="1"/>
              </p:cNvSpPr>
              <p:nvPr/>
            </p:nvSpPr>
            <p:spPr>
              <a:xfrm>
                <a:off x="1153126" y="5317763"/>
                <a:ext cx="2289470" cy="479106"/>
              </a:xfrm>
              <a:prstGeom prst="rect">
                <a:avLst/>
              </a:prstGeom>
              <a:blipFill>
                <a:blip r:embed="rId12"/>
                <a:stretch>
                  <a:fillRect b="-253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33DC437-5E2B-AC22-0F37-D76877630B96}"/>
                  </a:ext>
                </a:extLst>
              </p:cNvPr>
              <p:cNvSpPr txBox="1"/>
              <p:nvPr/>
            </p:nvSpPr>
            <p:spPr>
              <a:xfrm>
                <a:off x="7648228" y="5194527"/>
                <a:ext cx="1853905" cy="7929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solidFill>
                            <a:schemeClr val="tx1"/>
                          </a:solidFill>
                          <a:latin typeface="Cambria Math" panose="02040503050406030204" pitchFamily="18" charset="0"/>
                          <a:ea typeface="Cambria Math" panose="02040503050406030204" pitchFamily="18" charset="0"/>
                        </a:rPr>
                        <m:t>=</m:t>
                      </m:r>
                      <m:sSub>
                        <m:sSubPr>
                          <m:ctrlPr>
                            <a:rPr lang="en-GB" sz="2400" b="0" i="1" smtClean="0">
                              <a:solidFill>
                                <a:schemeClr val="tx1"/>
                              </a:solidFill>
                              <a:latin typeface="Cambria Math" panose="02040503050406030204" pitchFamily="18" charset="0"/>
                              <a:ea typeface="Cambria Math" panose="02040503050406030204" pitchFamily="18" charset="0"/>
                            </a:rPr>
                          </m:ctrlPr>
                        </m:sSubPr>
                        <m:e>
                          <m:r>
                            <a:rPr lang="en-GB" sz="2400" b="0" i="1" smtClean="0">
                              <a:solidFill>
                                <a:schemeClr val="tx1"/>
                              </a:solidFill>
                              <a:latin typeface="Cambria Math" panose="02040503050406030204" pitchFamily="18" charset="0"/>
                              <a:ea typeface="Cambria Math" panose="02040503050406030204" pitchFamily="18" charset="0"/>
                            </a:rPr>
                            <m:t>𝑆</m:t>
                          </m:r>
                        </m:e>
                        <m:sub>
                          <m:r>
                            <a:rPr lang="en-GB" sz="2400" b="0" i="1" smtClean="0">
                              <a:solidFill>
                                <a:schemeClr val="tx1"/>
                              </a:solidFill>
                              <a:latin typeface="Cambria Math" panose="02040503050406030204" pitchFamily="18" charset="0"/>
                              <a:ea typeface="Cambria Math" panose="02040503050406030204" pitchFamily="18" charset="0"/>
                            </a:rPr>
                            <m:t>𝑡</m:t>
                          </m:r>
                        </m:sub>
                      </m:sSub>
                      <m:r>
                        <a:rPr lang="en-GB" sz="2400" b="0" i="1" smtClean="0">
                          <a:solidFill>
                            <a:schemeClr val="tx1"/>
                          </a:solidFill>
                          <a:latin typeface="Cambria Math" panose="02040503050406030204" pitchFamily="18" charset="0"/>
                          <a:ea typeface="Cambria Math" panose="02040503050406030204" pitchFamily="18" charset="0"/>
                        </a:rPr>
                        <m:t>∙</m:t>
                      </m:r>
                      <m:f>
                        <m:fPr>
                          <m:ctrlPr>
                            <a:rPr lang="en-GB" sz="2400" b="0" i="1" smtClean="0">
                              <a:solidFill>
                                <a:schemeClr val="tx1"/>
                              </a:solidFill>
                              <a:latin typeface="Cambria Math" panose="02040503050406030204" pitchFamily="18" charset="0"/>
                              <a:ea typeface="Cambria Math" panose="02040503050406030204" pitchFamily="18" charset="0"/>
                            </a:rPr>
                          </m:ctrlPr>
                        </m:fPr>
                        <m:num>
                          <m:r>
                            <a:rPr lang="en-GB" sz="2400" b="0" i="1" smtClean="0">
                              <a:solidFill>
                                <a:schemeClr val="tx1"/>
                              </a:solidFill>
                              <a:latin typeface="Cambria Math" panose="02040503050406030204" pitchFamily="18" charset="0"/>
                              <a:ea typeface="Cambria Math" panose="02040503050406030204" pitchFamily="18" charset="0"/>
                            </a:rPr>
                            <m:t>1</m:t>
                          </m:r>
                        </m:num>
                        <m:den>
                          <m:r>
                            <a:rPr lang="en-GB" sz="2400" b="0" i="1" smtClean="0">
                              <a:solidFill>
                                <a:schemeClr val="tx1"/>
                              </a:solidFill>
                              <a:latin typeface="Cambria Math" panose="02040503050406030204" pitchFamily="18" charset="0"/>
                              <a:ea typeface="Cambria Math" panose="02040503050406030204" pitchFamily="18" charset="0"/>
                            </a:rPr>
                            <m:t>𝐷</m:t>
                          </m:r>
                          <m:sSubSup>
                            <m:sSubSupPr>
                              <m:ctrlPr>
                                <a:rPr lang="en-GB" sz="2400" b="0" i="1" smtClean="0">
                                  <a:solidFill>
                                    <a:schemeClr val="tx1"/>
                                  </a:solidFill>
                                  <a:latin typeface="Cambria Math" panose="02040503050406030204" pitchFamily="18" charset="0"/>
                                  <a:ea typeface="Cambria Math" panose="02040503050406030204" pitchFamily="18" charset="0"/>
                                </a:rPr>
                              </m:ctrlPr>
                            </m:sSubSupPr>
                            <m:e>
                              <m:r>
                                <a:rPr lang="en-GB" sz="2400" b="0" i="1" smtClean="0">
                                  <a:solidFill>
                                    <a:schemeClr val="tx1"/>
                                  </a:solidFill>
                                  <a:latin typeface="Cambria Math" panose="02040503050406030204" pitchFamily="18" charset="0"/>
                                  <a:ea typeface="Cambria Math" panose="02040503050406030204" pitchFamily="18" charset="0"/>
                                </a:rPr>
                                <m:t>𝐹</m:t>
                              </m:r>
                            </m:e>
                            <m:sub>
                              <m:r>
                                <a:rPr lang="en-GB" sz="2400" b="0" i="1" smtClean="0">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𝐹𝑤𝑑</m:t>
                              </m:r>
                            </m:sup>
                          </m:sSubSup>
                        </m:den>
                      </m:f>
                      <m:r>
                        <a:rPr lang="en-GB" sz="2400" b="0" i="1" smtClean="0">
                          <a:solidFill>
                            <a:schemeClr val="tx1"/>
                          </a:solidFill>
                          <a:latin typeface="Cambria Math" panose="02040503050406030204" pitchFamily="18" charset="0"/>
                          <a:ea typeface="Cambria Math" panose="02040503050406030204" pitchFamily="18" charset="0"/>
                        </a:rPr>
                        <m:t> </m:t>
                      </m:r>
                    </m:oMath>
                  </m:oMathPara>
                </a14:m>
                <a:endParaRPr lang="en-GB" sz="2400" dirty="0"/>
              </a:p>
            </p:txBody>
          </p:sp>
        </mc:Choice>
        <mc:Fallback xmlns="">
          <p:sp>
            <p:nvSpPr>
              <p:cNvPr id="8" name="TextBox 7">
                <a:extLst>
                  <a:ext uri="{FF2B5EF4-FFF2-40B4-BE49-F238E27FC236}">
                    <a16:creationId xmlns:a16="http://schemas.microsoft.com/office/drawing/2014/main" id="{833DC437-5E2B-AC22-0F37-D76877630B96}"/>
                  </a:ext>
                </a:extLst>
              </p:cNvPr>
              <p:cNvSpPr txBox="1">
                <a:spLocks noRot="1" noChangeAspect="1" noMove="1" noResize="1" noEditPoints="1" noAdjustHandles="1" noChangeArrowheads="1" noChangeShapeType="1" noTextEdit="1"/>
              </p:cNvSpPr>
              <p:nvPr/>
            </p:nvSpPr>
            <p:spPr>
              <a:xfrm>
                <a:off x="7648228" y="5194527"/>
                <a:ext cx="1853905" cy="792909"/>
              </a:xfrm>
              <a:prstGeom prst="rect">
                <a:avLst/>
              </a:prstGeom>
              <a:blipFill>
                <a:blip r:embed="rId1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95B5E1B-42C3-9165-7DD1-D1E9C07E6223}"/>
                  </a:ext>
                </a:extLst>
              </p:cNvPr>
              <p:cNvSpPr txBox="1"/>
              <p:nvPr/>
            </p:nvSpPr>
            <p:spPr>
              <a:xfrm>
                <a:off x="9501592" y="5406315"/>
                <a:ext cx="65569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solidFill>
                            <a:schemeClr val="tx1"/>
                          </a:solidFill>
                          <a:latin typeface="Cambria Math" panose="02040503050406030204" pitchFamily="18" charset="0"/>
                        </a:rPr>
                        <m:t>=</m:t>
                      </m:r>
                      <m:sSub>
                        <m:sSubPr>
                          <m:ctrlPr>
                            <a:rPr lang="en-GB" sz="240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oMath>
                  </m:oMathPara>
                </a14:m>
                <a:endParaRPr lang="en-GB" sz="2400" dirty="0"/>
              </a:p>
            </p:txBody>
          </p:sp>
        </mc:Choice>
        <mc:Fallback xmlns="">
          <p:sp>
            <p:nvSpPr>
              <p:cNvPr id="9" name="TextBox 8">
                <a:extLst>
                  <a:ext uri="{FF2B5EF4-FFF2-40B4-BE49-F238E27FC236}">
                    <a16:creationId xmlns:a16="http://schemas.microsoft.com/office/drawing/2014/main" id="{895B5E1B-42C3-9165-7DD1-D1E9C07E6223}"/>
                  </a:ext>
                </a:extLst>
              </p:cNvPr>
              <p:cNvSpPr txBox="1">
                <a:spLocks noRot="1" noChangeAspect="1" noMove="1" noResize="1" noEditPoints="1" noAdjustHandles="1" noChangeArrowheads="1" noChangeShapeType="1" noTextEdit="1"/>
              </p:cNvSpPr>
              <p:nvPr/>
            </p:nvSpPr>
            <p:spPr>
              <a:xfrm>
                <a:off x="9501592" y="5406315"/>
                <a:ext cx="655692" cy="369332"/>
              </a:xfrm>
              <a:prstGeom prst="rect">
                <a:avLst/>
              </a:prstGeom>
              <a:blipFill>
                <a:blip r:embed="rId14"/>
                <a:stretch>
                  <a:fillRect l="-4673" r="-3738" b="-1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BFB84B-A08C-E0AB-5B7F-14F9F8DD55E3}"/>
                  </a:ext>
                </a:extLst>
              </p:cNvPr>
              <p:cNvSpPr txBox="1"/>
              <p:nvPr/>
            </p:nvSpPr>
            <p:spPr>
              <a:xfrm>
                <a:off x="6850966" y="953735"/>
                <a:ext cx="4812098" cy="11719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1</m:t>
                          </m:r>
                        </m:sub>
                      </m:sSub>
                      <m:r>
                        <a:rPr lang="en-GB" sz="2400" b="0" i="1" smtClean="0">
                          <a:solidFill>
                            <a:schemeClr val="tx1"/>
                          </a:solidFill>
                          <a:latin typeface="Cambria Math" panose="02040503050406030204" pitchFamily="18" charset="0"/>
                        </a:rPr>
                        <m:t>,</m:t>
                      </m:r>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2</m:t>
                          </m:r>
                        </m:sub>
                      </m:sSub>
                      <m:r>
                        <a:rPr lang="en-GB" sz="2400" i="1">
                          <a:solidFill>
                            <a:schemeClr val="tx1"/>
                          </a:solidFill>
                          <a:latin typeface="Cambria Math" panose="02040503050406030204" pitchFamily="18" charset="0"/>
                        </a:rPr>
                        <m:t>=</m:t>
                      </m:r>
                      <m:f>
                        <m:fPr>
                          <m:ctrlPr>
                            <a:rPr lang="en-GB" sz="2400" i="1">
                              <a:solidFill>
                                <a:schemeClr val="tx1"/>
                              </a:solidFill>
                              <a:latin typeface="Cambria Math" panose="02040503050406030204" pitchFamily="18" charset="0"/>
                            </a:rPr>
                          </m:ctrlPr>
                        </m:fPr>
                        <m:num>
                          <m:func>
                            <m:funcPr>
                              <m:ctrlPr>
                                <a:rPr lang="en-GB" sz="2400" i="1">
                                  <a:solidFill>
                                    <a:schemeClr val="tx1"/>
                                  </a:solidFill>
                                  <a:latin typeface="Cambria Math" panose="02040503050406030204" pitchFamily="18" charset="0"/>
                                </a:rPr>
                              </m:ctrlPr>
                            </m:funcPr>
                            <m:fName>
                              <m:r>
                                <m:rPr>
                                  <m:sty m:val="p"/>
                                </m:rPr>
                                <a:rPr lang="en-GB" sz="2400" i="1">
                                  <a:solidFill>
                                    <a:schemeClr val="tx1"/>
                                  </a:solidFill>
                                  <a:latin typeface="Cambria Math" panose="02040503050406030204" pitchFamily="18" charset="0"/>
                                </a:rPr>
                                <m:t>ln</m:t>
                              </m:r>
                            </m:fName>
                            <m:e>
                              <m:d>
                                <m:dPr>
                                  <m:ctrlPr>
                                    <a:rPr lang="en-GB" sz="2400" i="1">
                                      <a:solidFill>
                                        <a:schemeClr val="tx1"/>
                                      </a:solidFill>
                                      <a:latin typeface="Cambria Math" panose="02040503050406030204" pitchFamily="18" charset="0"/>
                                    </a:rPr>
                                  </m:ctrlPr>
                                </m:dPr>
                                <m:e>
                                  <m:f>
                                    <m:fPr>
                                      <m:ctrlPr>
                                        <a:rPr lang="en-GB" sz="2400" i="1">
                                          <a:solidFill>
                                            <a:schemeClr val="tx1"/>
                                          </a:solidFill>
                                          <a:latin typeface="Cambria Math" panose="02040503050406030204" pitchFamily="18" charset="0"/>
                                        </a:rPr>
                                      </m:ctrlPr>
                                    </m:fPr>
                                    <m:num>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num>
                                    <m:den>
                                      <m:r>
                                        <a:rPr lang="en-GB" sz="2400" b="0" i="1" smtClean="0">
                                          <a:solidFill>
                                            <a:schemeClr val="tx1"/>
                                          </a:solidFill>
                                          <a:latin typeface="Cambria Math" panose="02040503050406030204" pitchFamily="18" charset="0"/>
                                        </a:rPr>
                                        <m:t>𝐾</m:t>
                                      </m:r>
                                    </m:den>
                                  </m:f>
                                </m:e>
                              </m:d>
                            </m:e>
                          </m:func>
                          <m:r>
                            <a:rPr lang="en-GB" sz="2400" i="1">
                              <a:solidFill>
                                <a:schemeClr val="tx1"/>
                              </a:solidFill>
                              <a:latin typeface="Cambria Math" panose="02040503050406030204" pitchFamily="18" charset="0"/>
                              <a:ea typeface="Cambria Math" panose="02040503050406030204" pitchFamily="18" charset="0"/>
                            </a:rPr>
                            <m:t>±</m:t>
                          </m:r>
                          <m:f>
                            <m:fPr>
                              <m:ctrlPr>
                                <a:rPr lang="en-GB" sz="2400" i="1">
                                  <a:solidFill>
                                    <a:schemeClr val="tx1"/>
                                  </a:solidFill>
                                  <a:latin typeface="Cambria Math" panose="02040503050406030204" pitchFamily="18" charset="0"/>
                                </a:rPr>
                              </m:ctrlPr>
                            </m:fPr>
                            <m:num>
                              <m:r>
                                <a:rPr lang="en-GB" sz="2400" i="1">
                                  <a:solidFill>
                                    <a:schemeClr val="tx1"/>
                                  </a:solidFill>
                                  <a:latin typeface="Cambria Math" panose="02040503050406030204" pitchFamily="18" charset="0"/>
                                </a:rPr>
                                <m:t>1</m:t>
                              </m:r>
                            </m:num>
                            <m:den>
                              <m:r>
                                <a:rPr lang="en-GB" sz="2400" i="1">
                                  <a:solidFill>
                                    <a:schemeClr val="tx1"/>
                                  </a:solidFill>
                                  <a:latin typeface="Cambria Math" panose="02040503050406030204" pitchFamily="18" charset="0"/>
                                </a:rPr>
                                <m:t>2</m:t>
                              </m:r>
                            </m:den>
                          </m:f>
                          <m:r>
                            <a:rPr lang="en-GB" sz="2400" i="1">
                              <a:solidFill>
                                <a:schemeClr val="tx1"/>
                              </a:solidFill>
                              <a:latin typeface="Cambria Math" panose="02040503050406030204" pitchFamily="18" charset="0"/>
                            </a:rPr>
                            <m:t>∙</m:t>
                          </m:r>
                          <m:sSubSup>
                            <m:sSubSupPr>
                              <m:ctrlPr>
                                <a:rPr lang="en-GB" sz="2400" b="0" i="1" smtClean="0">
                                  <a:solidFill>
                                    <a:schemeClr val="tx1"/>
                                  </a:solidFill>
                                  <a:latin typeface="Cambria Math" panose="02040503050406030204" pitchFamily="18" charset="0"/>
                                  <a:ea typeface="Cambria Math" panose="02040503050406030204" pitchFamily="18" charset="0"/>
                                </a:rPr>
                              </m:ctrlPr>
                            </m:sSubSupPr>
                            <m:e>
                              <m:r>
                                <a:rPr lang="en-GB" sz="2400" i="1" smtClean="0">
                                  <a:solidFill>
                                    <a:schemeClr val="tx1"/>
                                  </a:solidFill>
                                  <a:latin typeface="Cambria Math" panose="02040503050406030204" pitchFamily="18" charset="0"/>
                                  <a:ea typeface="Cambria Math" panose="02040503050406030204" pitchFamily="18" charset="0"/>
                                </a:rPr>
                                <m:t>𝜎</m:t>
                              </m:r>
                            </m:e>
                            <m:sub>
                              <m:r>
                                <a:rPr lang="en-GB" sz="2400" b="0" i="1" smtClean="0">
                                  <a:solidFill>
                                    <a:schemeClr val="tx1"/>
                                  </a:solidFill>
                                  <a:latin typeface="Cambria Math" panose="02040503050406030204" pitchFamily="18" charset="0"/>
                                  <a:ea typeface="Cambria Math" panose="02040503050406030204" pitchFamily="18" charset="0"/>
                                </a:rPr>
                                <m:t>𝐾</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2</m:t>
                              </m:r>
                            </m:sup>
                          </m:sSubSup>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𝑇</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𝑡</m:t>
                          </m:r>
                          <m:r>
                            <a:rPr lang="en-GB" sz="2400" b="0" i="1" smtClean="0">
                              <a:solidFill>
                                <a:schemeClr val="tx1"/>
                              </a:solidFill>
                              <a:latin typeface="Cambria Math" panose="02040503050406030204" pitchFamily="18" charset="0"/>
                              <a:ea typeface="Cambria Math" panose="02040503050406030204" pitchFamily="18" charset="0"/>
                            </a:rPr>
                            <m:t>)</m:t>
                          </m:r>
                        </m:num>
                        <m:den>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𝜎</m:t>
                              </m:r>
                            </m:e>
                            <m:sub>
                              <m:r>
                                <a:rPr lang="en-GB" sz="2400" i="1">
                                  <a:latin typeface="Cambria Math" panose="02040503050406030204" pitchFamily="18" charset="0"/>
                                  <a:ea typeface="Cambria Math" panose="02040503050406030204" pitchFamily="18" charset="0"/>
                                </a:rPr>
                                <m:t>𝐾</m:t>
                              </m:r>
                              <m:r>
                                <a:rPr lang="en-GB" sz="2400" i="1">
                                  <a:latin typeface="Cambria Math" panose="02040503050406030204" pitchFamily="18" charset="0"/>
                                  <a:ea typeface="Cambria Math" panose="02040503050406030204" pitchFamily="18" charset="0"/>
                                </a:rPr>
                                <m:t>,</m:t>
                              </m:r>
                              <m:r>
                                <a:rPr lang="en-GB" sz="2400" i="1">
                                  <a:latin typeface="Cambria Math" panose="02040503050406030204" pitchFamily="18" charset="0"/>
                                  <a:ea typeface="Cambria Math" panose="02040503050406030204" pitchFamily="18" charset="0"/>
                                </a:rPr>
                                <m:t>𝑡</m:t>
                              </m:r>
                            </m:sub>
                          </m:sSub>
                          <m:rad>
                            <m:radPr>
                              <m:degHide m:val="on"/>
                              <m:ctrlPr>
                                <a:rPr lang="en-GB" sz="2400" i="1">
                                  <a:solidFill>
                                    <a:schemeClr val="tx1"/>
                                  </a:solidFill>
                                  <a:latin typeface="Cambria Math" panose="02040503050406030204" pitchFamily="18" charset="0"/>
                                </a:rPr>
                              </m:ctrlPr>
                            </m:radPr>
                            <m:deg/>
                            <m:e>
                              <m:r>
                                <a:rPr lang="en-GB" sz="2400" b="0" i="1" smtClean="0">
                                  <a:solidFill>
                                    <a:schemeClr val="tx1"/>
                                  </a:solidFill>
                                  <a:latin typeface="Cambria Math" panose="02040503050406030204" pitchFamily="18" charset="0"/>
                                </a:rPr>
                                <m:t>𝑇</m:t>
                              </m:r>
                              <m:r>
                                <a:rPr lang="en-GB" sz="2400" b="0" i="1" smtClean="0">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𝑡</m:t>
                              </m:r>
                            </m:e>
                          </m:rad>
                        </m:den>
                      </m:f>
                    </m:oMath>
                  </m:oMathPara>
                </a14:m>
                <a:endParaRPr lang="en-GB" sz="2400" i="1"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3CBFB84B-A08C-E0AB-5B7F-14F9F8DD55E3}"/>
                  </a:ext>
                </a:extLst>
              </p:cNvPr>
              <p:cNvSpPr txBox="1">
                <a:spLocks noRot="1" noChangeAspect="1" noMove="1" noResize="1" noEditPoints="1" noAdjustHandles="1" noChangeArrowheads="1" noChangeShapeType="1" noTextEdit="1"/>
              </p:cNvSpPr>
              <p:nvPr/>
            </p:nvSpPr>
            <p:spPr>
              <a:xfrm>
                <a:off x="6850966" y="953735"/>
                <a:ext cx="4812098" cy="1171988"/>
              </a:xfrm>
              <a:prstGeom prst="rect">
                <a:avLst/>
              </a:prstGeom>
              <a:blipFill>
                <a:blip r:embed="rId1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481554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5"/>
                                        </p:tgtEl>
                                        <p:attrNameLst>
                                          <p:attrName>style.visibility</p:attrName>
                                        </p:attrNameLst>
                                      </p:cBhvr>
                                      <p:to>
                                        <p:strVal val="visible"/>
                                      </p:to>
                                    </p:set>
                                    <p:animEffect transition="in" filter="fade">
                                      <p:cBhvr>
                                        <p:cTn id="14" dur="500"/>
                                        <p:tgtEl>
                                          <p:spTgt spid="45"/>
                                        </p:tgtEl>
                                      </p:cBhvr>
                                    </p:animEffec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down)">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4" grpId="0"/>
      <p:bldP spid="5" grpId="0"/>
      <p:bldP spid="7" grpId="0"/>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CB8B4-9102-AE4C-982F-FFDEA6F430AF}"/>
              </a:ext>
            </a:extLst>
          </p:cNvPr>
          <p:cNvSpPr>
            <a:spLocks noGrp="1"/>
          </p:cNvSpPr>
          <p:nvPr>
            <p:ph type="ctrTitle"/>
          </p:nvPr>
        </p:nvSpPr>
        <p:spPr/>
        <p:txBody>
          <a:bodyPr/>
          <a:lstStyle/>
          <a:p>
            <a:r>
              <a:rPr lang="en-GB" dirty="0"/>
              <a:t>Model Inputs - Market Data</a:t>
            </a:r>
          </a:p>
        </p:txBody>
      </p:sp>
      <p:sp>
        <p:nvSpPr>
          <p:cNvPr id="3" name="Text Placeholder 2">
            <a:extLst>
              <a:ext uri="{FF2B5EF4-FFF2-40B4-BE49-F238E27FC236}">
                <a16:creationId xmlns:a16="http://schemas.microsoft.com/office/drawing/2014/main" id="{7E0EC27E-7701-3726-513A-88A2877CA078}"/>
              </a:ext>
            </a:extLst>
          </p:cNvPr>
          <p:cNvSpPr>
            <a:spLocks noGrp="1"/>
          </p:cNvSpPr>
          <p:nvPr>
            <p:ph type="body" sz="quarter" idx="10"/>
          </p:nvPr>
        </p:nvSpPr>
        <p:spPr/>
        <p:txBody>
          <a:bodyPr/>
          <a:lstStyle/>
          <a:p>
            <a:r>
              <a:rPr lang="en-US" sz="1400" dirty="0"/>
              <a:t>European Equity Option - Calibration &amp; Pricing</a:t>
            </a:r>
            <a:endParaRPr lang="en-GB" dirty="0"/>
          </a:p>
        </p:txBody>
      </p:sp>
      <p:sp>
        <p:nvSpPr>
          <p:cNvPr id="22" name="Rectangle 21">
            <a:extLst>
              <a:ext uri="{FF2B5EF4-FFF2-40B4-BE49-F238E27FC236}">
                <a16:creationId xmlns:a16="http://schemas.microsoft.com/office/drawing/2014/main" id="{3856E74F-463E-6313-10B8-07A46A2EDAB1}"/>
              </a:ext>
            </a:extLst>
          </p:cNvPr>
          <p:cNvSpPr/>
          <p:nvPr/>
        </p:nvSpPr>
        <p:spPr>
          <a:xfrm>
            <a:off x="468920" y="940904"/>
            <a:ext cx="11194144" cy="193816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7" name="TextBox 57">
                <a:extLst>
                  <a:ext uri="{FF2B5EF4-FFF2-40B4-BE49-F238E27FC236}">
                    <a16:creationId xmlns:a16="http://schemas.microsoft.com/office/drawing/2014/main" id="{00000000-0008-0000-0800-00003A000000}"/>
                  </a:ext>
                </a:extLst>
              </p:cNvPr>
              <p:cNvSpPr txBox="1"/>
              <p:nvPr/>
            </p:nvSpPr>
            <p:spPr>
              <a:xfrm>
                <a:off x="759987" y="1291616"/>
                <a:ext cx="5110758" cy="416845"/>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𝑉</m:t>
                          </m:r>
                        </m:e>
                        <m:sub>
                          <m:r>
                            <a:rPr lang="en-GB" sz="2400" i="1">
                              <a:latin typeface="Cambria Math" panose="02040503050406030204" pitchFamily="18" charset="0"/>
                            </a:rPr>
                            <m:t>𝑡</m:t>
                          </m:r>
                        </m:sub>
                      </m:sSub>
                      <m:r>
                        <a:rPr lang="en-GB" sz="2400" i="1">
                          <a:latin typeface="Cambria Math" panose="02040503050406030204" pitchFamily="18" charset="0"/>
                        </a:rPr>
                        <m:t>=</m:t>
                      </m:r>
                      <m:r>
                        <a:rPr lang="en-GB" sz="2400" b="0" i="1" smtClean="0">
                          <a:solidFill>
                            <a:schemeClr val="tx1"/>
                          </a:solidFill>
                          <a:latin typeface="Cambria Math" panose="02040503050406030204" pitchFamily="18" charset="0"/>
                        </a:rPr>
                        <m:t>𝐷</m:t>
                      </m:r>
                      <m:sSub>
                        <m:sSubPr>
                          <m:ctrlPr>
                            <a:rPr lang="en-GB" sz="240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i="1">
                          <a:solidFill>
                            <a:schemeClr val="tx1"/>
                          </a:solidFill>
                          <a:latin typeface="Cambria Math" panose="02040503050406030204" pitchFamily="18" charset="0"/>
                        </a:rPr>
                        <m:t>∙</m:t>
                      </m:r>
                      <m:d>
                        <m:dPr>
                          <m:ctrlPr>
                            <a:rPr lang="en-GB" sz="2400" i="1">
                              <a:solidFill>
                                <a:schemeClr val="tx1"/>
                              </a:solidFill>
                              <a:latin typeface="Cambria Math" panose="02040503050406030204" pitchFamily="18" charset="0"/>
                            </a:rPr>
                          </m:ctrlPr>
                        </m:dPr>
                        <m:e>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1</m:t>
                                  </m:r>
                                </m:sub>
                              </m:sSub>
                            </m:e>
                          </m:d>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rPr>
                            <m:t>𝐾</m:t>
                          </m:r>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2</m:t>
                                  </m:r>
                                </m:sub>
                              </m:sSub>
                            </m:e>
                          </m:d>
                        </m:e>
                      </m:d>
                    </m:oMath>
                  </m:oMathPara>
                </a14:m>
                <a:endParaRPr lang="en-GB" sz="2400" i="1" dirty="0">
                  <a:latin typeface="Cambria Math" panose="02040503050406030204" pitchFamily="18" charset="0"/>
                </a:endParaRPr>
              </a:p>
            </p:txBody>
          </p:sp>
        </mc:Choice>
        <mc:Fallback xmlns="">
          <p:sp>
            <p:nvSpPr>
              <p:cNvPr id="17" name="TextBox 57">
                <a:extLst>
                  <a:ext uri="{FF2B5EF4-FFF2-40B4-BE49-F238E27FC236}">
                    <a16:creationId xmlns:a16="http://schemas.microsoft.com/office/drawing/2014/main" id="{00000000-0008-0000-0800-00003A000000}"/>
                  </a:ext>
                </a:extLst>
              </p:cNvPr>
              <p:cNvSpPr txBox="1">
                <a:spLocks noRot="1" noChangeAspect="1" noMove="1" noResize="1" noEditPoints="1" noAdjustHandles="1" noChangeArrowheads="1" noChangeShapeType="1" noTextEdit="1"/>
              </p:cNvSpPr>
              <p:nvPr/>
            </p:nvSpPr>
            <p:spPr>
              <a:xfrm>
                <a:off x="759987" y="1291616"/>
                <a:ext cx="5110758" cy="416845"/>
              </a:xfrm>
              <a:prstGeom prst="rect">
                <a:avLst/>
              </a:prstGeom>
              <a:blipFill>
                <a:blip r:embed="rId3"/>
                <a:stretch>
                  <a:fillRect/>
                </a:stretch>
              </a:blipFill>
            </p:spPr>
            <p:txBody>
              <a:bodyPr/>
              <a:lstStyle/>
              <a:p>
                <a:r>
                  <a:rPr lang="en-GB">
                    <a:noFill/>
                  </a:rPr>
                  <a:t> </a:t>
                </a:r>
              </a:p>
            </p:txBody>
          </p:sp>
        </mc:Fallback>
      </mc:AlternateContent>
      <p:sp>
        <p:nvSpPr>
          <p:cNvPr id="32" name="Rectangle: Rounded Corners 31">
            <a:extLst>
              <a:ext uri="{FF2B5EF4-FFF2-40B4-BE49-F238E27FC236}">
                <a16:creationId xmlns:a16="http://schemas.microsoft.com/office/drawing/2014/main" id="{461F7BBA-9C64-3823-2764-9728114E9044}"/>
              </a:ext>
            </a:extLst>
          </p:cNvPr>
          <p:cNvSpPr/>
          <p:nvPr/>
        </p:nvSpPr>
        <p:spPr>
          <a:xfrm>
            <a:off x="504911" y="3259171"/>
            <a:ext cx="5245121" cy="63175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GB" sz="2400" b="1" dirty="0"/>
              <a:t>Interest Rate Data</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3EDEEAC-4A07-A1DF-DA8F-34B5BB1153E8}"/>
                  </a:ext>
                </a:extLst>
              </p:cNvPr>
              <p:cNvSpPr txBox="1"/>
              <p:nvPr/>
            </p:nvSpPr>
            <p:spPr>
              <a:xfrm>
                <a:off x="844954" y="4010867"/>
                <a:ext cx="114998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accent2"/>
                          </a:solidFill>
                          <a:latin typeface="Cambria Math" panose="02040503050406030204" pitchFamily="18" charset="0"/>
                        </a:rPr>
                        <m:t>𝐷</m:t>
                      </m:r>
                      <m:sSub>
                        <m:sSubPr>
                          <m:ctrlPr>
                            <a:rPr lang="en-GB" sz="2000" b="0" i="1" smtClean="0">
                              <a:solidFill>
                                <a:schemeClr val="accent2"/>
                              </a:solidFill>
                              <a:latin typeface="Cambria Math" panose="02040503050406030204" pitchFamily="18" charset="0"/>
                            </a:rPr>
                          </m:ctrlPr>
                        </m:sSubPr>
                        <m:e>
                          <m:r>
                            <a:rPr lang="en-GB" sz="2000" b="0" i="1" smtClean="0">
                              <a:solidFill>
                                <a:schemeClr val="accent2"/>
                              </a:solidFill>
                              <a:latin typeface="Cambria Math" panose="02040503050406030204" pitchFamily="18" charset="0"/>
                            </a:rPr>
                            <m:t>𝐹</m:t>
                          </m:r>
                        </m:e>
                        <m:sub>
                          <m:r>
                            <a:rPr lang="en-GB" sz="2000" b="0" i="1" smtClean="0">
                              <a:solidFill>
                                <a:schemeClr val="accent2"/>
                              </a:solidFill>
                              <a:latin typeface="Cambria Math" panose="02040503050406030204" pitchFamily="18" charset="0"/>
                            </a:rPr>
                            <m:t>𝑡</m:t>
                          </m:r>
                        </m:sub>
                      </m:sSub>
                    </m:oMath>
                  </m:oMathPara>
                </a14:m>
                <a:endParaRPr lang="en-GB" sz="2000" dirty="0">
                  <a:solidFill>
                    <a:schemeClr val="accent2"/>
                  </a:solidFill>
                </a:endParaRPr>
              </a:p>
            </p:txBody>
          </p:sp>
        </mc:Choice>
        <mc:Fallback xmlns="">
          <p:sp>
            <p:nvSpPr>
              <p:cNvPr id="33" name="TextBox 32">
                <a:extLst>
                  <a:ext uri="{FF2B5EF4-FFF2-40B4-BE49-F238E27FC236}">
                    <a16:creationId xmlns:a16="http://schemas.microsoft.com/office/drawing/2014/main" id="{13EDEEAC-4A07-A1DF-DA8F-34B5BB1153E8}"/>
                  </a:ext>
                </a:extLst>
              </p:cNvPr>
              <p:cNvSpPr txBox="1">
                <a:spLocks noRot="1" noChangeAspect="1" noMove="1" noResize="1" noEditPoints="1" noAdjustHandles="1" noChangeArrowheads="1" noChangeShapeType="1" noTextEdit="1"/>
              </p:cNvSpPr>
              <p:nvPr/>
            </p:nvSpPr>
            <p:spPr>
              <a:xfrm>
                <a:off x="844954" y="4010867"/>
                <a:ext cx="1149985" cy="400110"/>
              </a:xfrm>
              <a:prstGeom prst="rect">
                <a:avLst/>
              </a:prstGeom>
              <a:blipFill>
                <a:blip r:embed="rId5"/>
                <a:stretch>
                  <a:fillRect/>
                </a:stretch>
              </a:blipFill>
            </p:spPr>
            <p:txBody>
              <a:bodyPr/>
              <a:lstStyle/>
              <a:p>
                <a:r>
                  <a:rPr lang="en-GB">
                    <a:noFill/>
                  </a:rPr>
                  <a:t> </a:t>
                </a:r>
              </a:p>
            </p:txBody>
          </p:sp>
        </mc:Fallback>
      </mc:AlternateContent>
      <p:sp>
        <p:nvSpPr>
          <p:cNvPr id="34" name="TextBox 33">
            <a:extLst>
              <a:ext uri="{FF2B5EF4-FFF2-40B4-BE49-F238E27FC236}">
                <a16:creationId xmlns:a16="http://schemas.microsoft.com/office/drawing/2014/main" id="{BF69A6C5-CA1F-F6E8-28C9-1B91D3E7A62B}"/>
              </a:ext>
            </a:extLst>
          </p:cNvPr>
          <p:cNvSpPr txBox="1"/>
          <p:nvPr/>
        </p:nvSpPr>
        <p:spPr>
          <a:xfrm>
            <a:off x="2297861" y="4010867"/>
            <a:ext cx="3798139" cy="400110"/>
          </a:xfrm>
          <a:prstGeom prst="rect">
            <a:avLst/>
          </a:prstGeom>
          <a:noFill/>
        </p:spPr>
        <p:txBody>
          <a:bodyPr wrap="square" rtlCol="0">
            <a:spAutoFit/>
          </a:bodyPr>
          <a:lstStyle/>
          <a:p>
            <a:r>
              <a:rPr lang="en-GB" sz="2000" dirty="0">
                <a:solidFill>
                  <a:schemeClr val="accent2"/>
                </a:solidFill>
              </a:rPr>
              <a:t>Discount Factor</a:t>
            </a:r>
          </a:p>
        </p:txBody>
      </p:sp>
      <p:sp>
        <p:nvSpPr>
          <p:cNvPr id="42" name="Rectangle: Rounded Corners 41">
            <a:extLst>
              <a:ext uri="{FF2B5EF4-FFF2-40B4-BE49-F238E27FC236}">
                <a16:creationId xmlns:a16="http://schemas.microsoft.com/office/drawing/2014/main" id="{35090A39-A094-EC4E-6381-EF1521AFF085}"/>
              </a:ext>
            </a:extLst>
          </p:cNvPr>
          <p:cNvSpPr/>
          <p:nvPr/>
        </p:nvSpPr>
        <p:spPr>
          <a:xfrm>
            <a:off x="6376724" y="3259171"/>
            <a:ext cx="5245121" cy="631751"/>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GB" sz="2400" b="1" dirty="0"/>
              <a:t>Equity Data</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484A780F-7FB1-D1C4-A0C5-A3B603E36B40}"/>
                  </a:ext>
                </a:extLst>
              </p:cNvPr>
              <p:cNvSpPr txBox="1"/>
              <p:nvPr/>
            </p:nvSpPr>
            <p:spPr>
              <a:xfrm>
                <a:off x="6398922" y="3980504"/>
                <a:ext cx="113582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solidFill>
                                <a:schemeClr val="accent4"/>
                              </a:solidFill>
                              <a:latin typeface="Cambria Math" panose="02040503050406030204" pitchFamily="18" charset="0"/>
                            </a:rPr>
                          </m:ctrlPr>
                        </m:sSubPr>
                        <m:e>
                          <m:r>
                            <a:rPr lang="en-GB" sz="2000" b="0" i="1" smtClean="0">
                              <a:solidFill>
                                <a:schemeClr val="accent4"/>
                              </a:solidFill>
                              <a:latin typeface="Cambria Math" panose="02040503050406030204" pitchFamily="18" charset="0"/>
                            </a:rPr>
                            <m:t>𝐹</m:t>
                          </m:r>
                        </m:e>
                        <m:sub>
                          <m:r>
                            <a:rPr lang="en-GB" sz="2000" b="0" i="1" smtClean="0">
                              <a:solidFill>
                                <a:schemeClr val="accent4"/>
                              </a:solidFill>
                              <a:latin typeface="Cambria Math" panose="02040503050406030204" pitchFamily="18" charset="0"/>
                            </a:rPr>
                            <m:t>𝑡</m:t>
                          </m:r>
                        </m:sub>
                      </m:sSub>
                    </m:oMath>
                  </m:oMathPara>
                </a14:m>
                <a:endParaRPr lang="en-GB" sz="2000" dirty="0">
                  <a:solidFill>
                    <a:schemeClr val="accent4"/>
                  </a:solidFill>
                </a:endParaRPr>
              </a:p>
            </p:txBody>
          </p:sp>
        </mc:Choice>
        <mc:Fallback xmlns="">
          <p:sp>
            <p:nvSpPr>
              <p:cNvPr id="43" name="TextBox 42">
                <a:extLst>
                  <a:ext uri="{FF2B5EF4-FFF2-40B4-BE49-F238E27FC236}">
                    <a16:creationId xmlns:a16="http://schemas.microsoft.com/office/drawing/2014/main" id="{484A780F-7FB1-D1C4-A0C5-A3B603E36B40}"/>
                  </a:ext>
                </a:extLst>
              </p:cNvPr>
              <p:cNvSpPr txBox="1">
                <a:spLocks noRot="1" noChangeAspect="1" noMove="1" noResize="1" noEditPoints="1" noAdjustHandles="1" noChangeArrowheads="1" noChangeShapeType="1" noTextEdit="1"/>
              </p:cNvSpPr>
              <p:nvPr/>
            </p:nvSpPr>
            <p:spPr>
              <a:xfrm>
                <a:off x="6398922" y="3980504"/>
                <a:ext cx="1135828" cy="400110"/>
              </a:xfrm>
              <a:prstGeom prst="rect">
                <a:avLst/>
              </a:prstGeom>
              <a:blipFill>
                <a:blip r:embed="rId6"/>
                <a:stretch>
                  <a:fillRect/>
                </a:stretch>
              </a:blipFill>
            </p:spPr>
            <p:txBody>
              <a:bodyPr/>
              <a:lstStyle/>
              <a:p>
                <a:r>
                  <a:rPr lang="en-GB">
                    <a:noFill/>
                  </a:rPr>
                  <a:t> </a:t>
                </a:r>
              </a:p>
            </p:txBody>
          </p:sp>
        </mc:Fallback>
      </mc:AlternateContent>
      <p:sp>
        <p:nvSpPr>
          <p:cNvPr id="44" name="TextBox 43">
            <a:extLst>
              <a:ext uri="{FF2B5EF4-FFF2-40B4-BE49-F238E27FC236}">
                <a16:creationId xmlns:a16="http://schemas.microsoft.com/office/drawing/2014/main" id="{C6CA061C-E211-82DC-B8CD-9A389CD4EA50}"/>
              </a:ext>
            </a:extLst>
          </p:cNvPr>
          <p:cNvSpPr txBox="1"/>
          <p:nvPr/>
        </p:nvSpPr>
        <p:spPr>
          <a:xfrm>
            <a:off x="7870463" y="3995505"/>
            <a:ext cx="3751382" cy="400110"/>
          </a:xfrm>
          <a:prstGeom prst="rect">
            <a:avLst/>
          </a:prstGeom>
          <a:noFill/>
        </p:spPr>
        <p:txBody>
          <a:bodyPr wrap="square" rtlCol="0">
            <a:spAutoFit/>
          </a:bodyPr>
          <a:lstStyle/>
          <a:p>
            <a:r>
              <a:rPr lang="en-GB" sz="2000" dirty="0">
                <a:solidFill>
                  <a:schemeClr val="accent4"/>
                </a:solidFill>
              </a:rPr>
              <a:t>Forward Price</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CD1286D-5506-410D-EB71-F3A141D1414D}"/>
                  </a:ext>
                </a:extLst>
              </p:cNvPr>
              <p:cNvSpPr txBox="1"/>
              <p:nvPr/>
            </p:nvSpPr>
            <p:spPr>
              <a:xfrm>
                <a:off x="844954" y="4424322"/>
                <a:ext cx="1149985" cy="4102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sz="2000" i="1" smtClean="0">
                              <a:solidFill>
                                <a:schemeClr val="accent2">
                                  <a:lumMod val="60000"/>
                                  <a:lumOff val="40000"/>
                                </a:schemeClr>
                              </a:solidFill>
                              <a:latin typeface="Cambria Math" panose="02040503050406030204" pitchFamily="18" charset="0"/>
                              <a:ea typeface="Cambria Math" panose="02040503050406030204" pitchFamily="18" charset="0"/>
                            </a:rPr>
                          </m:ctrlPr>
                        </m:sSubSupPr>
                        <m:e>
                          <m:r>
                            <a:rPr lang="en-GB" sz="2000" i="1">
                              <a:solidFill>
                                <a:schemeClr val="accent2">
                                  <a:lumMod val="60000"/>
                                  <a:lumOff val="40000"/>
                                </a:schemeClr>
                              </a:solidFill>
                              <a:latin typeface="Cambria Math" panose="02040503050406030204" pitchFamily="18" charset="0"/>
                              <a:ea typeface="Cambria Math" panose="02040503050406030204" pitchFamily="18" charset="0"/>
                            </a:rPr>
                            <m:t>𝐷𝐹</m:t>
                          </m:r>
                        </m:e>
                        <m:sub>
                          <m:r>
                            <a:rPr lang="en-GB" sz="2000" i="1">
                              <a:solidFill>
                                <a:schemeClr val="accent2">
                                  <a:lumMod val="60000"/>
                                  <a:lumOff val="40000"/>
                                </a:schemeClr>
                              </a:solidFill>
                              <a:latin typeface="Cambria Math" panose="02040503050406030204" pitchFamily="18" charset="0"/>
                              <a:ea typeface="Cambria Math" panose="02040503050406030204" pitchFamily="18" charset="0"/>
                            </a:rPr>
                            <m:t>𝑡</m:t>
                          </m:r>
                        </m:sub>
                        <m:sup>
                          <m:r>
                            <a:rPr lang="en-GB" sz="2000" i="1">
                              <a:solidFill>
                                <a:schemeClr val="accent2">
                                  <a:lumMod val="60000"/>
                                  <a:lumOff val="40000"/>
                                </a:schemeClr>
                              </a:solidFill>
                              <a:latin typeface="Cambria Math" panose="02040503050406030204" pitchFamily="18" charset="0"/>
                              <a:ea typeface="Cambria Math" panose="02040503050406030204" pitchFamily="18" charset="0"/>
                            </a:rPr>
                            <m:t>𝐹𝑤𝑑</m:t>
                          </m:r>
                        </m:sup>
                      </m:sSubSup>
                    </m:oMath>
                  </m:oMathPara>
                </a14:m>
                <a:endParaRPr lang="en-GB" sz="2000" dirty="0">
                  <a:solidFill>
                    <a:schemeClr val="accent2">
                      <a:lumMod val="60000"/>
                      <a:lumOff val="40000"/>
                    </a:schemeClr>
                  </a:solidFill>
                </a:endParaRPr>
              </a:p>
            </p:txBody>
          </p:sp>
        </mc:Choice>
        <mc:Fallback xmlns="">
          <p:sp>
            <p:nvSpPr>
              <p:cNvPr id="45" name="TextBox 44">
                <a:extLst>
                  <a:ext uri="{FF2B5EF4-FFF2-40B4-BE49-F238E27FC236}">
                    <a16:creationId xmlns:a16="http://schemas.microsoft.com/office/drawing/2014/main" id="{ACD1286D-5506-410D-EB71-F3A141D1414D}"/>
                  </a:ext>
                </a:extLst>
              </p:cNvPr>
              <p:cNvSpPr txBox="1">
                <a:spLocks noRot="1" noChangeAspect="1" noMove="1" noResize="1" noEditPoints="1" noAdjustHandles="1" noChangeArrowheads="1" noChangeShapeType="1" noTextEdit="1"/>
              </p:cNvSpPr>
              <p:nvPr/>
            </p:nvSpPr>
            <p:spPr>
              <a:xfrm>
                <a:off x="844954" y="4424322"/>
                <a:ext cx="1149985" cy="410241"/>
              </a:xfrm>
              <a:prstGeom prst="rect">
                <a:avLst/>
              </a:prstGeom>
              <a:blipFill>
                <a:blip r:embed="rId7"/>
                <a:stretch>
                  <a:fillRect b="-1493"/>
                </a:stretch>
              </a:blipFill>
            </p:spPr>
            <p:txBody>
              <a:bodyPr/>
              <a:lstStyle/>
              <a:p>
                <a:r>
                  <a:rPr lang="en-GB">
                    <a:noFill/>
                  </a:rPr>
                  <a:t> </a:t>
                </a:r>
              </a:p>
            </p:txBody>
          </p:sp>
        </mc:Fallback>
      </mc:AlternateContent>
      <p:sp>
        <p:nvSpPr>
          <p:cNvPr id="46" name="TextBox 45">
            <a:extLst>
              <a:ext uri="{FF2B5EF4-FFF2-40B4-BE49-F238E27FC236}">
                <a16:creationId xmlns:a16="http://schemas.microsoft.com/office/drawing/2014/main" id="{30D9CC3D-2ED8-296B-0C7A-5DE7E86691E3}"/>
              </a:ext>
            </a:extLst>
          </p:cNvPr>
          <p:cNvSpPr txBox="1"/>
          <p:nvPr/>
        </p:nvSpPr>
        <p:spPr>
          <a:xfrm>
            <a:off x="2297861" y="4424322"/>
            <a:ext cx="3798139" cy="400110"/>
          </a:xfrm>
          <a:prstGeom prst="rect">
            <a:avLst/>
          </a:prstGeom>
          <a:noFill/>
        </p:spPr>
        <p:txBody>
          <a:bodyPr wrap="square" rtlCol="0">
            <a:spAutoFit/>
          </a:bodyPr>
          <a:lstStyle/>
          <a:p>
            <a:r>
              <a:rPr lang="en-GB" sz="2000" dirty="0">
                <a:solidFill>
                  <a:schemeClr val="accent2">
                    <a:lumMod val="60000"/>
                    <a:lumOff val="40000"/>
                  </a:schemeClr>
                </a:solidFill>
              </a:rPr>
              <a:t>Discount Factor Forward</a:t>
            </a: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4877AFF-26E5-240E-EFAF-63ECC8D9B986}"/>
                  </a:ext>
                </a:extLst>
              </p:cNvPr>
              <p:cNvSpPr txBox="1"/>
              <p:nvPr/>
            </p:nvSpPr>
            <p:spPr>
              <a:xfrm>
                <a:off x="5105755" y="1996032"/>
                <a:ext cx="2148986" cy="8577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b="0" i="1" smtClean="0">
                          <a:solidFill>
                            <a:schemeClr val="tx1"/>
                          </a:solidFill>
                          <a:latin typeface="Cambria Math" panose="02040503050406030204" pitchFamily="18" charset="0"/>
                        </a:rPr>
                        <m:t>=</m:t>
                      </m:r>
                      <m:sSub>
                        <m:sSubPr>
                          <m:ctrlPr>
                            <a:rPr lang="en-GB" sz="2400" b="1" i="1" smtClean="0">
                              <a:solidFill>
                                <a:schemeClr val="accent4">
                                  <a:lumMod val="60000"/>
                                  <a:lumOff val="40000"/>
                                </a:schemeClr>
                              </a:solidFill>
                              <a:latin typeface="Cambria Math" panose="02040503050406030204" pitchFamily="18" charset="0"/>
                            </a:rPr>
                          </m:ctrlPr>
                        </m:sSubPr>
                        <m:e>
                          <m:r>
                            <a:rPr lang="en-GB" sz="2400" b="1" i="1" smtClean="0">
                              <a:solidFill>
                                <a:schemeClr val="accent4">
                                  <a:lumMod val="60000"/>
                                  <a:lumOff val="40000"/>
                                </a:schemeClr>
                              </a:solidFill>
                              <a:latin typeface="Cambria Math" panose="02040503050406030204" pitchFamily="18" charset="0"/>
                            </a:rPr>
                            <m:t>𝑺</m:t>
                          </m:r>
                        </m:e>
                        <m:sub>
                          <m:r>
                            <a:rPr lang="en-GB" sz="2400" b="1" i="1" smtClean="0">
                              <a:solidFill>
                                <a:schemeClr val="accent4">
                                  <a:lumMod val="60000"/>
                                  <a:lumOff val="40000"/>
                                </a:schemeClr>
                              </a:solidFill>
                              <a:latin typeface="Cambria Math" panose="02040503050406030204" pitchFamily="18" charset="0"/>
                            </a:rPr>
                            <m:t>𝒕</m:t>
                          </m:r>
                        </m:sub>
                      </m:sSub>
                      <m:r>
                        <a:rPr lang="en-GB" sz="2400" b="0" i="1" smtClean="0">
                          <a:solidFill>
                            <a:schemeClr val="tx1"/>
                          </a:solidFill>
                          <a:latin typeface="Cambria Math" panose="02040503050406030204" pitchFamily="18" charset="0"/>
                          <a:ea typeface="Cambria Math" panose="02040503050406030204" pitchFamily="18" charset="0"/>
                        </a:rPr>
                        <m:t>∙</m:t>
                      </m:r>
                      <m:f>
                        <m:fPr>
                          <m:ctrlPr>
                            <a:rPr lang="en-GB" sz="2400" b="0" i="1" smtClean="0">
                              <a:solidFill>
                                <a:schemeClr val="tx1"/>
                              </a:solidFill>
                              <a:latin typeface="Cambria Math" panose="02040503050406030204" pitchFamily="18" charset="0"/>
                              <a:ea typeface="Cambria Math" panose="02040503050406030204" pitchFamily="18" charset="0"/>
                            </a:rPr>
                          </m:ctrlPr>
                        </m:fPr>
                        <m:num>
                          <m:sSubSup>
                            <m:sSubSupPr>
                              <m:ctrlPr>
                                <a:rPr lang="en-GB" sz="2400" b="0" i="1" smtClean="0">
                                  <a:solidFill>
                                    <a:schemeClr val="tx1"/>
                                  </a:solidFill>
                                  <a:latin typeface="Cambria Math" panose="02040503050406030204" pitchFamily="18" charset="0"/>
                                  <a:ea typeface="Cambria Math" panose="02040503050406030204" pitchFamily="18" charset="0"/>
                                </a:rPr>
                              </m:ctrlPr>
                            </m:sSubSupPr>
                            <m:e>
                              <m:r>
                                <a:rPr lang="en-GB" sz="2400" b="0" i="1" smtClean="0">
                                  <a:solidFill>
                                    <a:schemeClr val="tx1"/>
                                  </a:solidFill>
                                  <a:latin typeface="Cambria Math" panose="02040503050406030204" pitchFamily="18" charset="0"/>
                                  <a:ea typeface="Cambria Math" panose="02040503050406030204" pitchFamily="18" charset="0"/>
                                </a:rPr>
                                <m:t>𝐷𝐹</m:t>
                              </m:r>
                            </m:e>
                            <m:sub>
                              <m:r>
                                <a:rPr lang="en-GB" sz="2400" b="0" i="1" smtClean="0">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𝐷𝑖𝑣</m:t>
                              </m:r>
                            </m:sup>
                          </m:sSubSup>
                        </m:num>
                        <m:den>
                          <m:sSubSup>
                            <m:sSubSupPr>
                              <m:ctrlPr>
                                <a:rPr lang="en-GB" sz="2400" i="1" smtClean="0">
                                  <a:solidFill>
                                    <a:schemeClr val="tx1"/>
                                  </a:solidFill>
                                  <a:latin typeface="Cambria Math" panose="02040503050406030204" pitchFamily="18" charset="0"/>
                                  <a:ea typeface="Cambria Math" panose="02040503050406030204" pitchFamily="18" charset="0"/>
                                </a:rPr>
                              </m:ctrlPr>
                            </m:sSubSupPr>
                            <m:e>
                              <m:r>
                                <a:rPr lang="en-GB" sz="2400" i="1">
                                  <a:solidFill>
                                    <a:schemeClr val="tx1"/>
                                  </a:solidFill>
                                  <a:latin typeface="Cambria Math" panose="02040503050406030204" pitchFamily="18" charset="0"/>
                                  <a:ea typeface="Cambria Math" panose="02040503050406030204" pitchFamily="18" charset="0"/>
                                </a:rPr>
                                <m:t>𝐷𝐹</m:t>
                              </m:r>
                            </m:e>
                            <m:sub>
                              <m:r>
                                <a:rPr lang="en-GB" sz="2400" i="1">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𝐹𝑤𝑑</m:t>
                              </m:r>
                            </m:sup>
                          </m:sSubSup>
                        </m:den>
                      </m:f>
                    </m:oMath>
                  </m:oMathPara>
                </a14:m>
                <a:endParaRPr lang="en-GB" sz="2400" dirty="0"/>
              </a:p>
            </p:txBody>
          </p:sp>
        </mc:Choice>
        <mc:Fallback xmlns="">
          <p:sp>
            <p:nvSpPr>
              <p:cNvPr id="47" name="TextBox 46">
                <a:extLst>
                  <a:ext uri="{FF2B5EF4-FFF2-40B4-BE49-F238E27FC236}">
                    <a16:creationId xmlns:a16="http://schemas.microsoft.com/office/drawing/2014/main" id="{A4877AFF-26E5-240E-EFAF-63ECC8D9B986}"/>
                  </a:ext>
                </a:extLst>
              </p:cNvPr>
              <p:cNvSpPr txBox="1">
                <a:spLocks noRot="1" noChangeAspect="1" noMove="1" noResize="1" noEditPoints="1" noAdjustHandles="1" noChangeArrowheads="1" noChangeShapeType="1" noTextEdit="1"/>
              </p:cNvSpPr>
              <p:nvPr/>
            </p:nvSpPr>
            <p:spPr>
              <a:xfrm>
                <a:off x="5105755" y="1996032"/>
                <a:ext cx="2148986" cy="857735"/>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F550DB2F-8162-FC92-F3EE-3873DA13D985}"/>
                  </a:ext>
                </a:extLst>
              </p:cNvPr>
              <p:cNvSpPr txBox="1"/>
              <p:nvPr/>
            </p:nvSpPr>
            <p:spPr>
              <a:xfrm>
                <a:off x="6398922" y="4403921"/>
                <a:ext cx="1135828" cy="4135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i="1">
                              <a:solidFill>
                                <a:schemeClr val="accent4"/>
                              </a:solidFill>
                              <a:latin typeface="Cambria Math" panose="02040503050406030204" pitchFamily="18" charset="0"/>
                            </a:rPr>
                          </m:ctrlPr>
                        </m:sSubPr>
                        <m:e>
                          <m:r>
                            <a:rPr lang="en-GB" sz="2000" i="1">
                              <a:solidFill>
                                <a:schemeClr val="accent4"/>
                              </a:solidFill>
                              <a:latin typeface="Cambria Math" panose="02040503050406030204" pitchFamily="18" charset="0"/>
                              <a:ea typeface="Cambria Math" panose="02040503050406030204" pitchFamily="18" charset="0"/>
                            </a:rPr>
                            <m:t>𝜎</m:t>
                          </m:r>
                        </m:e>
                        <m:sub>
                          <m:r>
                            <a:rPr lang="en-GB" sz="2000" i="1">
                              <a:solidFill>
                                <a:schemeClr val="accent4"/>
                              </a:solidFill>
                              <a:latin typeface="Cambria Math" panose="02040503050406030204" pitchFamily="18" charset="0"/>
                              <a:ea typeface="Cambria Math" panose="02040503050406030204" pitchFamily="18" charset="0"/>
                            </a:rPr>
                            <m:t>𝐾</m:t>
                          </m:r>
                          <m:r>
                            <a:rPr lang="en-GB" sz="2000" i="1">
                              <a:solidFill>
                                <a:schemeClr val="accent4"/>
                              </a:solidFill>
                              <a:latin typeface="Cambria Math" panose="02040503050406030204" pitchFamily="18" charset="0"/>
                              <a:ea typeface="Cambria Math" panose="02040503050406030204" pitchFamily="18" charset="0"/>
                            </a:rPr>
                            <m:t>,</m:t>
                          </m:r>
                          <m:r>
                            <a:rPr lang="en-GB" sz="2000" i="1">
                              <a:solidFill>
                                <a:schemeClr val="accent4"/>
                              </a:solidFill>
                              <a:latin typeface="Cambria Math" panose="02040503050406030204" pitchFamily="18" charset="0"/>
                            </a:rPr>
                            <m:t>𝑡</m:t>
                          </m:r>
                        </m:sub>
                      </m:sSub>
                    </m:oMath>
                  </m:oMathPara>
                </a14:m>
                <a:endParaRPr lang="en-GB" sz="2000" dirty="0">
                  <a:solidFill>
                    <a:schemeClr val="accent4"/>
                  </a:solidFill>
                </a:endParaRPr>
              </a:p>
            </p:txBody>
          </p:sp>
        </mc:Choice>
        <mc:Fallback xmlns="">
          <p:sp>
            <p:nvSpPr>
              <p:cNvPr id="48" name="TextBox 47">
                <a:extLst>
                  <a:ext uri="{FF2B5EF4-FFF2-40B4-BE49-F238E27FC236}">
                    <a16:creationId xmlns:a16="http://schemas.microsoft.com/office/drawing/2014/main" id="{F550DB2F-8162-FC92-F3EE-3873DA13D985}"/>
                  </a:ext>
                </a:extLst>
              </p:cNvPr>
              <p:cNvSpPr txBox="1">
                <a:spLocks noRot="1" noChangeAspect="1" noMove="1" noResize="1" noEditPoints="1" noAdjustHandles="1" noChangeArrowheads="1" noChangeShapeType="1" noTextEdit="1"/>
              </p:cNvSpPr>
              <p:nvPr/>
            </p:nvSpPr>
            <p:spPr>
              <a:xfrm>
                <a:off x="6398922" y="4403921"/>
                <a:ext cx="1135828" cy="413511"/>
              </a:xfrm>
              <a:prstGeom prst="rect">
                <a:avLst/>
              </a:prstGeom>
              <a:blipFill>
                <a:blip r:embed="rId9"/>
                <a:stretch>
                  <a:fillRect/>
                </a:stretch>
              </a:blipFill>
            </p:spPr>
            <p:txBody>
              <a:bodyPr/>
              <a:lstStyle/>
              <a:p>
                <a:r>
                  <a:rPr lang="en-GB">
                    <a:noFill/>
                  </a:rPr>
                  <a:t> </a:t>
                </a:r>
              </a:p>
            </p:txBody>
          </p:sp>
        </mc:Fallback>
      </mc:AlternateContent>
      <p:sp>
        <p:nvSpPr>
          <p:cNvPr id="49" name="TextBox 48">
            <a:extLst>
              <a:ext uri="{FF2B5EF4-FFF2-40B4-BE49-F238E27FC236}">
                <a16:creationId xmlns:a16="http://schemas.microsoft.com/office/drawing/2014/main" id="{69F35037-DDCF-9D9C-E2FF-16BACD4E1445}"/>
              </a:ext>
            </a:extLst>
          </p:cNvPr>
          <p:cNvSpPr txBox="1"/>
          <p:nvPr/>
        </p:nvSpPr>
        <p:spPr>
          <a:xfrm>
            <a:off x="7870463" y="4418922"/>
            <a:ext cx="3751382" cy="400110"/>
          </a:xfrm>
          <a:prstGeom prst="rect">
            <a:avLst/>
          </a:prstGeom>
          <a:noFill/>
        </p:spPr>
        <p:txBody>
          <a:bodyPr wrap="square" rtlCol="0">
            <a:spAutoFit/>
          </a:bodyPr>
          <a:lstStyle/>
          <a:p>
            <a:r>
              <a:rPr lang="en-GB" sz="2000" dirty="0">
                <a:solidFill>
                  <a:schemeClr val="accent4"/>
                </a:solidFill>
              </a:rPr>
              <a:t>Implied Volatility</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4E7D5369-50F1-12B0-378F-3D0DE6ECA67C}"/>
                  </a:ext>
                </a:extLst>
              </p:cNvPr>
              <p:cNvSpPr txBox="1"/>
              <p:nvPr/>
            </p:nvSpPr>
            <p:spPr>
              <a:xfrm>
                <a:off x="6398922" y="4842339"/>
                <a:ext cx="113582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solidFill>
                                <a:schemeClr val="accent4">
                                  <a:lumMod val="60000"/>
                                  <a:lumOff val="40000"/>
                                </a:schemeClr>
                              </a:solidFill>
                              <a:latin typeface="Cambria Math" panose="02040503050406030204" pitchFamily="18" charset="0"/>
                            </a:rPr>
                          </m:ctrlPr>
                        </m:sSubPr>
                        <m:e>
                          <m:r>
                            <a:rPr lang="en-GB" sz="2000" b="0" i="1" smtClean="0">
                              <a:solidFill>
                                <a:schemeClr val="accent4">
                                  <a:lumMod val="60000"/>
                                  <a:lumOff val="40000"/>
                                </a:schemeClr>
                              </a:solidFill>
                              <a:latin typeface="Cambria Math" panose="02040503050406030204" pitchFamily="18" charset="0"/>
                            </a:rPr>
                            <m:t>𝑆</m:t>
                          </m:r>
                        </m:e>
                        <m:sub>
                          <m:r>
                            <a:rPr lang="en-GB" sz="2000" b="0" i="1" smtClean="0">
                              <a:solidFill>
                                <a:schemeClr val="accent4">
                                  <a:lumMod val="60000"/>
                                  <a:lumOff val="40000"/>
                                </a:schemeClr>
                              </a:solidFill>
                              <a:latin typeface="Cambria Math" panose="02040503050406030204" pitchFamily="18" charset="0"/>
                            </a:rPr>
                            <m:t>𝑡</m:t>
                          </m:r>
                        </m:sub>
                      </m:sSub>
                    </m:oMath>
                  </m:oMathPara>
                </a14:m>
                <a:endParaRPr lang="en-GB" sz="2000" dirty="0">
                  <a:solidFill>
                    <a:schemeClr val="accent4">
                      <a:lumMod val="60000"/>
                      <a:lumOff val="40000"/>
                    </a:schemeClr>
                  </a:solidFill>
                </a:endParaRPr>
              </a:p>
            </p:txBody>
          </p:sp>
        </mc:Choice>
        <mc:Fallback xmlns="">
          <p:sp>
            <p:nvSpPr>
              <p:cNvPr id="50" name="TextBox 49">
                <a:extLst>
                  <a:ext uri="{FF2B5EF4-FFF2-40B4-BE49-F238E27FC236}">
                    <a16:creationId xmlns:a16="http://schemas.microsoft.com/office/drawing/2014/main" id="{4E7D5369-50F1-12B0-378F-3D0DE6ECA67C}"/>
                  </a:ext>
                </a:extLst>
              </p:cNvPr>
              <p:cNvSpPr txBox="1">
                <a:spLocks noRot="1" noChangeAspect="1" noMove="1" noResize="1" noEditPoints="1" noAdjustHandles="1" noChangeArrowheads="1" noChangeShapeType="1" noTextEdit="1"/>
              </p:cNvSpPr>
              <p:nvPr/>
            </p:nvSpPr>
            <p:spPr>
              <a:xfrm>
                <a:off x="6398922" y="4842339"/>
                <a:ext cx="1135828" cy="400110"/>
              </a:xfrm>
              <a:prstGeom prst="rect">
                <a:avLst/>
              </a:prstGeom>
              <a:blipFill>
                <a:blip r:embed="rId10"/>
                <a:stretch>
                  <a:fillRect/>
                </a:stretch>
              </a:blipFill>
            </p:spPr>
            <p:txBody>
              <a:bodyPr/>
              <a:lstStyle/>
              <a:p>
                <a:r>
                  <a:rPr lang="en-GB">
                    <a:noFill/>
                  </a:rPr>
                  <a:t> </a:t>
                </a:r>
              </a:p>
            </p:txBody>
          </p:sp>
        </mc:Fallback>
      </mc:AlternateContent>
      <p:sp>
        <p:nvSpPr>
          <p:cNvPr id="51" name="TextBox 50">
            <a:extLst>
              <a:ext uri="{FF2B5EF4-FFF2-40B4-BE49-F238E27FC236}">
                <a16:creationId xmlns:a16="http://schemas.microsoft.com/office/drawing/2014/main" id="{9181C896-FC81-1C26-8EF0-82E0E0ED59B1}"/>
              </a:ext>
            </a:extLst>
          </p:cNvPr>
          <p:cNvSpPr txBox="1"/>
          <p:nvPr/>
        </p:nvSpPr>
        <p:spPr>
          <a:xfrm>
            <a:off x="7870463" y="4857340"/>
            <a:ext cx="3751382" cy="400110"/>
          </a:xfrm>
          <a:prstGeom prst="rect">
            <a:avLst/>
          </a:prstGeom>
          <a:noFill/>
        </p:spPr>
        <p:txBody>
          <a:bodyPr wrap="square" rtlCol="0">
            <a:spAutoFit/>
          </a:bodyPr>
          <a:lstStyle/>
          <a:p>
            <a:r>
              <a:rPr lang="en-GB" sz="2000" dirty="0">
                <a:solidFill>
                  <a:schemeClr val="accent4">
                    <a:lumMod val="60000"/>
                    <a:lumOff val="40000"/>
                  </a:schemeClr>
                </a:solidFill>
              </a:rPr>
              <a:t>Spot Price</a:t>
            </a:r>
          </a:p>
        </p:txBody>
      </p:sp>
      <p:cxnSp>
        <p:nvCxnSpPr>
          <p:cNvPr id="55" name="Straight Connector 54">
            <a:extLst>
              <a:ext uri="{FF2B5EF4-FFF2-40B4-BE49-F238E27FC236}">
                <a16:creationId xmlns:a16="http://schemas.microsoft.com/office/drawing/2014/main" id="{41A29120-A84D-143F-D64C-58A822E3002E}"/>
              </a:ext>
            </a:extLst>
          </p:cNvPr>
          <p:cNvCxnSpPr/>
          <p:nvPr/>
        </p:nvCxnSpPr>
        <p:spPr>
          <a:xfrm>
            <a:off x="566352" y="4418922"/>
            <a:ext cx="5046657" cy="0"/>
          </a:xfrm>
          <a:prstGeom prst="line">
            <a:avLst/>
          </a:prstGeom>
          <a:ln>
            <a:prstDash val="lgDash"/>
          </a:ln>
        </p:spPr>
        <p:style>
          <a:lnRef idx="1">
            <a:schemeClr val="accent2"/>
          </a:lnRef>
          <a:fillRef idx="0">
            <a:schemeClr val="accent2"/>
          </a:fillRef>
          <a:effectRef idx="0">
            <a:schemeClr val="accent2"/>
          </a:effectRef>
          <a:fontRef idx="minor">
            <a:schemeClr val="tx1"/>
          </a:fontRef>
        </p:style>
      </p:cxnSp>
      <p:cxnSp>
        <p:nvCxnSpPr>
          <p:cNvPr id="56" name="Straight Connector 55">
            <a:extLst>
              <a:ext uri="{FF2B5EF4-FFF2-40B4-BE49-F238E27FC236}">
                <a16:creationId xmlns:a16="http://schemas.microsoft.com/office/drawing/2014/main" id="{3FA299C5-4DC4-C4E9-058A-AA4841611E3C}"/>
              </a:ext>
            </a:extLst>
          </p:cNvPr>
          <p:cNvCxnSpPr/>
          <p:nvPr/>
        </p:nvCxnSpPr>
        <p:spPr>
          <a:xfrm>
            <a:off x="6413401" y="4832167"/>
            <a:ext cx="5046657" cy="0"/>
          </a:xfrm>
          <a:prstGeom prst="line">
            <a:avLst/>
          </a:prstGeom>
          <a:ln>
            <a:solidFill>
              <a:schemeClr val="accent4"/>
            </a:solidFill>
            <a:prstDash val="lgDash"/>
          </a:ln>
        </p:spPr>
        <p:style>
          <a:lnRef idx="1">
            <a:schemeClr val="accent2"/>
          </a:lnRef>
          <a:fillRef idx="0">
            <a:schemeClr val="accent2"/>
          </a:fillRef>
          <a:effectRef idx="0">
            <a:schemeClr val="accent2"/>
          </a:effectRef>
          <a:fontRef idx="minor">
            <a:schemeClr val="tx1"/>
          </a:fontRef>
        </p:style>
      </p:cxnSp>
      <p:cxnSp>
        <p:nvCxnSpPr>
          <p:cNvPr id="4" name="Straight Arrow Connector 3">
            <a:extLst>
              <a:ext uri="{FF2B5EF4-FFF2-40B4-BE49-F238E27FC236}">
                <a16:creationId xmlns:a16="http://schemas.microsoft.com/office/drawing/2014/main" id="{6C15BB33-CFCC-1610-E457-2C8BD843B45D}"/>
              </a:ext>
            </a:extLst>
          </p:cNvPr>
          <p:cNvCxnSpPr>
            <a:cxnSpLocks/>
            <a:stCxn id="50" idx="0"/>
          </p:cNvCxnSpPr>
          <p:nvPr/>
        </p:nvCxnSpPr>
        <p:spPr>
          <a:xfrm flipH="1" flipV="1">
            <a:off x="6096000" y="2686929"/>
            <a:ext cx="870836" cy="2155410"/>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A0B9524-BABB-553A-4D5F-67506DD438C3}"/>
                  </a:ext>
                </a:extLst>
              </p:cNvPr>
              <p:cNvSpPr txBox="1"/>
              <p:nvPr/>
            </p:nvSpPr>
            <p:spPr>
              <a:xfrm>
                <a:off x="6850966" y="953735"/>
                <a:ext cx="4812098" cy="11719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1</m:t>
                          </m:r>
                        </m:sub>
                      </m:sSub>
                      <m:r>
                        <a:rPr lang="en-GB" sz="2400" b="0" i="1" smtClean="0">
                          <a:solidFill>
                            <a:schemeClr val="tx1"/>
                          </a:solidFill>
                          <a:latin typeface="Cambria Math" panose="02040503050406030204" pitchFamily="18" charset="0"/>
                        </a:rPr>
                        <m:t>,</m:t>
                      </m:r>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2</m:t>
                          </m:r>
                        </m:sub>
                      </m:sSub>
                      <m:r>
                        <a:rPr lang="en-GB" sz="2400" i="1">
                          <a:solidFill>
                            <a:schemeClr val="tx1"/>
                          </a:solidFill>
                          <a:latin typeface="Cambria Math" panose="02040503050406030204" pitchFamily="18" charset="0"/>
                        </a:rPr>
                        <m:t>=</m:t>
                      </m:r>
                      <m:f>
                        <m:fPr>
                          <m:ctrlPr>
                            <a:rPr lang="en-GB" sz="2400" i="1">
                              <a:solidFill>
                                <a:schemeClr val="tx1"/>
                              </a:solidFill>
                              <a:latin typeface="Cambria Math" panose="02040503050406030204" pitchFamily="18" charset="0"/>
                            </a:rPr>
                          </m:ctrlPr>
                        </m:fPr>
                        <m:num>
                          <m:func>
                            <m:funcPr>
                              <m:ctrlPr>
                                <a:rPr lang="en-GB" sz="2400" i="1">
                                  <a:solidFill>
                                    <a:schemeClr val="tx1"/>
                                  </a:solidFill>
                                  <a:latin typeface="Cambria Math" panose="02040503050406030204" pitchFamily="18" charset="0"/>
                                </a:rPr>
                              </m:ctrlPr>
                            </m:funcPr>
                            <m:fName>
                              <m:r>
                                <m:rPr>
                                  <m:sty m:val="p"/>
                                </m:rPr>
                                <a:rPr lang="en-GB" sz="2400" i="1">
                                  <a:solidFill>
                                    <a:schemeClr val="tx1"/>
                                  </a:solidFill>
                                  <a:latin typeface="Cambria Math" panose="02040503050406030204" pitchFamily="18" charset="0"/>
                                </a:rPr>
                                <m:t>ln</m:t>
                              </m:r>
                            </m:fName>
                            <m:e>
                              <m:d>
                                <m:dPr>
                                  <m:ctrlPr>
                                    <a:rPr lang="en-GB" sz="2400" i="1">
                                      <a:solidFill>
                                        <a:schemeClr val="tx1"/>
                                      </a:solidFill>
                                      <a:latin typeface="Cambria Math" panose="02040503050406030204" pitchFamily="18" charset="0"/>
                                    </a:rPr>
                                  </m:ctrlPr>
                                </m:dPr>
                                <m:e>
                                  <m:f>
                                    <m:fPr>
                                      <m:ctrlPr>
                                        <a:rPr lang="en-GB" sz="2400" i="1">
                                          <a:solidFill>
                                            <a:schemeClr val="tx1"/>
                                          </a:solidFill>
                                          <a:latin typeface="Cambria Math" panose="02040503050406030204" pitchFamily="18" charset="0"/>
                                        </a:rPr>
                                      </m:ctrlPr>
                                    </m:fPr>
                                    <m:num>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num>
                                    <m:den>
                                      <m:r>
                                        <a:rPr lang="en-GB" sz="2400" b="0" i="1" smtClean="0">
                                          <a:solidFill>
                                            <a:schemeClr val="tx1"/>
                                          </a:solidFill>
                                          <a:latin typeface="Cambria Math" panose="02040503050406030204" pitchFamily="18" charset="0"/>
                                        </a:rPr>
                                        <m:t>𝐾</m:t>
                                      </m:r>
                                    </m:den>
                                  </m:f>
                                </m:e>
                              </m:d>
                            </m:e>
                          </m:func>
                          <m:r>
                            <a:rPr lang="en-GB" sz="2400" i="1">
                              <a:solidFill>
                                <a:schemeClr val="tx1"/>
                              </a:solidFill>
                              <a:latin typeface="Cambria Math" panose="02040503050406030204" pitchFamily="18" charset="0"/>
                              <a:ea typeface="Cambria Math" panose="02040503050406030204" pitchFamily="18" charset="0"/>
                            </a:rPr>
                            <m:t>±</m:t>
                          </m:r>
                          <m:f>
                            <m:fPr>
                              <m:ctrlPr>
                                <a:rPr lang="en-GB" sz="2400" i="1">
                                  <a:solidFill>
                                    <a:schemeClr val="tx1"/>
                                  </a:solidFill>
                                  <a:latin typeface="Cambria Math" panose="02040503050406030204" pitchFamily="18" charset="0"/>
                                </a:rPr>
                              </m:ctrlPr>
                            </m:fPr>
                            <m:num>
                              <m:r>
                                <a:rPr lang="en-GB" sz="2400" i="1">
                                  <a:solidFill>
                                    <a:schemeClr val="tx1"/>
                                  </a:solidFill>
                                  <a:latin typeface="Cambria Math" panose="02040503050406030204" pitchFamily="18" charset="0"/>
                                </a:rPr>
                                <m:t>1</m:t>
                              </m:r>
                            </m:num>
                            <m:den>
                              <m:r>
                                <a:rPr lang="en-GB" sz="2400" i="1">
                                  <a:solidFill>
                                    <a:schemeClr val="tx1"/>
                                  </a:solidFill>
                                  <a:latin typeface="Cambria Math" panose="02040503050406030204" pitchFamily="18" charset="0"/>
                                </a:rPr>
                                <m:t>2</m:t>
                              </m:r>
                            </m:den>
                          </m:f>
                          <m:r>
                            <a:rPr lang="en-GB" sz="2400" i="1">
                              <a:solidFill>
                                <a:schemeClr val="tx1"/>
                              </a:solidFill>
                              <a:latin typeface="Cambria Math" panose="02040503050406030204" pitchFamily="18" charset="0"/>
                            </a:rPr>
                            <m:t>∙</m:t>
                          </m:r>
                          <m:sSubSup>
                            <m:sSubSupPr>
                              <m:ctrlPr>
                                <a:rPr lang="en-GB" sz="2400" b="0" i="1" smtClean="0">
                                  <a:solidFill>
                                    <a:schemeClr val="tx1"/>
                                  </a:solidFill>
                                  <a:latin typeface="Cambria Math" panose="02040503050406030204" pitchFamily="18" charset="0"/>
                                  <a:ea typeface="Cambria Math" panose="02040503050406030204" pitchFamily="18" charset="0"/>
                                </a:rPr>
                              </m:ctrlPr>
                            </m:sSubSupPr>
                            <m:e>
                              <m:r>
                                <a:rPr lang="en-GB" sz="2400" i="1" smtClean="0">
                                  <a:solidFill>
                                    <a:schemeClr val="tx1"/>
                                  </a:solidFill>
                                  <a:latin typeface="Cambria Math" panose="02040503050406030204" pitchFamily="18" charset="0"/>
                                  <a:ea typeface="Cambria Math" panose="02040503050406030204" pitchFamily="18" charset="0"/>
                                </a:rPr>
                                <m:t>𝜎</m:t>
                              </m:r>
                            </m:e>
                            <m:sub>
                              <m:r>
                                <a:rPr lang="en-GB" sz="2400" b="0" i="1" smtClean="0">
                                  <a:solidFill>
                                    <a:schemeClr val="tx1"/>
                                  </a:solidFill>
                                  <a:latin typeface="Cambria Math" panose="02040503050406030204" pitchFamily="18" charset="0"/>
                                  <a:ea typeface="Cambria Math" panose="02040503050406030204" pitchFamily="18" charset="0"/>
                                </a:rPr>
                                <m:t>𝐾</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2</m:t>
                              </m:r>
                            </m:sup>
                          </m:sSubSup>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𝑇</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𝑡</m:t>
                          </m:r>
                          <m:r>
                            <a:rPr lang="en-GB" sz="2400" b="0" i="1" smtClean="0">
                              <a:solidFill>
                                <a:schemeClr val="tx1"/>
                              </a:solidFill>
                              <a:latin typeface="Cambria Math" panose="02040503050406030204" pitchFamily="18" charset="0"/>
                              <a:ea typeface="Cambria Math" panose="02040503050406030204" pitchFamily="18" charset="0"/>
                            </a:rPr>
                            <m:t>)</m:t>
                          </m:r>
                        </m:num>
                        <m:den>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𝜎</m:t>
                              </m:r>
                            </m:e>
                            <m:sub>
                              <m:r>
                                <a:rPr lang="en-GB" sz="2400" i="1">
                                  <a:latin typeface="Cambria Math" panose="02040503050406030204" pitchFamily="18" charset="0"/>
                                  <a:ea typeface="Cambria Math" panose="02040503050406030204" pitchFamily="18" charset="0"/>
                                </a:rPr>
                                <m:t>𝐾</m:t>
                              </m:r>
                              <m:r>
                                <a:rPr lang="en-GB" sz="2400" i="1">
                                  <a:latin typeface="Cambria Math" panose="02040503050406030204" pitchFamily="18" charset="0"/>
                                  <a:ea typeface="Cambria Math" panose="02040503050406030204" pitchFamily="18" charset="0"/>
                                </a:rPr>
                                <m:t>,</m:t>
                              </m:r>
                              <m:r>
                                <a:rPr lang="en-GB" sz="2400" i="1">
                                  <a:latin typeface="Cambria Math" panose="02040503050406030204" pitchFamily="18" charset="0"/>
                                  <a:ea typeface="Cambria Math" panose="02040503050406030204" pitchFamily="18" charset="0"/>
                                </a:rPr>
                                <m:t>𝑡</m:t>
                              </m:r>
                            </m:sub>
                          </m:sSub>
                          <m:rad>
                            <m:radPr>
                              <m:degHide m:val="on"/>
                              <m:ctrlPr>
                                <a:rPr lang="en-GB" sz="2400" i="1">
                                  <a:solidFill>
                                    <a:schemeClr val="tx1"/>
                                  </a:solidFill>
                                  <a:latin typeface="Cambria Math" panose="02040503050406030204" pitchFamily="18" charset="0"/>
                                </a:rPr>
                              </m:ctrlPr>
                            </m:radPr>
                            <m:deg/>
                            <m:e>
                              <m:r>
                                <a:rPr lang="en-GB" sz="2400" b="0" i="1" smtClean="0">
                                  <a:solidFill>
                                    <a:schemeClr val="tx1"/>
                                  </a:solidFill>
                                  <a:latin typeface="Cambria Math" panose="02040503050406030204" pitchFamily="18" charset="0"/>
                                </a:rPr>
                                <m:t>𝑇</m:t>
                              </m:r>
                              <m:r>
                                <a:rPr lang="en-GB" sz="2400" b="0" i="1" smtClean="0">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𝑡</m:t>
                              </m:r>
                            </m:e>
                          </m:rad>
                        </m:den>
                      </m:f>
                    </m:oMath>
                  </m:oMathPara>
                </a14:m>
                <a:endParaRPr lang="en-GB" sz="2400" i="1" dirty="0">
                  <a:latin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DA0B9524-BABB-553A-4D5F-67506DD438C3}"/>
                  </a:ext>
                </a:extLst>
              </p:cNvPr>
              <p:cNvSpPr txBox="1">
                <a:spLocks noRot="1" noChangeAspect="1" noMove="1" noResize="1" noEditPoints="1" noAdjustHandles="1" noChangeArrowheads="1" noChangeShapeType="1" noTextEdit="1"/>
              </p:cNvSpPr>
              <p:nvPr/>
            </p:nvSpPr>
            <p:spPr>
              <a:xfrm>
                <a:off x="6850966" y="953735"/>
                <a:ext cx="4812098" cy="1171988"/>
              </a:xfrm>
              <a:prstGeom prst="rect">
                <a:avLst/>
              </a:prstGeom>
              <a:blipFill>
                <a:blip r:embed="rId11"/>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00919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500"/>
                                        <p:tgtEl>
                                          <p:spTgt spid="5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fade">
                                      <p:cBhvr>
                                        <p:cTn id="14" dur="500"/>
                                        <p:tgtEl>
                                          <p:spTgt spid="51"/>
                                        </p:tgtEl>
                                      </p:cBhvr>
                                    </p:animEffec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CB8B4-9102-AE4C-982F-FFDEA6F430AF}"/>
              </a:ext>
            </a:extLst>
          </p:cNvPr>
          <p:cNvSpPr>
            <a:spLocks noGrp="1"/>
          </p:cNvSpPr>
          <p:nvPr>
            <p:ph type="ctrTitle"/>
          </p:nvPr>
        </p:nvSpPr>
        <p:spPr/>
        <p:txBody>
          <a:bodyPr/>
          <a:lstStyle/>
          <a:p>
            <a:r>
              <a:rPr lang="en-GB" dirty="0"/>
              <a:t>Model Inputs - Market Data</a:t>
            </a:r>
          </a:p>
        </p:txBody>
      </p:sp>
      <p:sp>
        <p:nvSpPr>
          <p:cNvPr id="3" name="Text Placeholder 2">
            <a:extLst>
              <a:ext uri="{FF2B5EF4-FFF2-40B4-BE49-F238E27FC236}">
                <a16:creationId xmlns:a16="http://schemas.microsoft.com/office/drawing/2014/main" id="{7E0EC27E-7701-3726-513A-88A2877CA078}"/>
              </a:ext>
            </a:extLst>
          </p:cNvPr>
          <p:cNvSpPr>
            <a:spLocks noGrp="1"/>
          </p:cNvSpPr>
          <p:nvPr>
            <p:ph type="body" sz="quarter" idx="10"/>
          </p:nvPr>
        </p:nvSpPr>
        <p:spPr/>
        <p:txBody>
          <a:bodyPr/>
          <a:lstStyle/>
          <a:p>
            <a:r>
              <a:rPr lang="en-US" sz="1400" dirty="0"/>
              <a:t>European Equity Option - Calibration &amp; Pricing</a:t>
            </a:r>
            <a:endParaRPr lang="en-GB" dirty="0"/>
          </a:p>
        </p:txBody>
      </p:sp>
      <p:sp>
        <p:nvSpPr>
          <p:cNvPr id="22" name="Rectangle 21">
            <a:extLst>
              <a:ext uri="{FF2B5EF4-FFF2-40B4-BE49-F238E27FC236}">
                <a16:creationId xmlns:a16="http://schemas.microsoft.com/office/drawing/2014/main" id="{3856E74F-463E-6313-10B8-07A46A2EDAB1}"/>
              </a:ext>
            </a:extLst>
          </p:cNvPr>
          <p:cNvSpPr/>
          <p:nvPr/>
        </p:nvSpPr>
        <p:spPr>
          <a:xfrm>
            <a:off x="468920" y="940904"/>
            <a:ext cx="11194144" cy="193816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7" name="TextBox 57">
                <a:extLst>
                  <a:ext uri="{FF2B5EF4-FFF2-40B4-BE49-F238E27FC236}">
                    <a16:creationId xmlns:a16="http://schemas.microsoft.com/office/drawing/2014/main" id="{00000000-0008-0000-0800-00003A000000}"/>
                  </a:ext>
                </a:extLst>
              </p:cNvPr>
              <p:cNvSpPr txBox="1"/>
              <p:nvPr/>
            </p:nvSpPr>
            <p:spPr>
              <a:xfrm>
                <a:off x="759987" y="1291616"/>
                <a:ext cx="5110758" cy="416845"/>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𝑉</m:t>
                          </m:r>
                        </m:e>
                        <m:sub>
                          <m:r>
                            <a:rPr lang="en-GB" sz="2400" i="1">
                              <a:latin typeface="Cambria Math" panose="02040503050406030204" pitchFamily="18" charset="0"/>
                            </a:rPr>
                            <m:t>𝑡</m:t>
                          </m:r>
                        </m:sub>
                      </m:sSub>
                      <m:r>
                        <a:rPr lang="en-GB" sz="2400" i="1">
                          <a:latin typeface="Cambria Math" panose="02040503050406030204" pitchFamily="18" charset="0"/>
                        </a:rPr>
                        <m:t>=</m:t>
                      </m:r>
                      <m:r>
                        <a:rPr lang="en-GB" sz="2400" b="0" i="1" smtClean="0">
                          <a:solidFill>
                            <a:schemeClr val="tx1"/>
                          </a:solidFill>
                          <a:latin typeface="Cambria Math" panose="02040503050406030204" pitchFamily="18" charset="0"/>
                        </a:rPr>
                        <m:t>𝐷</m:t>
                      </m:r>
                      <m:sSub>
                        <m:sSubPr>
                          <m:ctrlPr>
                            <a:rPr lang="en-GB" sz="240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i="1">
                          <a:solidFill>
                            <a:schemeClr val="tx1"/>
                          </a:solidFill>
                          <a:latin typeface="Cambria Math" panose="02040503050406030204" pitchFamily="18" charset="0"/>
                        </a:rPr>
                        <m:t>∙</m:t>
                      </m:r>
                      <m:d>
                        <m:dPr>
                          <m:ctrlPr>
                            <a:rPr lang="en-GB" sz="2400" i="1">
                              <a:solidFill>
                                <a:schemeClr val="tx1"/>
                              </a:solidFill>
                              <a:latin typeface="Cambria Math" panose="02040503050406030204" pitchFamily="18" charset="0"/>
                            </a:rPr>
                          </m:ctrlPr>
                        </m:dPr>
                        <m:e>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1</m:t>
                                  </m:r>
                                </m:sub>
                              </m:sSub>
                            </m:e>
                          </m:d>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rPr>
                            <m:t>𝐾</m:t>
                          </m:r>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2</m:t>
                                  </m:r>
                                </m:sub>
                              </m:sSub>
                            </m:e>
                          </m:d>
                        </m:e>
                      </m:d>
                    </m:oMath>
                  </m:oMathPara>
                </a14:m>
                <a:endParaRPr lang="en-GB" sz="2400" i="1" dirty="0">
                  <a:latin typeface="Cambria Math" panose="02040503050406030204" pitchFamily="18" charset="0"/>
                </a:endParaRPr>
              </a:p>
            </p:txBody>
          </p:sp>
        </mc:Choice>
        <mc:Fallback xmlns="">
          <p:sp>
            <p:nvSpPr>
              <p:cNvPr id="17" name="TextBox 57">
                <a:extLst>
                  <a:ext uri="{FF2B5EF4-FFF2-40B4-BE49-F238E27FC236}">
                    <a16:creationId xmlns:a16="http://schemas.microsoft.com/office/drawing/2014/main" id="{00000000-0008-0000-0800-00003A000000}"/>
                  </a:ext>
                </a:extLst>
              </p:cNvPr>
              <p:cNvSpPr txBox="1">
                <a:spLocks noRot="1" noChangeAspect="1" noMove="1" noResize="1" noEditPoints="1" noAdjustHandles="1" noChangeArrowheads="1" noChangeShapeType="1" noTextEdit="1"/>
              </p:cNvSpPr>
              <p:nvPr/>
            </p:nvSpPr>
            <p:spPr>
              <a:xfrm>
                <a:off x="759987" y="1291616"/>
                <a:ext cx="5110758" cy="416845"/>
              </a:xfrm>
              <a:prstGeom prst="rect">
                <a:avLst/>
              </a:prstGeom>
              <a:blipFill>
                <a:blip r:embed="rId3"/>
                <a:stretch>
                  <a:fillRect/>
                </a:stretch>
              </a:blipFill>
            </p:spPr>
            <p:txBody>
              <a:bodyPr/>
              <a:lstStyle/>
              <a:p>
                <a:r>
                  <a:rPr lang="en-GB">
                    <a:noFill/>
                  </a:rPr>
                  <a:t> </a:t>
                </a:r>
              </a:p>
            </p:txBody>
          </p:sp>
        </mc:Fallback>
      </mc:AlternateContent>
      <p:sp>
        <p:nvSpPr>
          <p:cNvPr id="32" name="Rectangle: Rounded Corners 31">
            <a:extLst>
              <a:ext uri="{FF2B5EF4-FFF2-40B4-BE49-F238E27FC236}">
                <a16:creationId xmlns:a16="http://schemas.microsoft.com/office/drawing/2014/main" id="{461F7BBA-9C64-3823-2764-9728114E9044}"/>
              </a:ext>
            </a:extLst>
          </p:cNvPr>
          <p:cNvSpPr/>
          <p:nvPr/>
        </p:nvSpPr>
        <p:spPr>
          <a:xfrm>
            <a:off x="504911" y="3259171"/>
            <a:ext cx="5245121" cy="63175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GB" sz="2400" b="1" dirty="0"/>
              <a:t>Interest Rate Data</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3EDEEAC-4A07-A1DF-DA8F-34B5BB1153E8}"/>
                  </a:ext>
                </a:extLst>
              </p:cNvPr>
              <p:cNvSpPr txBox="1"/>
              <p:nvPr/>
            </p:nvSpPr>
            <p:spPr>
              <a:xfrm>
                <a:off x="844954" y="4010867"/>
                <a:ext cx="114998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accent2"/>
                          </a:solidFill>
                          <a:latin typeface="Cambria Math" panose="02040503050406030204" pitchFamily="18" charset="0"/>
                        </a:rPr>
                        <m:t>𝐷</m:t>
                      </m:r>
                      <m:sSub>
                        <m:sSubPr>
                          <m:ctrlPr>
                            <a:rPr lang="en-GB" sz="2000" b="0" i="1" smtClean="0">
                              <a:solidFill>
                                <a:schemeClr val="accent2"/>
                              </a:solidFill>
                              <a:latin typeface="Cambria Math" panose="02040503050406030204" pitchFamily="18" charset="0"/>
                            </a:rPr>
                          </m:ctrlPr>
                        </m:sSubPr>
                        <m:e>
                          <m:r>
                            <a:rPr lang="en-GB" sz="2000" b="0" i="1" smtClean="0">
                              <a:solidFill>
                                <a:schemeClr val="accent2"/>
                              </a:solidFill>
                              <a:latin typeface="Cambria Math" panose="02040503050406030204" pitchFamily="18" charset="0"/>
                            </a:rPr>
                            <m:t>𝐹</m:t>
                          </m:r>
                        </m:e>
                        <m:sub>
                          <m:r>
                            <a:rPr lang="en-GB" sz="2000" b="0" i="1" smtClean="0">
                              <a:solidFill>
                                <a:schemeClr val="accent2"/>
                              </a:solidFill>
                              <a:latin typeface="Cambria Math" panose="02040503050406030204" pitchFamily="18" charset="0"/>
                            </a:rPr>
                            <m:t>𝑡</m:t>
                          </m:r>
                        </m:sub>
                      </m:sSub>
                    </m:oMath>
                  </m:oMathPara>
                </a14:m>
                <a:endParaRPr lang="en-GB" sz="2000" dirty="0">
                  <a:solidFill>
                    <a:schemeClr val="accent2"/>
                  </a:solidFill>
                </a:endParaRPr>
              </a:p>
            </p:txBody>
          </p:sp>
        </mc:Choice>
        <mc:Fallback xmlns="">
          <p:sp>
            <p:nvSpPr>
              <p:cNvPr id="33" name="TextBox 32">
                <a:extLst>
                  <a:ext uri="{FF2B5EF4-FFF2-40B4-BE49-F238E27FC236}">
                    <a16:creationId xmlns:a16="http://schemas.microsoft.com/office/drawing/2014/main" id="{13EDEEAC-4A07-A1DF-DA8F-34B5BB1153E8}"/>
                  </a:ext>
                </a:extLst>
              </p:cNvPr>
              <p:cNvSpPr txBox="1">
                <a:spLocks noRot="1" noChangeAspect="1" noMove="1" noResize="1" noEditPoints="1" noAdjustHandles="1" noChangeArrowheads="1" noChangeShapeType="1" noTextEdit="1"/>
              </p:cNvSpPr>
              <p:nvPr/>
            </p:nvSpPr>
            <p:spPr>
              <a:xfrm>
                <a:off x="844954" y="4010867"/>
                <a:ext cx="1149985" cy="400110"/>
              </a:xfrm>
              <a:prstGeom prst="rect">
                <a:avLst/>
              </a:prstGeom>
              <a:blipFill>
                <a:blip r:embed="rId5"/>
                <a:stretch>
                  <a:fillRect/>
                </a:stretch>
              </a:blipFill>
            </p:spPr>
            <p:txBody>
              <a:bodyPr/>
              <a:lstStyle/>
              <a:p>
                <a:r>
                  <a:rPr lang="en-GB">
                    <a:noFill/>
                  </a:rPr>
                  <a:t> </a:t>
                </a:r>
              </a:p>
            </p:txBody>
          </p:sp>
        </mc:Fallback>
      </mc:AlternateContent>
      <p:sp>
        <p:nvSpPr>
          <p:cNvPr id="34" name="TextBox 33">
            <a:extLst>
              <a:ext uri="{FF2B5EF4-FFF2-40B4-BE49-F238E27FC236}">
                <a16:creationId xmlns:a16="http://schemas.microsoft.com/office/drawing/2014/main" id="{BF69A6C5-CA1F-F6E8-28C9-1B91D3E7A62B}"/>
              </a:ext>
            </a:extLst>
          </p:cNvPr>
          <p:cNvSpPr txBox="1"/>
          <p:nvPr/>
        </p:nvSpPr>
        <p:spPr>
          <a:xfrm>
            <a:off x="2297861" y="4010867"/>
            <a:ext cx="3798139" cy="400110"/>
          </a:xfrm>
          <a:prstGeom prst="rect">
            <a:avLst/>
          </a:prstGeom>
          <a:noFill/>
        </p:spPr>
        <p:txBody>
          <a:bodyPr wrap="square" rtlCol="0">
            <a:spAutoFit/>
          </a:bodyPr>
          <a:lstStyle/>
          <a:p>
            <a:r>
              <a:rPr lang="en-GB" sz="2000" dirty="0">
                <a:solidFill>
                  <a:schemeClr val="accent2"/>
                </a:solidFill>
              </a:rPr>
              <a:t>Discount Factor</a:t>
            </a:r>
          </a:p>
        </p:txBody>
      </p:sp>
      <p:sp>
        <p:nvSpPr>
          <p:cNvPr id="42" name="Rectangle: Rounded Corners 41">
            <a:extLst>
              <a:ext uri="{FF2B5EF4-FFF2-40B4-BE49-F238E27FC236}">
                <a16:creationId xmlns:a16="http://schemas.microsoft.com/office/drawing/2014/main" id="{35090A39-A094-EC4E-6381-EF1521AFF085}"/>
              </a:ext>
            </a:extLst>
          </p:cNvPr>
          <p:cNvSpPr/>
          <p:nvPr/>
        </p:nvSpPr>
        <p:spPr>
          <a:xfrm>
            <a:off x="6376724" y="3259171"/>
            <a:ext cx="5245121" cy="631751"/>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GB" sz="2400" b="1" dirty="0"/>
              <a:t>Equity Data</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484A780F-7FB1-D1C4-A0C5-A3B603E36B40}"/>
                  </a:ext>
                </a:extLst>
              </p:cNvPr>
              <p:cNvSpPr txBox="1"/>
              <p:nvPr/>
            </p:nvSpPr>
            <p:spPr>
              <a:xfrm>
                <a:off x="6398922" y="3980504"/>
                <a:ext cx="113582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solidFill>
                                <a:schemeClr val="accent4"/>
                              </a:solidFill>
                              <a:latin typeface="Cambria Math" panose="02040503050406030204" pitchFamily="18" charset="0"/>
                            </a:rPr>
                          </m:ctrlPr>
                        </m:sSubPr>
                        <m:e>
                          <m:r>
                            <a:rPr lang="en-GB" sz="2000" b="0" i="1" smtClean="0">
                              <a:solidFill>
                                <a:schemeClr val="accent4"/>
                              </a:solidFill>
                              <a:latin typeface="Cambria Math" panose="02040503050406030204" pitchFamily="18" charset="0"/>
                            </a:rPr>
                            <m:t>𝐹</m:t>
                          </m:r>
                        </m:e>
                        <m:sub>
                          <m:r>
                            <a:rPr lang="en-GB" sz="2000" b="0" i="1" smtClean="0">
                              <a:solidFill>
                                <a:schemeClr val="accent4"/>
                              </a:solidFill>
                              <a:latin typeface="Cambria Math" panose="02040503050406030204" pitchFamily="18" charset="0"/>
                            </a:rPr>
                            <m:t>𝑡</m:t>
                          </m:r>
                        </m:sub>
                      </m:sSub>
                    </m:oMath>
                  </m:oMathPara>
                </a14:m>
                <a:endParaRPr lang="en-GB" sz="2000" dirty="0">
                  <a:solidFill>
                    <a:schemeClr val="accent4"/>
                  </a:solidFill>
                </a:endParaRPr>
              </a:p>
            </p:txBody>
          </p:sp>
        </mc:Choice>
        <mc:Fallback xmlns="">
          <p:sp>
            <p:nvSpPr>
              <p:cNvPr id="43" name="TextBox 42">
                <a:extLst>
                  <a:ext uri="{FF2B5EF4-FFF2-40B4-BE49-F238E27FC236}">
                    <a16:creationId xmlns:a16="http://schemas.microsoft.com/office/drawing/2014/main" id="{484A780F-7FB1-D1C4-A0C5-A3B603E36B40}"/>
                  </a:ext>
                </a:extLst>
              </p:cNvPr>
              <p:cNvSpPr txBox="1">
                <a:spLocks noRot="1" noChangeAspect="1" noMove="1" noResize="1" noEditPoints="1" noAdjustHandles="1" noChangeArrowheads="1" noChangeShapeType="1" noTextEdit="1"/>
              </p:cNvSpPr>
              <p:nvPr/>
            </p:nvSpPr>
            <p:spPr>
              <a:xfrm>
                <a:off x="6398922" y="3980504"/>
                <a:ext cx="1135828" cy="400110"/>
              </a:xfrm>
              <a:prstGeom prst="rect">
                <a:avLst/>
              </a:prstGeom>
              <a:blipFill>
                <a:blip r:embed="rId6"/>
                <a:stretch>
                  <a:fillRect/>
                </a:stretch>
              </a:blipFill>
            </p:spPr>
            <p:txBody>
              <a:bodyPr/>
              <a:lstStyle/>
              <a:p>
                <a:r>
                  <a:rPr lang="en-GB">
                    <a:noFill/>
                  </a:rPr>
                  <a:t> </a:t>
                </a:r>
              </a:p>
            </p:txBody>
          </p:sp>
        </mc:Fallback>
      </mc:AlternateContent>
      <p:sp>
        <p:nvSpPr>
          <p:cNvPr id="44" name="TextBox 43">
            <a:extLst>
              <a:ext uri="{FF2B5EF4-FFF2-40B4-BE49-F238E27FC236}">
                <a16:creationId xmlns:a16="http://schemas.microsoft.com/office/drawing/2014/main" id="{C6CA061C-E211-82DC-B8CD-9A389CD4EA50}"/>
              </a:ext>
            </a:extLst>
          </p:cNvPr>
          <p:cNvSpPr txBox="1"/>
          <p:nvPr/>
        </p:nvSpPr>
        <p:spPr>
          <a:xfrm>
            <a:off x="7870463" y="3995505"/>
            <a:ext cx="3751382" cy="400110"/>
          </a:xfrm>
          <a:prstGeom prst="rect">
            <a:avLst/>
          </a:prstGeom>
          <a:noFill/>
        </p:spPr>
        <p:txBody>
          <a:bodyPr wrap="square" rtlCol="0">
            <a:spAutoFit/>
          </a:bodyPr>
          <a:lstStyle/>
          <a:p>
            <a:r>
              <a:rPr lang="en-GB" sz="2000" dirty="0">
                <a:solidFill>
                  <a:schemeClr val="accent4"/>
                </a:solidFill>
              </a:rPr>
              <a:t>Forward Price</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CD1286D-5506-410D-EB71-F3A141D1414D}"/>
                  </a:ext>
                </a:extLst>
              </p:cNvPr>
              <p:cNvSpPr txBox="1"/>
              <p:nvPr/>
            </p:nvSpPr>
            <p:spPr>
              <a:xfrm>
                <a:off x="844954" y="4424322"/>
                <a:ext cx="1149985" cy="4102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sz="2000" i="1" smtClean="0">
                              <a:solidFill>
                                <a:schemeClr val="accent2">
                                  <a:lumMod val="60000"/>
                                  <a:lumOff val="40000"/>
                                </a:schemeClr>
                              </a:solidFill>
                              <a:latin typeface="Cambria Math" panose="02040503050406030204" pitchFamily="18" charset="0"/>
                              <a:ea typeface="Cambria Math" panose="02040503050406030204" pitchFamily="18" charset="0"/>
                            </a:rPr>
                          </m:ctrlPr>
                        </m:sSubSupPr>
                        <m:e>
                          <m:r>
                            <a:rPr lang="en-GB" sz="2000" i="1">
                              <a:solidFill>
                                <a:schemeClr val="accent2">
                                  <a:lumMod val="60000"/>
                                  <a:lumOff val="40000"/>
                                </a:schemeClr>
                              </a:solidFill>
                              <a:latin typeface="Cambria Math" panose="02040503050406030204" pitchFamily="18" charset="0"/>
                              <a:ea typeface="Cambria Math" panose="02040503050406030204" pitchFamily="18" charset="0"/>
                            </a:rPr>
                            <m:t>𝐷𝐹</m:t>
                          </m:r>
                        </m:e>
                        <m:sub>
                          <m:r>
                            <a:rPr lang="en-GB" sz="2000" i="1">
                              <a:solidFill>
                                <a:schemeClr val="accent2">
                                  <a:lumMod val="60000"/>
                                  <a:lumOff val="40000"/>
                                </a:schemeClr>
                              </a:solidFill>
                              <a:latin typeface="Cambria Math" panose="02040503050406030204" pitchFamily="18" charset="0"/>
                              <a:ea typeface="Cambria Math" panose="02040503050406030204" pitchFamily="18" charset="0"/>
                            </a:rPr>
                            <m:t>𝑡</m:t>
                          </m:r>
                        </m:sub>
                        <m:sup>
                          <m:r>
                            <a:rPr lang="en-GB" sz="2000" i="1">
                              <a:solidFill>
                                <a:schemeClr val="accent2">
                                  <a:lumMod val="60000"/>
                                  <a:lumOff val="40000"/>
                                </a:schemeClr>
                              </a:solidFill>
                              <a:latin typeface="Cambria Math" panose="02040503050406030204" pitchFamily="18" charset="0"/>
                              <a:ea typeface="Cambria Math" panose="02040503050406030204" pitchFamily="18" charset="0"/>
                            </a:rPr>
                            <m:t>𝐹𝑤𝑑</m:t>
                          </m:r>
                        </m:sup>
                      </m:sSubSup>
                    </m:oMath>
                  </m:oMathPara>
                </a14:m>
                <a:endParaRPr lang="en-GB" sz="2000" dirty="0">
                  <a:solidFill>
                    <a:schemeClr val="accent2">
                      <a:lumMod val="60000"/>
                      <a:lumOff val="40000"/>
                    </a:schemeClr>
                  </a:solidFill>
                </a:endParaRPr>
              </a:p>
            </p:txBody>
          </p:sp>
        </mc:Choice>
        <mc:Fallback xmlns="">
          <p:sp>
            <p:nvSpPr>
              <p:cNvPr id="45" name="TextBox 44">
                <a:extLst>
                  <a:ext uri="{FF2B5EF4-FFF2-40B4-BE49-F238E27FC236}">
                    <a16:creationId xmlns:a16="http://schemas.microsoft.com/office/drawing/2014/main" id="{ACD1286D-5506-410D-EB71-F3A141D1414D}"/>
                  </a:ext>
                </a:extLst>
              </p:cNvPr>
              <p:cNvSpPr txBox="1">
                <a:spLocks noRot="1" noChangeAspect="1" noMove="1" noResize="1" noEditPoints="1" noAdjustHandles="1" noChangeArrowheads="1" noChangeShapeType="1" noTextEdit="1"/>
              </p:cNvSpPr>
              <p:nvPr/>
            </p:nvSpPr>
            <p:spPr>
              <a:xfrm>
                <a:off x="844954" y="4424322"/>
                <a:ext cx="1149985" cy="410241"/>
              </a:xfrm>
              <a:prstGeom prst="rect">
                <a:avLst/>
              </a:prstGeom>
              <a:blipFill>
                <a:blip r:embed="rId7"/>
                <a:stretch>
                  <a:fillRect b="-1493"/>
                </a:stretch>
              </a:blipFill>
            </p:spPr>
            <p:txBody>
              <a:bodyPr/>
              <a:lstStyle/>
              <a:p>
                <a:r>
                  <a:rPr lang="en-GB">
                    <a:noFill/>
                  </a:rPr>
                  <a:t> </a:t>
                </a:r>
              </a:p>
            </p:txBody>
          </p:sp>
        </mc:Fallback>
      </mc:AlternateContent>
      <p:sp>
        <p:nvSpPr>
          <p:cNvPr id="46" name="TextBox 45">
            <a:extLst>
              <a:ext uri="{FF2B5EF4-FFF2-40B4-BE49-F238E27FC236}">
                <a16:creationId xmlns:a16="http://schemas.microsoft.com/office/drawing/2014/main" id="{30D9CC3D-2ED8-296B-0C7A-5DE7E86691E3}"/>
              </a:ext>
            </a:extLst>
          </p:cNvPr>
          <p:cNvSpPr txBox="1"/>
          <p:nvPr/>
        </p:nvSpPr>
        <p:spPr>
          <a:xfrm>
            <a:off x="2297861" y="4424322"/>
            <a:ext cx="3798139" cy="400110"/>
          </a:xfrm>
          <a:prstGeom prst="rect">
            <a:avLst/>
          </a:prstGeom>
          <a:noFill/>
        </p:spPr>
        <p:txBody>
          <a:bodyPr wrap="square" rtlCol="0">
            <a:spAutoFit/>
          </a:bodyPr>
          <a:lstStyle/>
          <a:p>
            <a:r>
              <a:rPr lang="en-GB" sz="2000" dirty="0">
                <a:solidFill>
                  <a:schemeClr val="accent2">
                    <a:lumMod val="60000"/>
                    <a:lumOff val="40000"/>
                  </a:schemeClr>
                </a:solidFill>
              </a:rPr>
              <a:t>Discount Factor Forward</a:t>
            </a: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4877AFF-26E5-240E-EFAF-63ECC8D9B986}"/>
                  </a:ext>
                </a:extLst>
              </p:cNvPr>
              <p:cNvSpPr txBox="1"/>
              <p:nvPr/>
            </p:nvSpPr>
            <p:spPr>
              <a:xfrm>
                <a:off x="5105755" y="1996032"/>
                <a:ext cx="2135072" cy="8546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b="0" i="1" smtClean="0">
                          <a:solidFill>
                            <a:schemeClr val="tx1"/>
                          </a:solidFill>
                          <a:latin typeface="Cambria Math" panose="02040503050406030204" pitchFamily="18" charset="0"/>
                        </a:rPr>
                        <m:t>=</m:t>
                      </m:r>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𝑆</m:t>
                          </m:r>
                        </m:e>
                        <m:sub>
                          <m:r>
                            <a:rPr lang="en-GB" sz="2400" b="0" i="1" smtClean="0">
                              <a:solidFill>
                                <a:schemeClr val="tx1"/>
                              </a:solidFill>
                              <a:latin typeface="Cambria Math" panose="02040503050406030204" pitchFamily="18" charset="0"/>
                            </a:rPr>
                            <m:t>𝑡</m:t>
                          </m:r>
                        </m:sub>
                      </m:sSub>
                      <m:r>
                        <a:rPr lang="en-GB" sz="2400" b="0" i="1" smtClean="0">
                          <a:solidFill>
                            <a:schemeClr val="tx1"/>
                          </a:solidFill>
                          <a:latin typeface="Cambria Math" panose="02040503050406030204" pitchFamily="18" charset="0"/>
                          <a:ea typeface="Cambria Math" panose="02040503050406030204" pitchFamily="18" charset="0"/>
                        </a:rPr>
                        <m:t>∙</m:t>
                      </m:r>
                      <m:f>
                        <m:fPr>
                          <m:ctrlPr>
                            <a:rPr lang="en-GB" sz="2400" b="0" i="1" smtClean="0">
                              <a:solidFill>
                                <a:schemeClr val="tx1"/>
                              </a:solidFill>
                              <a:latin typeface="Cambria Math" panose="02040503050406030204" pitchFamily="18" charset="0"/>
                              <a:ea typeface="Cambria Math" panose="02040503050406030204" pitchFamily="18" charset="0"/>
                            </a:rPr>
                          </m:ctrlPr>
                        </m:fPr>
                        <m:num>
                          <m:sSubSup>
                            <m:sSubSupPr>
                              <m:ctrlPr>
                                <a:rPr lang="en-GB" sz="2400" b="1" i="1" smtClean="0">
                                  <a:solidFill>
                                    <a:schemeClr val="accent4">
                                      <a:lumMod val="60000"/>
                                      <a:lumOff val="40000"/>
                                    </a:schemeClr>
                                  </a:solidFill>
                                  <a:latin typeface="Cambria Math" panose="02040503050406030204" pitchFamily="18" charset="0"/>
                                  <a:ea typeface="Cambria Math" panose="02040503050406030204" pitchFamily="18" charset="0"/>
                                </a:rPr>
                              </m:ctrlPr>
                            </m:sSubSupPr>
                            <m:e>
                              <m:r>
                                <a:rPr lang="en-GB" sz="2400" b="1" i="1" smtClean="0">
                                  <a:solidFill>
                                    <a:schemeClr val="accent4">
                                      <a:lumMod val="60000"/>
                                      <a:lumOff val="40000"/>
                                    </a:schemeClr>
                                  </a:solidFill>
                                  <a:latin typeface="Cambria Math" panose="02040503050406030204" pitchFamily="18" charset="0"/>
                                  <a:ea typeface="Cambria Math" panose="02040503050406030204" pitchFamily="18" charset="0"/>
                                </a:rPr>
                                <m:t>𝑫𝑭</m:t>
                              </m:r>
                            </m:e>
                            <m:sub>
                              <m:r>
                                <a:rPr lang="en-GB" sz="2400" b="1" i="1" smtClean="0">
                                  <a:solidFill>
                                    <a:schemeClr val="accent4">
                                      <a:lumMod val="60000"/>
                                      <a:lumOff val="40000"/>
                                    </a:schemeClr>
                                  </a:solidFill>
                                  <a:latin typeface="Cambria Math" panose="02040503050406030204" pitchFamily="18" charset="0"/>
                                  <a:ea typeface="Cambria Math" panose="02040503050406030204" pitchFamily="18" charset="0"/>
                                </a:rPr>
                                <m:t>𝒕</m:t>
                              </m:r>
                            </m:sub>
                            <m:sup>
                              <m:r>
                                <a:rPr lang="en-GB" sz="2400" b="1" i="1" smtClean="0">
                                  <a:solidFill>
                                    <a:schemeClr val="accent4">
                                      <a:lumMod val="60000"/>
                                      <a:lumOff val="40000"/>
                                    </a:schemeClr>
                                  </a:solidFill>
                                  <a:latin typeface="Cambria Math" panose="02040503050406030204" pitchFamily="18" charset="0"/>
                                  <a:ea typeface="Cambria Math" panose="02040503050406030204" pitchFamily="18" charset="0"/>
                                </a:rPr>
                                <m:t>𝑫𝒊𝒗</m:t>
                              </m:r>
                            </m:sup>
                          </m:sSubSup>
                        </m:num>
                        <m:den>
                          <m:sSubSup>
                            <m:sSubSupPr>
                              <m:ctrlPr>
                                <a:rPr lang="en-GB" sz="2400" i="1" smtClean="0">
                                  <a:solidFill>
                                    <a:schemeClr val="tx1"/>
                                  </a:solidFill>
                                  <a:latin typeface="Cambria Math" panose="02040503050406030204" pitchFamily="18" charset="0"/>
                                  <a:ea typeface="Cambria Math" panose="02040503050406030204" pitchFamily="18" charset="0"/>
                                </a:rPr>
                              </m:ctrlPr>
                            </m:sSubSupPr>
                            <m:e>
                              <m:r>
                                <a:rPr lang="en-GB" sz="2400" i="1">
                                  <a:solidFill>
                                    <a:schemeClr val="tx1"/>
                                  </a:solidFill>
                                  <a:latin typeface="Cambria Math" panose="02040503050406030204" pitchFamily="18" charset="0"/>
                                  <a:ea typeface="Cambria Math" panose="02040503050406030204" pitchFamily="18" charset="0"/>
                                </a:rPr>
                                <m:t>𝐷𝐹</m:t>
                              </m:r>
                            </m:e>
                            <m:sub>
                              <m:r>
                                <a:rPr lang="en-GB" sz="2400" i="1">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𝐹𝑤𝑑</m:t>
                              </m:r>
                            </m:sup>
                          </m:sSubSup>
                        </m:den>
                      </m:f>
                    </m:oMath>
                  </m:oMathPara>
                </a14:m>
                <a:endParaRPr lang="en-GB" sz="2400" dirty="0"/>
              </a:p>
            </p:txBody>
          </p:sp>
        </mc:Choice>
        <mc:Fallback xmlns="">
          <p:sp>
            <p:nvSpPr>
              <p:cNvPr id="47" name="TextBox 46">
                <a:extLst>
                  <a:ext uri="{FF2B5EF4-FFF2-40B4-BE49-F238E27FC236}">
                    <a16:creationId xmlns:a16="http://schemas.microsoft.com/office/drawing/2014/main" id="{A4877AFF-26E5-240E-EFAF-63ECC8D9B986}"/>
                  </a:ext>
                </a:extLst>
              </p:cNvPr>
              <p:cNvSpPr txBox="1">
                <a:spLocks noRot="1" noChangeAspect="1" noMove="1" noResize="1" noEditPoints="1" noAdjustHandles="1" noChangeArrowheads="1" noChangeShapeType="1" noTextEdit="1"/>
              </p:cNvSpPr>
              <p:nvPr/>
            </p:nvSpPr>
            <p:spPr>
              <a:xfrm>
                <a:off x="5105755" y="1996032"/>
                <a:ext cx="2135072" cy="854658"/>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F550DB2F-8162-FC92-F3EE-3873DA13D985}"/>
                  </a:ext>
                </a:extLst>
              </p:cNvPr>
              <p:cNvSpPr txBox="1"/>
              <p:nvPr/>
            </p:nvSpPr>
            <p:spPr>
              <a:xfrm>
                <a:off x="6398922" y="4403921"/>
                <a:ext cx="1135828" cy="4135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solidFill>
                                <a:schemeClr val="accent4"/>
                              </a:solidFill>
                              <a:latin typeface="Cambria Math" panose="02040503050406030204" pitchFamily="18" charset="0"/>
                            </a:rPr>
                          </m:ctrlPr>
                        </m:sSubPr>
                        <m:e>
                          <m:r>
                            <a:rPr lang="en-GB" sz="2000" b="0" i="1" smtClean="0">
                              <a:solidFill>
                                <a:schemeClr val="accent4"/>
                              </a:solidFill>
                              <a:latin typeface="Cambria Math" panose="02040503050406030204" pitchFamily="18" charset="0"/>
                              <a:ea typeface="Cambria Math" panose="02040503050406030204" pitchFamily="18" charset="0"/>
                            </a:rPr>
                            <m:t>𝜎</m:t>
                          </m:r>
                        </m:e>
                        <m:sub>
                          <m:r>
                            <a:rPr lang="en-GB" sz="2000" b="0" i="1" smtClean="0">
                              <a:solidFill>
                                <a:schemeClr val="accent4"/>
                              </a:solidFill>
                              <a:latin typeface="Cambria Math" panose="02040503050406030204" pitchFamily="18" charset="0"/>
                              <a:ea typeface="Cambria Math" panose="02040503050406030204" pitchFamily="18" charset="0"/>
                            </a:rPr>
                            <m:t>𝐾</m:t>
                          </m:r>
                          <m:r>
                            <a:rPr lang="en-GB" sz="2000" b="0" i="1" smtClean="0">
                              <a:solidFill>
                                <a:schemeClr val="accent4"/>
                              </a:solidFill>
                              <a:latin typeface="Cambria Math" panose="02040503050406030204" pitchFamily="18" charset="0"/>
                              <a:ea typeface="Cambria Math" panose="02040503050406030204" pitchFamily="18" charset="0"/>
                            </a:rPr>
                            <m:t>,</m:t>
                          </m:r>
                          <m:r>
                            <a:rPr lang="en-GB" sz="2000" b="0" i="1" smtClean="0">
                              <a:solidFill>
                                <a:schemeClr val="accent4"/>
                              </a:solidFill>
                              <a:latin typeface="Cambria Math" panose="02040503050406030204" pitchFamily="18" charset="0"/>
                            </a:rPr>
                            <m:t>𝑡</m:t>
                          </m:r>
                        </m:sub>
                      </m:sSub>
                    </m:oMath>
                  </m:oMathPara>
                </a14:m>
                <a:endParaRPr lang="en-GB" sz="2000" dirty="0">
                  <a:solidFill>
                    <a:schemeClr val="accent4"/>
                  </a:solidFill>
                </a:endParaRPr>
              </a:p>
            </p:txBody>
          </p:sp>
        </mc:Choice>
        <mc:Fallback xmlns="">
          <p:sp>
            <p:nvSpPr>
              <p:cNvPr id="48" name="TextBox 47">
                <a:extLst>
                  <a:ext uri="{FF2B5EF4-FFF2-40B4-BE49-F238E27FC236}">
                    <a16:creationId xmlns:a16="http://schemas.microsoft.com/office/drawing/2014/main" id="{F550DB2F-8162-FC92-F3EE-3873DA13D985}"/>
                  </a:ext>
                </a:extLst>
              </p:cNvPr>
              <p:cNvSpPr txBox="1">
                <a:spLocks noRot="1" noChangeAspect="1" noMove="1" noResize="1" noEditPoints="1" noAdjustHandles="1" noChangeArrowheads="1" noChangeShapeType="1" noTextEdit="1"/>
              </p:cNvSpPr>
              <p:nvPr/>
            </p:nvSpPr>
            <p:spPr>
              <a:xfrm>
                <a:off x="6398922" y="4403921"/>
                <a:ext cx="1135828" cy="413511"/>
              </a:xfrm>
              <a:prstGeom prst="rect">
                <a:avLst/>
              </a:prstGeom>
              <a:blipFill>
                <a:blip r:embed="rId9"/>
                <a:stretch>
                  <a:fillRect/>
                </a:stretch>
              </a:blipFill>
            </p:spPr>
            <p:txBody>
              <a:bodyPr/>
              <a:lstStyle/>
              <a:p>
                <a:r>
                  <a:rPr lang="en-GB">
                    <a:noFill/>
                  </a:rPr>
                  <a:t> </a:t>
                </a:r>
              </a:p>
            </p:txBody>
          </p:sp>
        </mc:Fallback>
      </mc:AlternateContent>
      <p:sp>
        <p:nvSpPr>
          <p:cNvPr id="49" name="TextBox 48">
            <a:extLst>
              <a:ext uri="{FF2B5EF4-FFF2-40B4-BE49-F238E27FC236}">
                <a16:creationId xmlns:a16="http://schemas.microsoft.com/office/drawing/2014/main" id="{69F35037-DDCF-9D9C-E2FF-16BACD4E1445}"/>
              </a:ext>
            </a:extLst>
          </p:cNvPr>
          <p:cNvSpPr txBox="1"/>
          <p:nvPr/>
        </p:nvSpPr>
        <p:spPr>
          <a:xfrm>
            <a:off x="7870463" y="4418922"/>
            <a:ext cx="3751382" cy="400110"/>
          </a:xfrm>
          <a:prstGeom prst="rect">
            <a:avLst/>
          </a:prstGeom>
          <a:noFill/>
        </p:spPr>
        <p:txBody>
          <a:bodyPr wrap="square" rtlCol="0">
            <a:spAutoFit/>
          </a:bodyPr>
          <a:lstStyle/>
          <a:p>
            <a:r>
              <a:rPr lang="en-GB" sz="2000" dirty="0">
                <a:solidFill>
                  <a:schemeClr val="accent4"/>
                </a:solidFill>
              </a:rPr>
              <a:t>Implied Volatility</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4E7D5369-50F1-12B0-378F-3D0DE6ECA67C}"/>
                  </a:ext>
                </a:extLst>
              </p:cNvPr>
              <p:cNvSpPr txBox="1"/>
              <p:nvPr/>
            </p:nvSpPr>
            <p:spPr>
              <a:xfrm>
                <a:off x="6398922" y="4842339"/>
                <a:ext cx="113582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solidFill>
                                <a:schemeClr val="accent4">
                                  <a:lumMod val="60000"/>
                                  <a:lumOff val="40000"/>
                                </a:schemeClr>
                              </a:solidFill>
                              <a:latin typeface="Cambria Math" panose="02040503050406030204" pitchFamily="18" charset="0"/>
                            </a:rPr>
                          </m:ctrlPr>
                        </m:sSubPr>
                        <m:e>
                          <m:r>
                            <a:rPr lang="en-GB" sz="2000" b="0" i="1" smtClean="0">
                              <a:solidFill>
                                <a:schemeClr val="accent4">
                                  <a:lumMod val="60000"/>
                                  <a:lumOff val="40000"/>
                                </a:schemeClr>
                              </a:solidFill>
                              <a:latin typeface="Cambria Math" panose="02040503050406030204" pitchFamily="18" charset="0"/>
                            </a:rPr>
                            <m:t>𝑆</m:t>
                          </m:r>
                        </m:e>
                        <m:sub>
                          <m:r>
                            <a:rPr lang="en-GB" sz="2000" b="0" i="1" smtClean="0">
                              <a:solidFill>
                                <a:schemeClr val="accent4">
                                  <a:lumMod val="60000"/>
                                  <a:lumOff val="40000"/>
                                </a:schemeClr>
                              </a:solidFill>
                              <a:latin typeface="Cambria Math" panose="02040503050406030204" pitchFamily="18" charset="0"/>
                            </a:rPr>
                            <m:t>𝑡</m:t>
                          </m:r>
                        </m:sub>
                      </m:sSub>
                    </m:oMath>
                  </m:oMathPara>
                </a14:m>
                <a:endParaRPr lang="en-GB" sz="2000" dirty="0">
                  <a:solidFill>
                    <a:schemeClr val="accent4">
                      <a:lumMod val="60000"/>
                      <a:lumOff val="40000"/>
                    </a:schemeClr>
                  </a:solidFill>
                </a:endParaRPr>
              </a:p>
            </p:txBody>
          </p:sp>
        </mc:Choice>
        <mc:Fallback xmlns="">
          <p:sp>
            <p:nvSpPr>
              <p:cNvPr id="50" name="TextBox 49">
                <a:extLst>
                  <a:ext uri="{FF2B5EF4-FFF2-40B4-BE49-F238E27FC236}">
                    <a16:creationId xmlns:a16="http://schemas.microsoft.com/office/drawing/2014/main" id="{4E7D5369-50F1-12B0-378F-3D0DE6ECA67C}"/>
                  </a:ext>
                </a:extLst>
              </p:cNvPr>
              <p:cNvSpPr txBox="1">
                <a:spLocks noRot="1" noChangeAspect="1" noMove="1" noResize="1" noEditPoints="1" noAdjustHandles="1" noChangeArrowheads="1" noChangeShapeType="1" noTextEdit="1"/>
              </p:cNvSpPr>
              <p:nvPr/>
            </p:nvSpPr>
            <p:spPr>
              <a:xfrm>
                <a:off x="6398922" y="4842339"/>
                <a:ext cx="1135828" cy="400110"/>
              </a:xfrm>
              <a:prstGeom prst="rect">
                <a:avLst/>
              </a:prstGeom>
              <a:blipFill>
                <a:blip r:embed="rId10"/>
                <a:stretch>
                  <a:fillRect/>
                </a:stretch>
              </a:blipFill>
            </p:spPr>
            <p:txBody>
              <a:bodyPr/>
              <a:lstStyle/>
              <a:p>
                <a:r>
                  <a:rPr lang="en-GB">
                    <a:noFill/>
                  </a:rPr>
                  <a:t> </a:t>
                </a:r>
              </a:p>
            </p:txBody>
          </p:sp>
        </mc:Fallback>
      </mc:AlternateContent>
      <p:sp>
        <p:nvSpPr>
          <p:cNvPr id="51" name="TextBox 50">
            <a:extLst>
              <a:ext uri="{FF2B5EF4-FFF2-40B4-BE49-F238E27FC236}">
                <a16:creationId xmlns:a16="http://schemas.microsoft.com/office/drawing/2014/main" id="{9181C896-FC81-1C26-8EF0-82E0E0ED59B1}"/>
              </a:ext>
            </a:extLst>
          </p:cNvPr>
          <p:cNvSpPr txBox="1"/>
          <p:nvPr/>
        </p:nvSpPr>
        <p:spPr>
          <a:xfrm>
            <a:off x="7870463" y="4857340"/>
            <a:ext cx="3751382" cy="400110"/>
          </a:xfrm>
          <a:prstGeom prst="rect">
            <a:avLst/>
          </a:prstGeom>
          <a:noFill/>
        </p:spPr>
        <p:txBody>
          <a:bodyPr wrap="square" rtlCol="0">
            <a:spAutoFit/>
          </a:bodyPr>
          <a:lstStyle/>
          <a:p>
            <a:r>
              <a:rPr lang="en-GB" sz="2000" dirty="0">
                <a:solidFill>
                  <a:schemeClr val="accent4">
                    <a:lumMod val="60000"/>
                    <a:lumOff val="40000"/>
                  </a:schemeClr>
                </a:solidFill>
              </a:rPr>
              <a:t>Spot Price</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5C84459-DB97-C10C-6CD7-2ABDD8FB09AC}"/>
                  </a:ext>
                </a:extLst>
              </p:cNvPr>
              <p:cNvSpPr txBox="1"/>
              <p:nvPr/>
            </p:nvSpPr>
            <p:spPr>
              <a:xfrm>
                <a:off x="6413401" y="5280757"/>
                <a:ext cx="1135828" cy="4147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sz="2000" i="1" smtClean="0">
                              <a:solidFill>
                                <a:schemeClr val="accent4">
                                  <a:lumMod val="60000"/>
                                  <a:lumOff val="40000"/>
                                </a:schemeClr>
                              </a:solidFill>
                              <a:latin typeface="Cambria Math" panose="02040503050406030204" pitchFamily="18" charset="0"/>
                              <a:ea typeface="Cambria Math" panose="02040503050406030204" pitchFamily="18" charset="0"/>
                            </a:rPr>
                          </m:ctrlPr>
                        </m:sSubSupPr>
                        <m:e>
                          <m:r>
                            <a:rPr lang="en-GB" sz="2000" i="1">
                              <a:solidFill>
                                <a:schemeClr val="accent4">
                                  <a:lumMod val="60000"/>
                                  <a:lumOff val="40000"/>
                                </a:schemeClr>
                              </a:solidFill>
                              <a:latin typeface="Cambria Math" panose="02040503050406030204" pitchFamily="18" charset="0"/>
                              <a:ea typeface="Cambria Math" panose="02040503050406030204" pitchFamily="18" charset="0"/>
                            </a:rPr>
                            <m:t>𝐷𝐹</m:t>
                          </m:r>
                        </m:e>
                        <m:sub>
                          <m:r>
                            <a:rPr lang="en-GB" sz="2000" i="1">
                              <a:solidFill>
                                <a:schemeClr val="accent4">
                                  <a:lumMod val="60000"/>
                                  <a:lumOff val="40000"/>
                                </a:schemeClr>
                              </a:solidFill>
                              <a:latin typeface="Cambria Math" panose="02040503050406030204" pitchFamily="18" charset="0"/>
                              <a:ea typeface="Cambria Math" panose="02040503050406030204" pitchFamily="18" charset="0"/>
                            </a:rPr>
                            <m:t>𝑡</m:t>
                          </m:r>
                        </m:sub>
                        <m:sup>
                          <m:r>
                            <a:rPr lang="en-GB" sz="2000" i="1">
                              <a:solidFill>
                                <a:schemeClr val="accent4">
                                  <a:lumMod val="60000"/>
                                  <a:lumOff val="40000"/>
                                </a:schemeClr>
                              </a:solidFill>
                              <a:latin typeface="Cambria Math" panose="02040503050406030204" pitchFamily="18" charset="0"/>
                              <a:ea typeface="Cambria Math" panose="02040503050406030204" pitchFamily="18" charset="0"/>
                            </a:rPr>
                            <m:t>𝐷𝑖𝑣</m:t>
                          </m:r>
                        </m:sup>
                      </m:sSubSup>
                    </m:oMath>
                  </m:oMathPara>
                </a14:m>
                <a:endParaRPr lang="en-GB" sz="2000" dirty="0">
                  <a:solidFill>
                    <a:schemeClr val="accent4"/>
                  </a:solidFill>
                </a:endParaRPr>
              </a:p>
            </p:txBody>
          </p:sp>
        </mc:Choice>
        <mc:Fallback xmlns="">
          <p:sp>
            <p:nvSpPr>
              <p:cNvPr id="52" name="TextBox 51">
                <a:extLst>
                  <a:ext uri="{FF2B5EF4-FFF2-40B4-BE49-F238E27FC236}">
                    <a16:creationId xmlns:a16="http://schemas.microsoft.com/office/drawing/2014/main" id="{65C84459-DB97-C10C-6CD7-2ABDD8FB09AC}"/>
                  </a:ext>
                </a:extLst>
              </p:cNvPr>
              <p:cNvSpPr txBox="1">
                <a:spLocks noRot="1" noChangeAspect="1" noMove="1" noResize="1" noEditPoints="1" noAdjustHandles="1" noChangeArrowheads="1" noChangeShapeType="1" noTextEdit="1"/>
              </p:cNvSpPr>
              <p:nvPr/>
            </p:nvSpPr>
            <p:spPr>
              <a:xfrm>
                <a:off x="6413401" y="5280757"/>
                <a:ext cx="1135828" cy="414729"/>
              </a:xfrm>
              <a:prstGeom prst="rect">
                <a:avLst/>
              </a:prstGeom>
              <a:blipFill>
                <a:blip r:embed="rId11"/>
                <a:stretch>
                  <a:fillRect b="-2941"/>
                </a:stretch>
              </a:blipFill>
            </p:spPr>
            <p:txBody>
              <a:bodyPr/>
              <a:lstStyle/>
              <a:p>
                <a:r>
                  <a:rPr lang="en-GB">
                    <a:noFill/>
                  </a:rPr>
                  <a:t> </a:t>
                </a:r>
              </a:p>
            </p:txBody>
          </p:sp>
        </mc:Fallback>
      </mc:AlternateContent>
      <p:sp>
        <p:nvSpPr>
          <p:cNvPr id="53" name="TextBox 52">
            <a:extLst>
              <a:ext uri="{FF2B5EF4-FFF2-40B4-BE49-F238E27FC236}">
                <a16:creationId xmlns:a16="http://schemas.microsoft.com/office/drawing/2014/main" id="{2F7679CC-C369-F699-621B-2187B4C32EB3}"/>
              </a:ext>
            </a:extLst>
          </p:cNvPr>
          <p:cNvSpPr txBox="1"/>
          <p:nvPr/>
        </p:nvSpPr>
        <p:spPr>
          <a:xfrm>
            <a:off x="7884942" y="5295758"/>
            <a:ext cx="3751382" cy="400110"/>
          </a:xfrm>
          <a:prstGeom prst="rect">
            <a:avLst/>
          </a:prstGeom>
          <a:noFill/>
        </p:spPr>
        <p:txBody>
          <a:bodyPr wrap="square" rtlCol="0">
            <a:spAutoFit/>
          </a:bodyPr>
          <a:lstStyle/>
          <a:p>
            <a:r>
              <a:rPr lang="en-GB" sz="2000" dirty="0">
                <a:solidFill>
                  <a:schemeClr val="accent4">
                    <a:lumMod val="60000"/>
                    <a:lumOff val="40000"/>
                  </a:schemeClr>
                </a:solidFill>
              </a:rPr>
              <a:t>Dividend Discount Factor</a:t>
            </a:r>
          </a:p>
        </p:txBody>
      </p:sp>
      <p:cxnSp>
        <p:nvCxnSpPr>
          <p:cNvPr id="55" name="Straight Connector 54">
            <a:extLst>
              <a:ext uri="{FF2B5EF4-FFF2-40B4-BE49-F238E27FC236}">
                <a16:creationId xmlns:a16="http://schemas.microsoft.com/office/drawing/2014/main" id="{41A29120-A84D-143F-D64C-58A822E3002E}"/>
              </a:ext>
            </a:extLst>
          </p:cNvPr>
          <p:cNvCxnSpPr/>
          <p:nvPr/>
        </p:nvCxnSpPr>
        <p:spPr>
          <a:xfrm>
            <a:off x="566352" y="4418922"/>
            <a:ext cx="5046657" cy="0"/>
          </a:xfrm>
          <a:prstGeom prst="line">
            <a:avLst/>
          </a:prstGeom>
          <a:ln>
            <a:prstDash val="lgDash"/>
          </a:ln>
        </p:spPr>
        <p:style>
          <a:lnRef idx="1">
            <a:schemeClr val="accent2"/>
          </a:lnRef>
          <a:fillRef idx="0">
            <a:schemeClr val="accent2"/>
          </a:fillRef>
          <a:effectRef idx="0">
            <a:schemeClr val="accent2"/>
          </a:effectRef>
          <a:fontRef idx="minor">
            <a:schemeClr val="tx1"/>
          </a:fontRef>
        </p:style>
      </p:cxnSp>
      <p:cxnSp>
        <p:nvCxnSpPr>
          <p:cNvPr id="56" name="Straight Connector 55">
            <a:extLst>
              <a:ext uri="{FF2B5EF4-FFF2-40B4-BE49-F238E27FC236}">
                <a16:creationId xmlns:a16="http://schemas.microsoft.com/office/drawing/2014/main" id="{3FA299C5-4DC4-C4E9-058A-AA4841611E3C}"/>
              </a:ext>
            </a:extLst>
          </p:cNvPr>
          <p:cNvCxnSpPr/>
          <p:nvPr/>
        </p:nvCxnSpPr>
        <p:spPr>
          <a:xfrm>
            <a:off x="6413401" y="4832167"/>
            <a:ext cx="5046657" cy="0"/>
          </a:xfrm>
          <a:prstGeom prst="line">
            <a:avLst/>
          </a:prstGeom>
          <a:ln>
            <a:solidFill>
              <a:schemeClr val="accent4"/>
            </a:solidFill>
            <a:prstDash val="lgDash"/>
          </a:ln>
        </p:spPr>
        <p:style>
          <a:lnRef idx="1">
            <a:schemeClr val="accent2"/>
          </a:lnRef>
          <a:fillRef idx="0">
            <a:schemeClr val="accent2"/>
          </a:fillRef>
          <a:effectRef idx="0">
            <a:schemeClr val="accent2"/>
          </a:effectRef>
          <a:fontRef idx="minor">
            <a:schemeClr val="tx1"/>
          </a:fontRef>
        </p:style>
      </p:cxnSp>
      <p:cxnSp>
        <p:nvCxnSpPr>
          <p:cNvPr id="57" name="Straight Arrow Connector 56">
            <a:extLst>
              <a:ext uri="{FF2B5EF4-FFF2-40B4-BE49-F238E27FC236}">
                <a16:creationId xmlns:a16="http://schemas.microsoft.com/office/drawing/2014/main" id="{DA348918-4FCB-CA50-BAEA-B609D721F12E}"/>
              </a:ext>
            </a:extLst>
          </p:cNvPr>
          <p:cNvCxnSpPr>
            <a:cxnSpLocks/>
            <a:stCxn id="52" idx="0"/>
          </p:cNvCxnSpPr>
          <p:nvPr/>
        </p:nvCxnSpPr>
        <p:spPr>
          <a:xfrm flipH="1" flipV="1">
            <a:off x="6794695" y="2433678"/>
            <a:ext cx="186620" cy="2847079"/>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38B7FD-C03C-E29A-CF10-A68847A67DE1}"/>
                  </a:ext>
                </a:extLst>
              </p:cNvPr>
              <p:cNvSpPr txBox="1"/>
              <p:nvPr/>
            </p:nvSpPr>
            <p:spPr>
              <a:xfrm>
                <a:off x="1606934" y="5211763"/>
                <a:ext cx="4119782" cy="5527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solidFill>
                                <a:schemeClr val="tx1"/>
                              </a:solidFill>
                              <a:latin typeface="Cambria Math" panose="02040503050406030204" pitchFamily="18" charset="0"/>
                              <a:ea typeface="Cambria Math" panose="02040503050406030204" pitchFamily="18" charset="0"/>
                            </a:rPr>
                          </m:ctrlPr>
                        </m:sSubPr>
                        <m:e>
                          <m:r>
                            <a:rPr lang="en-GB" sz="2400" b="0" i="1" smtClean="0">
                              <a:solidFill>
                                <a:schemeClr val="tx1"/>
                              </a:solidFill>
                              <a:latin typeface="Cambria Math" panose="02040503050406030204" pitchFamily="18" charset="0"/>
                              <a:ea typeface="Cambria Math" panose="02040503050406030204" pitchFamily="18" charset="0"/>
                            </a:rPr>
                            <m:t>𝑆</m:t>
                          </m:r>
                        </m:e>
                        <m:sub>
                          <m:r>
                            <a:rPr lang="en-GB" sz="2400" b="0" i="1" smtClean="0">
                              <a:solidFill>
                                <a:schemeClr val="tx1"/>
                              </a:solidFill>
                              <a:latin typeface="Cambria Math" panose="02040503050406030204" pitchFamily="18" charset="0"/>
                              <a:ea typeface="Cambria Math" panose="02040503050406030204" pitchFamily="18" charset="0"/>
                            </a:rPr>
                            <m:t>𝑡</m:t>
                          </m:r>
                        </m:sub>
                      </m:sSub>
                      <m:r>
                        <a:rPr lang="en-GB" sz="2400" i="1" smtClean="0">
                          <a:solidFill>
                            <a:schemeClr val="tx1"/>
                          </a:solidFill>
                          <a:latin typeface="Cambria Math" panose="02040503050406030204" pitchFamily="18" charset="0"/>
                          <a:ea typeface="Cambria Math" panose="02040503050406030204" pitchFamily="18" charset="0"/>
                        </a:rPr>
                        <m:t>∙</m:t>
                      </m:r>
                      <m:func>
                        <m:funcPr>
                          <m:ctrlPr>
                            <a:rPr lang="en-GB" sz="2400" b="0" i="1" smtClean="0">
                              <a:solidFill>
                                <a:schemeClr val="tx1"/>
                              </a:solidFill>
                              <a:latin typeface="Cambria Math" panose="02040503050406030204" pitchFamily="18" charset="0"/>
                              <a:ea typeface="Cambria Math" panose="02040503050406030204" pitchFamily="18" charset="0"/>
                            </a:rPr>
                          </m:ctrlPr>
                        </m:funcPr>
                        <m:fName>
                          <m:r>
                            <m:rPr>
                              <m:sty m:val="p"/>
                            </m:rPr>
                            <a:rPr lang="en-GB" sz="2400" b="0" i="0" smtClean="0">
                              <a:solidFill>
                                <a:schemeClr val="tx1"/>
                              </a:solidFill>
                              <a:latin typeface="Cambria Math" panose="02040503050406030204" pitchFamily="18" charset="0"/>
                              <a:ea typeface="Cambria Math" panose="02040503050406030204" pitchFamily="18" charset="0"/>
                            </a:rPr>
                            <m:t>exp</m:t>
                          </m:r>
                        </m:fName>
                        <m:e>
                          <m:d>
                            <m:dPr>
                              <m:ctrlPr>
                                <a:rPr lang="en-GB" sz="2400" b="0" i="1" smtClean="0">
                                  <a:solidFill>
                                    <a:schemeClr val="tx1"/>
                                  </a:solidFill>
                                  <a:latin typeface="Cambria Math" panose="02040503050406030204" pitchFamily="18" charset="0"/>
                                  <a:ea typeface="Cambria Math" panose="02040503050406030204" pitchFamily="18" charset="0"/>
                                </a:rPr>
                              </m:ctrlPr>
                            </m:dPr>
                            <m:e>
                              <m:d>
                                <m:dPr>
                                  <m:ctrlPr>
                                    <a:rPr lang="en-GB" sz="2400" b="0" i="1" smtClean="0">
                                      <a:solidFill>
                                        <a:schemeClr val="tx1"/>
                                      </a:solidFill>
                                      <a:latin typeface="Cambria Math" panose="02040503050406030204" pitchFamily="18" charset="0"/>
                                      <a:ea typeface="Cambria Math" panose="02040503050406030204" pitchFamily="18" charset="0"/>
                                    </a:rPr>
                                  </m:ctrlPr>
                                </m:dPr>
                                <m:e>
                                  <m:sSubSup>
                                    <m:sSubSupPr>
                                      <m:ctrlPr>
                                        <a:rPr lang="en-GB" sz="2400" b="0" i="1" smtClean="0">
                                          <a:solidFill>
                                            <a:schemeClr val="tx1"/>
                                          </a:solidFill>
                                          <a:latin typeface="Cambria Math" panose="02040503050406030204" pitchFamily="18" charset="0"/>
                                          <a:ea typeface="Cambria Math" panose="02040503050406030204" pitchFamily="18" charset="0"/>
                                        </a:rPr>
                                      </m:ctrlPr>
                                    </m:sSubSupPr>
                                    <m:e>
                                      <m:r>
                                        <a:rPr lang="en-GB" sz="2400" b="0" i="1" smtClean="0">
                                          <a:solidFill>
                                            <a:schemeClr val="tx1"/>
                                          </a:solidFill>
                                          <a:latin typeface="Cambria Math" panose="02040503050406030204" pitchFamily="18" charset="0"/>
                                          <a:ea typeface="Cambria Math" panose="02040503050406030204" pitchFamily="18" charset="0"/>
                                        </a:rPr>
                                        <m:t>𝑟</m:t>
                                      </m:r>
                                    </m:e>
                                    <m:sub>
                                      <m:r>
                                        <a:rPr lang="en-GB" sz="2400" b="0" i="1" smtClean="0">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𝐹𝑤𝑑</m:t>
                                      </m:r>
                                    </m:sup>
                                  </m:sSubSup>
                                  <m:r>
                                    <a:rPr lang="en-GB" sz="2400" b="0" i="1" smtClean="0">
                                      <a:solidFill>
                                        <a:schemeClr val="tx1"/>
                                      </a:solidFill>
                                      <a:latin typeface="Cambria Math" panose="02040503050406030204" pitchFamily="18" charset="0"/>
                                      <a:ea typeface="Cambria Math" panose="02040503050406030204" pitchFamily="18" charset="0"/>
                                    </a:rPr>
                                    <m:t>−</m:t>
                                  </m:r>
                                  <m:sSub>
                                    <m:sSubPr>
                                      <m:ctrlPr>
                                        <a:rPr lang="en-GB" sz="2400" b="0" i="1" smtClean="0">
                                          <a:solidFill>
                                            <a:schemeClr val="tx1"/>
                                          </a:solidFill>
                                          <a:latin typeface="Cambria Math" panose="02040503050406030204" pitchFamily="18" charset="0"/>
                                          <a:ea typeface="Cambria Math" panose="02040503050406030204" pitchFamily="18" charset="0"/>
                                        </a:rPr>
                                      </m:ctrlPr>
                                    </m:sSubPr>
                                    <m:e>
                                      <m:r>
                                        <a:rPr lang="en-GB" sz="2400" b="0" i="1" smtClean="0">
                                          <a:solidFill>
                                            <a:schemeClr val="tx1"/>
                                          </a:solidFill>
                                          <a:latin typeface="Cambria Math" panose="02040503050406030204" pitchFamily="18" charset="0"/>
                                          <a:ea typeface="Cambria Math" panose="02040503050406030204" pitchFamily="18" charset="0"/>
                                        </a:rPr>
                                        <m:t>𝑞</m:t>
                                      </m:r>
                                    </m:e>
                                    <m:sub>
                                      <m:r>
                                        <a:rPr lang="en-GB" sz="2400" b="0" i="1" smtClean="0">
                                          <a:solidFill>
                                            <a:schemeClr val="tx1"/>
                                          </a:solidFill>
                                          <a:latin typeface="Cambria Math" panose="02040503050406030204" pitchFamily="18" charset="0"/>
                                          <a:ea typeface="Cambria Math" panose="02040503050406030204" pitchFamily="18" charset="0"/>
                                        </a:rPr>
                                        <m:t>𝑡</m:t>
                                      </m:r>
                                    </m:sub>
                                  </m:sSub>
                                </m:e>
                              </m:d>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𝑇</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𝑡</m:t>
                              </m:r>
                              <m:r>
                                <a:rPr lang="en-GB" sz="2400" b="0" i="1" smtClean="0">
                                  <a:solidFill>
                                    <a:schemeClr val="tx1"/>
                                  </a:solidFill>
                                  <a:latin typeface="Cambria Math" panose="02040503050406030204" pitchFamily="18" charset="0"/>
                                  <a:ea typeface="Cambria Math" panose="02040503050406030204" pitchFamily="18" charset="0"/>
                                </a:rPr>
                                <m:t>)</m:t>
                              </m:r>
                            </m:e>
                          </m:d>
                        </m:e>
                      </m:func>
                    </m:oMath>
                  </m:oMathPara>
                </a14:m>
                <a:endParaRPr lang="en-GB" sz="2400" dirty="0"/>
              </a:p>
            </p:txBody>
          </p:sp>
        </mc:Choice>
        <mc:Fallback xmlns="">
          <p:sp>
            <p:nvSpPr>
              <p:cNvPr id="4" name="TextBox 3">
                <a:extLst>
                  <a:ext uri="{FF2B5EF4-FFF2-40B4-BE49-F238E27FC236}">
                    <a16:creationId xmlns:a16="http://schemas.microsoft.com/office/drawing/2014/main" id="{F938B7FD-C03C-E29A-CF10-A68847A67DE1}"/>
                  </a:ext>
                </a:extLst>
              </p:cNvPr>
              <p:cNvSpPr txBox="1">
                <a:spLocks noRot="1" noChangeAspect="1" noMove="1" noResize="1" noEditPoints="1" noAdjustHandles="1" noChangeArrowheads="1" noChangeShapeType="1" noTextEdit="1"/>
              </p:cNvSpPr>
              <p:nvPr/>
            </p:nvSpPr>
            <p:spPr>
              <a:xfrm>
                <a:off x="1606934" y="5211763"/>
                <a:ext cx="4119782" cy="552715"/>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032142-443D-8BBE-EE53-3A97C06C44F4}"/>
                  </a:ext>
                </a:extLst>
              </p:cNvPr>
              <p:cNvSpPr txBox="1"/>
              <p:nvPr/>
            </p:nvSpPr>
            <p:spPr>
              <a:xfrm>
                <a:off x="6850966" y="953735"/>
                <a:ext cx="4812098" cy="11719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1</m:t>
                          </m:r>
                        </m:sub>
                      </m:sSub>
                      <m:r>
                        <a:rPr lang="en-GB" sz="2400" b="0" i="1" smtClean="0">
                          <a:solidFill>
                            <a:schemeClr val="tx1"/>
                          </a:solidFill>
                          <a:latin typeface="Cambria Math" panose="02040503050406030204" pitchFamily="18" charset="0"/>
                        </a:rPr>
                        <m:t>,</m:t>
                      </m:r>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2</m:t>
                          </m:r>
                        </m:sub>
                      </m:sSub>
                      <m:r>
                        <a:rPr lang="en-GB" sz="2400" i="1">
                          <a:solidFill>
                            <a:schemeClr val="tx1"/>
                          </a:solidFill>
                          <a:latin typeface="Cambria Math" panose="02040503050406030204" pitchFamily="18" charset="0"/>
                        </a:rPr>
                        <m:t>=</m:t>
                      </m:r>
                      <m:f>
                        <m:fPr>
                          <m:ctrlPr>
                            <a:rPr lang="en-GB" sz="2400" i="1">
                              <a:solidFill>
                                <a:schemeClr val="tx1"/>
                              </a:solidFill>
                              <a:latin typeface="Cambria Math" panose="02040503050406030204" pitchFamily="18" charset="0"/>
                            </a:rPr>
                          </m:ctrlPr>
                        </m:fPr>
                        <m:num>
                          <m:func>
                            <m:funcPr>
                              <m:ctrlPr>
                                <a:rPr lang="en-GB" sz="2400" i="1">
                                  <a:solidFill>
                                    <a:schemeClr val="tx1"/>
                                  </a:solidFill>
                                  <a:latin typeface="Cambria Math" panose="02040503050406030204" pitchFamily="18" charset="0"/>
                                </a:rPr>
                              </m:ctrlPr>
                            </m:funcPr>
                            <m:fName>
                              <m:r>
                                <m:rPr>
                                  <m:sty m:val="p"/>
                                </m:rPr>
                                <a:rPr lang="en-GB" sz="2400" i="1">
                                  <a:solidFill>
                                    <a:schemeClr val="tx1"/>
                                  </a:solidFill>
                                  <a:latin typeface="Cambria Math" panose="02040503050406030204" pitchFamily="18" charset="0"/>
                                </a:rPr>
                                <m:t>ln</m:t>
                              </m:r>
                            </m:fName>
                            <m:e>
                              <m:d>
                                <m:dPr>
                                  <m:ctrlPr>
                                    <a:rPr lang="en-GB" sz="2400" i="1">
                                      <a:solidFill>
                                        <a:schemeClr val="tx1"/>
                                      </a:solidFill>
                                      <a:latin typeface="Cambria Math" panose="02040503050406030204" pitchFamily="18" charset="0"/>
                                    </a:rPr>
                                  </m:ctrlPr>
                                </m:dPr>
                                <m:e>
                                  <m:f>
                                    <m:fPr>
                                      <m:ctrlPr>
                                        <a:rPr lang="en-GB" sz="2400" i="1">
                                          <a:solidFill>
                                            <a:schemeClr val="tx1"/>
                                          </a:solidFill>
                                          <a:latin typeface="Cambria Math" panose="02040503050406030204" pitchFamily="18" charset="0"/>
                                        </a:rPr>
                                      </m:ctrlPr>
                                    </m:fPr>
                                    <m:num>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num>
                                    <m:den>
                                      <m:r>
                                        <a:rPr lang="en-GB" sz="2400" b="0" i="1" smtClean="0">
                                          <a:solidFill>
                                            <a:schemeClr val="tx1"/>
                                          </a:solidFill>
                                          <a:latin typeface="Cambria Math" panose="02040503050406030204" pitchFamily="18" charset="0"/>
                                        </a:rPr>
                                        <m:t>𝐾</m:t>
                                      </m:r>
                                    </m:den>
                                  </m:f>
                                </m:e>
                              </m:d>
                            </m:e>
                          </m:func>
                          <m:r>
                            <a:rPr lang="en-GB" sz="2400" i="1">
                              <a:solidFill>
                                <a:schemeClr val="tx1"/>
                              </a:solidFill>
                              <a:latin typeface="Cambria Math" panose="02040503050406030204" pitchFamily="18" charset="0"/>
                              <a:ea typeface="Cambria Math" panose="02040503050406030204" pitchFamily="18" charset="0"/>
                            </a:rPr>
                            <m:t>±</m:t>
                          </m:r>
                          <m:f>
                            <m:fPr>
                              <m:ctrlPr>
                                <a:rPr lang="en-GB" sz="2400" i="1">
                                  <a:solidFill>
                                    <a:schemeClr val="tx1"/>
                                  </a:solidFill>
                                  <a:latin typeface="Cambria Math" panose="02040503050406030204" pitchFamily="18" charset="0"/>
                                </a:rPr>
                              </m:ctrlPr>
                            </m:fPr>
                            <m:num>
                              <m:r>
                                <a:rPr lang="en-GB" sz="2400" i="1">
                                  <a:solidFill>
                                    <a:schemeClr val="tx1"/>
                                  </a:solidFill>
                                  <a:latin typeface="Cambria Math" panose="02040503050406030204" pitchFamily="18" charset="0"/>
                                </a:rPr>
                                <m:t>1</m:t>
                              </m:r>
                            </m:num>
                            <m:den>
                              <m:r>
                                <a:rPr lang="en-GB" sz="2400" i="1">
                                  <a:solidFill>
                                    <a:schemeClr val="tx1"/>
                                  </a:solidFill>
                                  <a:latin typeface="Cambria Math" panose="02040503050406030204" pitchFamily="18" charset="0"/>
                                </a:rPr>
                                <m:t>2</m:t>
                              </m:r>
                            </m:den>
                          </m:f>
                          <m:r>
                            <a:rPr lang="en-GB" sz="2400" i="1">
                              <a:solidFill>
                                <a:schemeClr val="tx1"/>
                              </a:solidFill>
                              <a:latin typeface="Cambria Math" panose="02040503050406030204" pitchFamily="18" charset="0"/>
                            </a:rPr>
                            <m:t>∙</m:t>
                          </m:r>
                          <m:sSubSup>
                            <m:sSubSupPr>
                              <m:ctrlPr>
                                <a:rPr lang="en-GB" sz="2400" b="0" i="1" smtClean="0">
                                  <a:solidFill>
                                    <a:schemeClr val="tx1"/>
                                  </a:solidFill>
                                  <a:latin typeface="Cambria Math" panose="02040503050406030204" pitchFamily="18" charset="0"/>
                                  <a:ea typeface="Cambria Math" panose="02040503050406030204" pitchFamily="18" charset="0"/>
                                </a:rPr>
                              </m:ctrlPr>
                            </m:sSubSupPr>
                            <m:e>
                              <m:r>
                                <a:rPr lang="en-GB" sz="2400" i="1" smtClean="0">
                                  <a:solidFill>
                                    <a:schemeClr val="tx1"/>
                                  </a:solidFill>
                                  <a:latin typeface="Cambria Math" panose="02040503050406030204" pitchFamily="18" charset="0"/>
                                  <a:ea typeface="Cambria Math" panose="02040503050406030204" pitchFamily="18" charset="0"/>
                                </a:rPr>
                                <m:t>𝜎</m:t>
                              </m:r>
                            </m:e>
                            <m:sub>
                              <m:r>
                                <a:rPr lang="en-GB" sz="2400" b="0" i="1" smtClean="0">
                                  <a:solidFill>
                                    <a:schemeClr val="tx1"/>
                                  </a:solidFill>
                                  <a:latin typeface="Cambria Math" panose="02040503050406030204" pitchFamily="18" charset="0"/>
                                  <a:ea typeface="Cambria Math" panose="02040503050406030204" pitchFamily="18" charset="0"/>
                                </a:rPr>
                                <m:t>𝐾</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2</m:t>
                              </m:r>
                            </m:sup>
                          </m:sSubSup>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𝑇</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𝑡</m:t>
                          </m:r>
                          <m:r>
                            <a:rPr lang="en-GB" sz="2400" b="0" i="1" smtClean="0">
                              <a:solidFill>
                                <a:schemeClr val="tx1"/>
                              </a:solidFill>
                              <a:latin typeface="Cambria Math" panose="02040503050406030204" pitchFamily="18" charset="0"/>
                              <a:ea typeface="Cambria Math" panose="02040503050406030204" pitchFamily="18" charset="0"/>
                            </a:rPr>
                            <m:t>)</m:t>
                          </m:r>
                        </m:num>
                        <m:den>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𝜎</m:t>
                              </m:r>
                            </m:e>
                            <m:sub>
                              <m:r>
                                <a:rPr lang="en-GB" sz="2400" i="1">
                                  <a:latin typeface="Cambria Math" panose="02040503050406030204" pitchFamily="18" charset="0"/>
                                  <a:ea typeface="Cambria Math" panose="02040503050406030204" pitchFamily="18" charset="0"/>
                                </a:rPr>
                                <m:t>𝐾</m:t>
                              </m:r>
                              <m:r>
                                <a:rPr lang="en-GB" sz="2400" i="1">
                                  <a:latin typeface="Cambria Math" panose="02040503050406030204" pitchFamily="18" charset="0"/>
                                  <a:ea typeface="Cambria Math" panose="02040503050406030204" pitchFamily="18" charset="0"/>
                                </a:rPr>
                                <m:t>,</m:t>
                              </m:r>
                              <m:r>
                                <a:rPr lang="en-GB" sz="2400" i="1">
                                  <a:latin typeface="Cambria Math" panose="02040503050406030204" pitchFamily="18" charset="0"/>
                                  <a:ea typeface="Cambria Math" panose="02040503050406030204" pitchFamily="18" charset="0"/>
                                </a:rPr>
                                <m:t>𝑡</m:t>
                              </m:r>
                            </m:sub>
                          </m:sSub>
                          <m:rad>
                            <m:radPr>
                              <m:degHide m:val="on"/>
                              <m:ctrlPr>
                                <a:rPr lang="en-GB" sz="2400" i="1">
                                  <a:solidFill>
                                    <a:schemeClr val="tx1"/>
                                  </a:solidFill>
                                  <a:latin typeface="Cambria Math" panose="02040503050406030204" pitchFamily="18" charset="0"/>
                                </a:rPr>
                              </m:ctrlPr>
                            </m:radPr>
                            <m:deg/>
                            <m:e>
                              <m:r>
                                <a:rPr lang="en-GB" sz="2400" b="0" i="1" smtClean="0">
                                  <a:solidFill>
                                    <a:schemeClr val="tx1"/>
                                  </a:solidFill>
                                  <a:latin typeface="Cambria Math" panose="02040503050406030204" pitchFamily="18" charset="0"/>
                                </a:rPr>
                                <m:t>𝑇</m:t>
                              </m:r>
                              <m:r>
                                <a:rPr lang="en-GB" sz="2400" b="0" i="1" smtClean="0">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𝑡</m:t>
                              </m:r>
                            </m:e>
                          </m:rad>
                        </m:den>
                      </m:f>
                    </m:oMath>
                  </m:oMathPara>
                </a14:m>
                <a:endParaRPr lang="en-GB" sz="2400" i="1" dirty="0">
                  <a:latin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A7032142-443D-8BBE-EE53-3A97C06C44F4}"/>
                  </a:ext>
                </a:extLst>
              </p:cNvPr>
              <p:cNvSpPr txBox="1">
                <a:spLocks noRot="1" noChangeAspect="1" noMove="1" noResize="1" noEditPoints="1" noAdjustHandles="1" noChangeArrowheads="1" noChangeShapeType="1" noTextEdit="1"/>
              </p:cNvSpPr>
              <p:nvPr/>
            </p:nvSpPr>
            <p:spPr>
              <a:xfrm>
                <a:off x="6850966" y="953735"/>
                <a:ext cx="4812098" cy="1171988"/>
              </a:xfrm>
              <a:prstGeom prst="rect">
                <a:avLst/>
              </a:prstGeom>
              <a:blipFill>
                <a:blip r:embed="rId1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698887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57"/>
                                        </p:tgtEl>
                                        <p:attrNameLst>
                                          <p:attrName>style.visibility</p:attrName>
                                        </p:attrNameLst>
                                      </p:cBhvr>
                                      <p:to>
                                        <p:strVal val="visible"/>
                                      </p:to>
                                    </p:set>
                                    <p:animEffect transition="in" filter="wipe(down)">
                                      <p:cBhvr>
                                        <p:cTn id="14" dur="500"/>
                                        <p:tgtEl>
                                          <p:spTgt spid="5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8F0B6-E628-521A-329E-38A62E3C2A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6D23A5-59A5-7C0B-CB40-A3082CCE653D}"/>
              </a:ext>
            </a:extLst>
          </p:cNvPr>
          <p:cNvSpPr>
            <a:spLocks noGrp="1"/>
          </p:cNvSpPr>
          <p:nvPr>
            <p:ph type="ctrTitle"/>
          </p:nvPr>
        </p:nvSpPr>
        <p:spPr/>
        <p:txBody>
          <a:bodyPr/>
          <a:lstStyle/>
          <a:p>
            <a:r>
              <a:rPr lang="en-GB" dirty="0"/>
              <a:t>Model Inputs – Instrument Data</a:t>
            </a:r>
          </a:p>
        </p:txBody>
      </p:sp>
      <p:sp>
        <p:nvSpPr>
          <p:cNvPr id="3" name="Text Placeholder 2">
            <a:extLst>
              <a:ext uri="{FF2B5EF4-FFF2-40B4-BE49-F238E27FC236}">
                <a16:creationId xmlns:a16="http://schemas.microsoft.com/office/drawing/2014/main" id="{36E62BA1-7213-225C-389D-4055913C0F95}"/>
              </a:ext>
            </a:extLst>
          </p:cNvPr>
          <p:cNvSpPr>
            <a:spLocks noGrp="1"/>
          </p:cNvSpPr>
          <p:nvPr>
            <p:ph type="body" sz="quarter" idx="10"/>
          </p:nvPr>
        </p:nvSpPr>
        <p:spPr/>
        <p:txBody>
          <a:bodyPr/>
          <a:lstStyle/>
          <a:p>
            <a:r>
              <a:rPr lang="en-US" sz="1400" dirty="0"/>
              <a:t>European Equity Option - Calibration &amp; Pricing</a:t>
            </a:r>
            <a:endParaRPr lang="en-GB" dirty="0"/>
          </a:p>
        </p:txBody>
      </p:sp>
      <p:sp>
        <p:nvSpPr>
          <p:cNvPr id="22" name="Rectangle 21">
            <a:extLst>
              <a:ext uri="{FF2B5EF4-FFF2-40B4-BE49-F238E27FC236}">
                <a16:creationId xmlns:a16="http://schemas.microsoft.com/office/drawing/2014/main" id="{7A6FCF68-CB11-B702-6289-0399AB3F565C}"/>
              </a:ext>
            </a:extLst>
          </p:cNvPr>
          <p:cNvSpPr/>
          <p:nvPr/>
        </p:nvSpPr>
        <p:spPr>
          <a:xfrm>
            <a:off x="468920" y="940904"/>
            <a:ext cx="11194144" cy="193816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7" name="TextBox 57">
                <a:extLst>
                  <a:ext uri="{FF2B5EF4-FFF2-40B4-BE49-F238E27FC236}">
                    <a16:creationId xmlns:a16="http://schemas.microsoft.com/office/drawing/2014/main" id="{2A1940CA-58DD-4C05-C06D-68E6EA4C713C}"/>
                  </a:ext>
                </a:extLst>
              </p:cNvPr>
              <p:cNvSpPr txBox="1"/>
              <p:nvPr/>
            </p:nvSpPr>
            <p:spPr>
              <a:xfrm>
                <a:off x="759987" y="1291616"/>
                <a:ext cx="5110758" cy="416845"/>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𝑉</m:t>
                          </m:r>
                        </m:e>
                        <m:sub>
                          <m:r>
                            <a:rPr lang="en-GB" sz="2400" i="1">
                              <a:latin typeface="Cambria Math" panose="02040503050406030204" pitchFamily="18" charset="0"/>
                            </a:rPr>
                            <m:t>𝑡</m:t>
                          </m:r>
                        </m:sub>
                      </m:sSub>
                      <m:r>
                        <a:rPr lang="en-GB" sz="2400" i="1">
                          <a:latin typeface="Cambria Math" panose="02040503050406030204" pitchFamily="18" charset="0"/>
                        </a:rPr>
                        <m:t>=</m:t>
                      </m:r>
                      <m:r>
                        <a:rPr lang="en-GB" sz="2400" b="0" i="1" smtClean="0">
                          <a:solidFill>
                            <a:schemeClr val="tx1"/>
                          </a:solidFill>
                          <a:latin typeface="Cambria Math" panose="02040503050406030204" pitchFamily="18" charset="0"/>
                        </a:rPr>
                        <m:t>𝐷</m:t>
                      </m:r>
                      <m:sSub>
                        <m:sSubPr>
                          <m:ctrlPr>
                            <a:rPr lang="en-GB" sz="240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i="1">
                          <a:solidFill>
                            <a:schemeClr val="tx1"/>
                          </a:solidFill>
                          <a:latin typeface="Cambria Math" panose="02040503050406030204" pitchFamily="18" charset="0"/>
                        </a:rPr>
                        <m:t>∙</m:t>
                      </m:r>
                      <m:d>
                        <m:dPr>
                          <m:ctrlPr>
                            <a:rPr lang="en-GB" sz="2400" i="1">
                              <a:solidFill>
                                <a:schemeClr val="tx1"/>
                              </a:solidFill>
                              <a:latin typeface="Cambria Math" panose="02040503050406030204" pitchFamily="18" charset="0"/>
                            </a:rPr>
                          </m:ctrlPr>
                        </m:dPr>
                        <m:e>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1</m:t>
                                  </m:r>
                                </m:sub>
                              </m:sSub>
                            </m:e>
                          </m:d>
                          <m:r>
                            <a:rPr lang="en-GB" sz="2400" i="1" smtClean="0">
                              <a:solidFill>
                                <a:schemeClr val="tx1"/>
                              </a:solidFill>
                              <a:latin typeface="Cambria Math" panose="02040503050406030204" pitchFamily="18" charset="0"/>
                              <a:ea typeface="Cambria Math" panose="02040503050406030204" pitchFamily="18" charset="0"/>
                            </a:rPr>
                            <m:t>±</m:t>
                          </m:r>
                          <m:r>
                            <a:rPr lang="en-GB" sz="2400" b="1" i="1" smtClean="0">
                              <a:solidFill>
                                <a:schemeClr val="tx1"/>
                              </a:solidFill>
                              <a:latin typeface="Cambria Math" panose="02040503050406030204" pitchFamily="18" charset="0"/>
                            </a:rPr>
                            <m:t>𝑲</m:t>
                          </m:r>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2</m:t>
                                  </m:r>
                                </m:sub>
                              </m:sSub>
                            </m:e>
                          </m:d>
                        </m:e>
                      </m:d>
                    </m:oMath>
                  </m:oMathPara>
                </a14:m>
                <a:endParaRPr lang="en-GB" sz="2400" i="1" dirty="0">
                  <a:latin typeface="Cambria Math" panose="02040503050406030204" pitchFamily="18" charset="0"/>
                </a:endParaRPr>
              </a:p>
            </p:txBody>
          </p:sp>
        </mc:Choice>
        <mc:Fallback xmlns="">
          <p:sp>
            <p:nvSpPr>
              <p:cNvPr id="17" name="TextBox 57">
                <a:extLst>
                  <a:ext uri="{FF2B5EF4-FFF2-40B4-BE49-F238E27FC236}">
                    <a16:creationId xmlns:a16="http://schemas.microsoft.com/office/drawing/2014/main" id="{2A1940CA-58DD-4C05-C06D-68E6EA4C713C}"/>
                  </a:ext>
                </a:extLst>
              </p:cNvPr>
              <p:cNvSpPr txBox="1">
                <a:spLocks noRot="1" noChangeAspect="1" noMove="1" noResize="1" noEditPoints="1" noAdjustHandles="1" noChangeArrowheads="1" noChangeShapeType="1" noTextEdit="1"/>
              </p:cNvSpPr>
              <p:nvPr/>
            </p:nvSpPr>
            <p:spPr>
              <a:xfrm>
                <a:off x="759987" y="1291616"/>
                <a:ext cx="5110758" cy="416845"/>
              </a:xfrm>
              <a:prstGeom prst="rect">
                <a:avLst/>
              </a:prstGeom>
              <a:blipFill>
                <a:blip r:embed="rId3"/>
                <a:stretch>
                  <a:fillRect/>
                </a:stretch>
              </a:blipFill>
            </p:spPr>
            <p:txBody>
              <a:bodyPr/>
              <a:lstStyle/>
              <a:p>
                <a:r>
                  <a:rPr lang="en-GB">
                    <a:noFill/>
                  </a:rPr>
                  <a:t> </a:t>
                </a:r>
              </a:p>
            </p:txBody>
          </p:sp>
        </mc:Fallback>
      </mc:AlternateContent>
      <p:sp>
        <p:nvSpPr>
          <p:cNvPr id="32" name="Rectangle: Rounded Corners 31">
            <a:extLst>
              <a:ext uri="{FF2B5EF4-FFF2-40B4-BE49-F238E27FC236}">
                <a16:creationId xmlns:a16="http://schemas.microsoft.com/office/drawing/2014/main" id="{249B128E-E8F6-67DB-ED92-7E4850128B4F}"/>
              </a:ext>
            </a:extLst>
          </p:cNvPr>
          <p:cNvSpPr/>
          <p:nvPr/>
        </p:nvSpPr>
        <p:spPr>
          <a:xfrm>
            <a:off x="3633122" y="3679244"/>
            <a:ext cx="5245121" cy="631751"/>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GB" sz="2400" b="1" dirty="0"/>
              <a:t>Instrument Data</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D252CC5-9F0A-CA6C-0B23-97C91F088A7F}"/>
                  </a:ext>
                </a:extLst>
              </p:cNvPr>
              <p:cNvSpPr txBox="1"/>
              <p:nvPr/>
            </p:nvSpPr>
            <p:spPr>
              <a:xfrm>
                <a:off x="3973165" y="4430940"/>
                <a:ext cx="114998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𝐾</m:t>
                      </m:r>
                    </m:oMath>
                  </m:oMathPara>
                </a14:m>
                <a:endParaRPr lang="en-GB" sz="2000" dirty="0">
                  <a:solidFill>
                    <a:schemeClr val="tx1"/>
                  </a:solidFill>
                </a:endParaRPr>
              </a:p>
            </p:txBody>
          </p:sp>
        </mc:Choice>
        <mc:Fallback xmlns="">
          <p:sp>
            <p:nvSpPr>
              <p:cNvPr id="33" name="TextBox 32">
                <a:extLst>
                  <a:ext uri="{FF2B5EF4-FFF2-40B4-BE49-F238E27FC236}">
                    <a16:creationId xmlns:a16="http://schemas.microsoft.com/office/drawing/2014/main" id="{8D252CC5-9F0A-CA6C-0B23-97C91F088A7F}"/>
                  </a:ext>
                </a:extLst>
              </p:cNvPr>
              <p:cNvSpPr txBox="1">
                <a:spLocks noRot="1" noChangeAspect="1" noMove="1" noResize="1" noEditPoints="1" noAdjustHandles="1" noChangeArrowheads="1" noChangeShapeType="1" noTextEdit="1"/>
              </p:cNvSpPr>
              <p:nvPr/>
            </p:nvSpPr>
            <p:spPr>
              <a:xfrm>
                <a:off x="3973165" y="4430940"/>
                <a:ext cx="1149985" cy="400110"/>
              </a:xfrm>
              <a:prstGeom prst="rect">
                <a:avLst/>
              </a:prstGeom>
              <a:blipFill>
                <a:blip r:embed="rId5"/>
                <a:stretch>
                  <a:fillRect/>
                </a:stretch>
              </a:blipFill>
            </p:spPr>
            <p:txBody>
              <a:bodyPr/>
              <a:lstStyle/>
              <a:p>
                <a:r>
                  <a:rPr lang="en-GB">
                    <a:noFill/>
                  </a:rPr>
                  <a:t> </a:t>
                </a:r>
              </a:p>
            </p:txBody>
          </p:sp>
        </mc:Fallback>
      </mc:AlternateContent>
      <p:sp>
        <p:nvSpPr>
          <p:cNvPr id="34" name="TextBox 33">
            <a:extLst>
              <a:ext uri="{FF2B5EF4-FFF2-40B4-BE49-F238E27FC236}">
                <a16:creationId xmlns:a16="http://schemas.microsoft.com/office/drawing/2014/main" id="{D3F3A7C8-6831-5CFB-901A-9A56E05F254B}"/>
              </a:ext>
            </a:extLst>
          </p:cNvPr>
          <p:cNvSpPr txBox="1"/>
          <p:nvPr/>
        </p:nvSpPr>
        <p:spPr>
          <a:xfrm>
            <a:off x="5426072" y="4430940"/>
            <a:ext cx="3798139" cy="400110"/>
          </a:xfrm>
          <a:prstGeom prst="rect">
            <a:avLst/>
          </a:prstGeom>
          <a:noFill/>
        </p:spPr>
        <p:txBody>
          <a:bodyPr wrap="square" rtlCol="0">
            <a:spAutoFit/>
          </a:bodyPr>
          <a:lstStyle/>
          <a:p>
            <a:r>
              <a:rPr lang="en-GB" sz="2000" dirty="0"/>
              <a:t>Strike</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46EA990-A8B3-D0F0-3AB2-D4B2978FF9E3}"/>
                  </a:ext>
                </a:extLst>
              </p:cNvPr>
              <p:cNvSpPr txBox="1"/>
              <p:nvPr/>
            </p:nvSpPr>
            <p:spPr>
              <a:xfrm>
                <a:off x="3973165" y="4844395"/>
                <a:ext cx="114998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𝑇</m:t>
                      </m:r>
                      <m:r>
                        <a:rPr lang="en-GB" sz="2000" b="0" i="1" smtClean="0">
                          <a:solidFill>
                            <a:schemeClr val="tx1"/>
                          </a:solidFill>
                          <a:latin typeface="Cambria Math" panose="02040503050406030204" pitchFamily="18" charset="0"/>
                        </a:rPr>
                        <m:t>−</m:t>
                      </m:r>
                      <m:r>
                        <a:rPr lang="en-GB" sz="2000" b="0" i="1" smtClean="0">
                          <a:solidFill>
                            <a:schemeClr val="tx1"/>
                          </a:solidFill>
                          <a:latin typeface="Cambria Math" panose="02040503050406030204" pitchFamily="18" charset="0"/>
                        </a:rPr>
                        <m:t>𝑡</m:t>
                      </m:r>
                    </m:oMath>
                  </m:oMathPara>
                </a14:m>
                <a:endParaRPr lang="en-GB" sz="2000" dirty="0">
                  <a:solidFill>
                    <a:schemeClr val="tx1"/>
                  </a:solidFill>
                </a:endParaRPr>
              </a:p>
            </p:txBody>
          </p:sp>
        </mc:Choice>
        <mc:Fallback xmlns="">
          <p:sp>
            <p:nvSpPr>
              <p:cNvPr id="45" name="TextBox 44">
                <a:extLst>
                  <a:ext uri="{FF2B5EF4-FFF2-40B4-BE49-F238E27FC236}">
                    <a16:creationId xmlns:a16="http://schemas.microsoft.com/office/drawing/2014/main" id="{B46EA990-A8B3-D0F0-3AB2-D4B2978FF9E3}"/>
                  </a:ext>
                </a:extLst>
              </p:cNvPr>
              <p:cNvSpPr txBox="1">
                <a:spLocks noRot="1" noChangeAspect="1" noMove="1" noResize="1" noEditPoints="1" noAdjustHandles="1" noChangeArrowheads="1" noChangeShapeType="1" noTextEdit="1"/>
              </p:cNvSpPr>
              <p:nvPr/>
            </p:nvSpPr>
            <p:spPr>
              <a:xfrm>
                <a:off x="3973165" y="4844395"/>
                <a:ext cx="1149985" cy="400110"/>
              </a:xfrm>
              <a:prstGeom prst="rect">
                <a:avLst/>
              </a:prstGeom>
              <a:blipFill>
                <a:blip r:embed="rId6"/>
                <a:stretch>
                  <a:fillRect/>
                </a:stretch>
              </a:blipFill>
            </p:spPr>
            <p:txBody>
              <a:bodyPr/>
              <a:lstStyle/>
              <a:p>
                <a:r>
                  <a:rPr lang="en-GB">
                    <a:noFill/>
                  </a:rPr>
                  <a:t> </a:t>
                </a:r>
              </a:p>
            </p:txBody>
          </p:sp>
        </mc:Fallback>
      </mc:AlternateContent>
      <p:sp>
        <p:nvSpPr>
          <p:cNvPr id="46" name="TextBox 45">
            <a:extLst>
              <a:ext uri="{FF2B5EF4-FFF2-40B4-BE49-F238E27FC236}">
                <a16:creationId xmlns:a16="http://schemas.microsoft.com/office/drawing/2014/main" id="{D7A8C4D0-4F0B-A683-F0BB-6063A1C188D5}"/>
              </a:ext>
            </a:extLst>
          </p:cNvPr>
          <p:cNvSpPr txBox="1"/>
          <p:nvPr/>
        </p:nvSpPr>
        <p:spPr>
          <a:xfrm>
            <a:off x="5426072" y="4844395"/>
            <a:ext cx="3798139" cy="400110"/>
          </a:xfrm>
          <a:prstGeom prst="rect">
            <a:avLst/>
          </a:prstGeom>
          <a:noFill/>
        </p:spPr>
        <p:txBody>
          <a:bodyPr wrap="square" rtlCol="0">
            <a:spAutoFit/>
          </a:bodyPr>
          <a:lstStyle/>
          <a:p>
            <a:r>
              <a:rPr lang="en-GB" sz="2000" dirty="0"/>
              <a:t>Time To Maturity</a:t>
            </a: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E57862C-8106-4525-E04A-2689D402C556}"/>
                  </a:ext>
                </a:extLst>
              </p:cNvPr>
              <p:cNvSpPr txBox="1"/>
              <p:nvPr/>
            </p:nvSpPr>
            <p:spPr>
              <a:xfrm>
                <a:off x="5105755" y="1996032"/>
                <a:ext cx="2135072" cy="8546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b="0" i="1" smtClean="0">
                          <a:solidFill>
                            <a:schemeClr val="tx1"/>
                          </a:solidFill>
                          <a:latin typeface="Cambria Math" panose="02040503050406030204" pitchFamily="18" charset="0"/>
                        </a:rPr>
                        <m:t>=</m:t>
                      </m:r>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𝑆</m:t>
                          </m:r>
                        </m:e>
                        <m:sub>
                          <m:r>
                            <a:rPr lang="en-GB" sz="2400" b="0" i="1" smtClean="0">
                              <a:solidFill>
                                <a:schemeClr val="tx1"/>
                              </a:solidFill>
                              <a:latin typeface="Cambria Math" panose="02040503050406030204" pitchFamily="18" charset="0"/>
                            </a:rPr>
                            <m:t>𝑡</m:t>
                          </m:r>
                        </m:sub>
                      </m:sSub>
                      <m:r>
                        <a:rPr lang="en-GB" sz="2400" b="0" i="1" smtClean="0">
                          <a:solidFill>
                            <a:schemeClr val="tx1"/>
                          </a:solidFill>
                          <a:latin typeface="Cambria Math" panose="02040503050406030204" pitchFamily="18" charset="0"/>
                          <a:ea typeface="Cambria Math" panose="02040503050406030204" pitchFamily="18" charset="0"/>
                        </a:rPr>
                        <m:t>∙</m:t>
                      </m:r>
                      <m:f>
                        <m:fPr>
                          <m:ctrlPr>
                            <a:rPr lang="en-GB" sz="2400" b="0" i="1" smtClean="0">
                              <a:solidFill>
                                <a:schemeClr val="tx1"/>
                              </a:solidFill>
                              <a:latin typeface="Cambria Math" panose="02040503050406030204" pitchFamily="18" charset="0"/>
                              <a:ea typeface="Cambria Math" panose="02040503050406030204" pitchFamily="18" charset="0"/>
                            </a:rPr>
                          </m:ctrlPr>
                        </m:fPr>
                        <m:num>
                          <m:sSubSup>
                            <m:sSubSupPr>
                              <m:ctrlPr>
                                <a:rPr lang="en-GB" sz="2400" i="1" smtClean="0">
                                  <a:solidFill>
                                    <a:schemeClr val="tx1"/>
                                  </a:solidFill>
                                  <a:latin typeface="Cambria Math" panose="02040503050406030204" pitchFamily="18" charset="0"/>
                                  <a:ea typeface="Cambria Math" panose="02040503050406030204" pitchFamily="18" charset="0"/>
                                </a:rPr>
                              </m:ctrlPr>
                            </m:sSubSupPr>
                            <m:e>
                              <m:r>
                                <a:rPr lang="en-GB" sz="2400" b="0" i="1" smtClean="0">
                                  <a:solidFill>
                                    <a:schemeClr val="tx1"/>
                                  </a:solidFill>
                                  <a:latin typeface="Cambria Math" panose="02040503050406030204" pitchFamily="18" charset="0"/>
                                  <a:ea typeface="Cambria Math" panose="02040503050406030204" pitchFamily="18" charset="0"/>
                                </a:rPr>
                                <m:t>𝐷𝐹</m:t>
                              </m:r>
                            </m:e>
                            <m:sub>
                              <m:r>
                                <a:rPr lang="en-GB" sz="2400" b="0" i="1" smtClean="0">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𝐷𝑖𝑣</m:t>
                              </m:r>
                            </m:sup>
                          </m:sSubSup>
                        </m:num>
                        <m:den>
                          <m:sSubSup>
                            <m:sSubSupPr>
                              <m:ctrlPr>
                                <a:rPr lang="en-GB" sz="2400" i="1" smtClean="0">
                                  <a:solidFill>
                                    <a:schemeClr val="tx1"/>
                                  </a:solidFill>
                                  <a:latin typeface="Cambria Math" panose="02040503050406030204" pitchFamily="18" charset="0"/>
                                  <a:ea typeface="Cambria Math" panose="02040503050406030204" pitchFamily="18" charset="0"/>
                                </a:rPr>
                              </m:ctrlPr>
                            </m:sSubSupPr>
                            <m:e>
                              <m:r>
                                <a:rPr lang="en-GB" sz="2400" i="1">
                                  <a:solidFill>
                                    <a:schemeClr val="tx1"/>
                                  </a:solidFill>
                                  <a:latin typeface="Cambria Math" panose="02040503050406030204" pitchFamily="18" charset="0"/>
                                  <a:ea typeface="Cambria Math" panose="02040503050406030204" pitchFamily="18" charset="0"/>
                                </a:rPr>
                                <m:t>𝐷𝐹</m:t>
                              </m:r>
                            </m:e>
                            <m:sub>
                              <m:r>
                                <a:rPr lang="en-GB" sz="2400" i="1">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𝐹𝑤𝑑</m:t>
                              </m:r>
                            </m:sup>
                          </m:sSubSup>
                        </m:den>
                      </m:f>
                    </m:oMath>
                  </m:oMathPara>
                </a14:m>
                <a:endParaRPr lang="en-GB" sz="2400" dirty="0"/>
              </a:p>
            </p:txBody>
          </p:sp>
        </mc:Choice>
        <mc:Fallback xmlns="">
          <p:sp>
            <p:nvSpPr>
              <p:cNvPr id="47" name="TextBox 46">
                <a:extLst>
                  <a:ext uri="{FF2B5EF4-FFF2-40B4-BE49-F238E27FC236}">
                    <a16:creationId xmlns:a16="http://schemas.microsoft.com/office/drawing/2014/main" id="{9E57862C-8106-4525-E04A-2689D402C556}"/>
                  </a:ext>
                </a:extLst>
              </p:cNvPr>
              <p:cNvSpPr txBox="1">
                <a:spLocks noRot="1" noChangeAspect="1" noMove="1" noResize="1" noEditPoints="1" noAdjustHandles="1" noChangeArrowheads="1" noChangeShapeType="1" noTextEdit="1"/>
              </p:cNvSpPr>
              <p:nvPr/>
            </p:nvSpPr>
            <p:spPr>
              <a:xfrm>
                <a:off x="5105755" y="1996032"/>
                <a:ext cx="2135072" cy="854658"/>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AC79B5B-64D6-3F46-EE1D-7AFDAFF4B4EE}"/>
                  </a:ext>
                </a:extLst>
              </p:cNvPr>
              <p:cNvSpPr txBox="1"/>
              <p:nvPr/>
            </p:nvSpPr>
            <p:spPr>
              <a:xfrm>
                <a:off x="6850966" y="953735"/>
                <a:ext cx="4812098" cy="11719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1</m:t>
                          </m:r>
                        </m:sub>
                      </m:sSub>
                      <m:r>
                        <a:rPr lang="en-GB" sz="2400" b="0" i="1" smtClean="0">
                          <a:solidFill>
                            <a:schemeClr val="tx1"/>
                          </a:solidFill>
                          <a:latin typeface="Cambria Math" panose="02040503050406030204" pitchFamily="18" charset="0"/>
                        </a:rPr>
                        <m:t>,</m:t>
                      </m:r>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2</m:t>
                          </m:r>
                        </m:sub>
                      </m:sSub>
                      <m:r>
                        <a:rPr lang="en-GB" sz="2400" i="1">
                          <a:solidFill>
                            <a:schemeClr val="tx1"/>
                          </a:solidFill>
                          <a:latin typeface="Cambria Math" panose="02040503050406030204" pitchFamily="18" charset="0"/>
                        </a:rPr>
                        <m:t>=</m:t>
                      </m:r>
                      <m:f>
                        <m:fPr>
                          <m:ctrlPr>
                            <a:rPr lang="en-GB" sz="2400" i="1">
                              <a:solidFill>
                                <a:schemeClr val="tx1"/>
                              </a:solidFill>
                              <a:latin typeface="Cambria Math" panose="02040503050406030204" pitchFamily="18" charset="0"/>
                            </a:rPr>
                          </m:ctrlPr>
                        </m:fPr>
                        <m:num>
                          <m:func>
                            <m:funcPr>
                              <m:ctrlPr>
                                <a:rPr lang="en-GB" sz="2400" i="1">
                                  <a:solidFill>
                                    <a:schemeClr val="tx1"/>
                                  </a:solidFill>
                                  <a:latin typeface="Cambria Math" panose="02040503050406030204" pitchFamily="18" charset="0"/>
                                </a:rPr>
                              </m:ctrlPr>
                            </m:funcPr>
                            <m:fName>
                              <m:r>
                                <m:rPr>
                                  <m:sty m:val="p"/>
                                </m:rPr>
                                <a:rPr lang="en-GB" sz="2400" i="1">
                                  <a:solidFill>
                                    <a:schemeClr val="tx1"/>
                                  </a:solidFill>
                                  <a:latin typeface="Cambria Math" panose="02040503050406030204" pitchFamily="18" charset="0"/>
                                </a:rPr>
                                <m:t>ln</m:t>
                              </m:r>
                            </m:fName>
                            <m:e>
                              <m:d>
                                <m:dPr>
                                  <m:ctrlPr>
                                    <a:rPr lang="en-GB" sz="2400" i="1">
                                      <a:solidFill>
                                        <a:schemeClr val="tx1"/>
                                      </a:solidFill>
                                      <a:latin typeface="Cambria Math" panose="02040503050406030204" pitchFamily="18" charset="0"/>
                                    </a:rPr>
                                  </m:ctrlPr>
                                </m:dPr>
                                <m:e>
                                  <m:f>
                                    <m:fPr>
                                      <m:ctrlPr>
                                        <a:rPr lang="en-GB" sz="2400" i="1">
                                          <a:solidFill>
                                            <a:schemeClr val="tx1"/>
                                          </a:solidFill>
                                          <a:latin typeface="Cambria Math" panose="02040503050406030204" pitchFamily="18" charset="0"/>
                                        </a:rPr>
                                      </m:ctrlPr>
                                    </m:fPr>
                                    <m:num>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num>
                                    <m:den>
                                      <m:r>
                                        <a:rPr lang="en-GB" sz="2400" b="0" i="1" smtClean="0">
                                          <a:solidFill>
                                            <a:schemeClr val="tx1"/>
                                          </a:solidFill>
                                          <a:latin typeface="Cambria Math" panose="02040503050406030204" pitchFamily="18" charset="0"/>
                                        </a:rPr>
                                        <m:t>𝐾</m:t>
                                      </m:r>
                                    </m:den>
                                  </m:f>
                                </m:e>
                              </m:d>
                            </m:e>
                          </m:func>
                          <m:r>
                            <a:rPr lang="en-GB" sz="2400" i="1">
                              <a:solidFill>
                                <a:schemeClr val="tx1"/>
                              </a:solidFill>
                              <a:latin typeface="Cambria Math" panose="02040503050406030204" pitchFamily="18" charset="0"/>
                              <a:ea typeface="Cambria Math" panose="02040503050406030204" pitchFamily="18" charset="0"/>
                            </a:rPr>
                            <m:t>±</m:t>
                          </m:r>
                          <m:f>
                            <m:fPr>
                              <m:ctrlPr>
                                <a:rPr lang="en-GB" sz="2400" i="1">
                                  <a:solidFill>
                                    <a:schemeClr val="tx1"/>
                                  </a:solidFill>
                                  <a:latin typeface="Cambria Math" panose="02040503050406030204" pitchFamily="18" charset="0"/>
                                </a:rPr>
                              </m:ctrlPr>
                            </m:fPr>
                            <m:num>
                              <m:r>
                                <a:rPr lang="en-GB" sz="2400" i="1">
                                  <a:solidFill>
                                    <a:schemeClr val="tx1"/>
                                  </a:solidFill>
                                  <a:latin typeface="Cambria Math" panose="02040503050406030204" pitchFamily="18" charset="0"/>
                                </a:rPr>
                                <m:t>1</m:t>
                              </m:r>
                            </m:num>
                            <m:den>
                              <m:r>
                                <a:rPr lang="en-GB" sz="2400" i="1">
                                  <a:solidFill>
                                    <a:schemeClr val="tx1"/>
                                  </a:solidFill>
                                  <a:latin typeface="Cambria Math" panose="02040503050406030204" pitchFamily="18" charset="0"/>
                                </a:rPr>
                                <m:t>2</m:t>
                              </m:r>
                            </m:den>
                          </m:f>
                          <m:r>
                            <a:rPr lang="en-GB" sz="2400" i="1">
                              <a:solidFill>
                                <a:schemeClr val="tx1"/>
                              </a:solidFill>
                              <a:latin typeface="Cambria Math" panose="02040503050406030204" pitchFamily="18" charset="0"/>
                            </a:rPr>
                            <m:t>∙</m:t>
                          </m:r>
                          <m:sSubSup>
                            <m:sSubSupPr>
                              <m:ctrlPr>
                                <a:rPr lang="en-GB" sz="2400" b="0" i="1" smtClean="0">
                                  <a:solidFill>
                                    <a:schemeClr val="tx1"/>
                                  </a:solidFill>
                                  <a:latin typeface="Cambria Math" panose="02040503050406030204" pitchFamily="18" charset="0"/>
                                  <a:ea typeface="Cambria Math" panose="02040503050406030204" pitchFamily="18" charset="0"/>
                                </a:rPr>
                              </m:ctrlPr>
                            </m:sSubSupPr>
                            <m:e>
                              <m:r>
                                <a:rPr lang="en-GB" sz="2400" i="1" smtClean="0">
                                  <a:solidFill>
                                    <a:schemeClr val="tx1"/>
                                  </a:solidFill>
                                  <a:latin typeface="Cambria Math" panose="02040503050406030204" pitchFamily="18" charset="0"/>
                                  <a:ea typeface="Cambria Math" panose="02040503050406030204" pitchFamily="18" charset="0"/>
                                </a:rPr>
                                <m:t>𝜎</m:t>
                              </m:r>
                            </m:e>
                            <m:sub>
                              <m:r>
                                <a:rPr lang="en-GB" sz="2400" b="0" i="1" smtClean="0">
                                  <a:solidFill>
                                    <a:schemeClr val="tx1"/>
                                  </a:solidFill>
                                  <a:latin typeface="Cambria Math" panose="02040503050406030204" pitchFamily="18" charset="0"/>
                                  <a:ea typeface="Cambria Math" panose="02040503050406030204" pitchFamily="18" charset="0"/>
                                </a:rPr>
                                <m:t>𝐾</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2</m:t>
                              </m:r>
                            </m:sup>
                          </m:sSubSup>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m:t>
                          </m:r>
                          <m:r>
                            <a:rPr lang="en-GB" sz="2400" b="1" i="1" smtClean="0">
                              <a:solidFill>
                                <a:schemeClr val="tx1"/>
                              </a:solidFill>
                              <a:latin typeface="Cambria Math" panose="02040503050406030204" pitchFamily="18" charset="0"/>
                              <a:ea typeface="Cambria Math" panose="02040503050406030204" pitchFamily="18" charset="0"/>
                            </a:rPr>
                            <m:t>𝑻</m:t>
                          </m:r>
                          <m:r>
                            <a:rPr lang="en-GB" sz="2400" b="1" i="1" smtClean="0">
                              <a:solidFill>
                                <a:schemeClr val="tx1"/>
                              </a:solidFill>
                              <a:latin typeface="Cambria Math" panose="02040503050406030204" pitchFamily="18" charset="0"/>
                              <a:ea typeface="Cambria Math" panose="02040503050406030204" pitchFamily="18" charset="0"/>
                            </a:rPr>
                            <m:t>−</m:t>
                          </m:r>
                          <m:r>
                            <a:rPr lang="en-GB" sz="2400" b="1" i="1" smtClean="0">
                              <a:solidFill>
                                <a:schemeClr val="tx1"/>
                              </a:solidFill>
                              <a:latin typeface="Cambria Math" panose="02040503050406030204" pitchFamily="18" charset="0"/>
                              <a:ea typeface="Cambria Math" panose="02040503050406030204" pitchFamily="18" charset="0"/>
                            </a:rPr>
                            <m:t>𝒕</m:t>
                          </m:r>
                          <m:r>
                            <a:rPr lang="en-GB" sz="2400" b="0" i="1" smtClean="0">
                              <a:solidFill>
                                <a:schemeClr val="tx1"/>
                              </a:solidFill>
                              <a:latin typeface="Cambria Math" panose="02040503050406030204" pitchFamily="18" charset="0"/>
                              <a:ea typeface="Cambria Math" panose="02040503050406030204" pitchFamily="18" charset="0"/>
                            </a:rPr>
                            <m:t>)</m:t>
                          </m:r>
                        </m:num>
                        <m:den>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𝜎</m:t>
                              </m:r>
                            </m:e>
                            <m:sub>
                              <m:r>
                                <a:rPr lang="en-GB" sz="2400" i="1">
                                  <a:latin typeface="Cambria Math" panose="02040503050406030204" pitchFamily="18" charset="0"/>
                                  <a:ea typeface="Cambria Math" panose="02040503050406030204" pitchFamily="18" charset="0"/>
                                </a:rPr>
                                <m:t>𝐾</m:t>
                              </m:r>
                              <m:r>
                                <a:rPr lang="en-GB" sz="2400" i="1">
                                  <a:latin typeface="Cambria Math" panose="02040503050406030204" pitchFamily="18" charset="0"/>
                                  <a:ea typeface="Cambria Math" panose="02040503050406030204" pitchFamily="18" charset="0"/>
                                </a:rPr>
                                <m:t>,</m:t>
                              </m:r>
                              <m:r>
                                <a:rPr lang="en-GB" sz="2400" i="1">
                                  <a:latin typeface="Cambria Math" panose="02040503050406030204" pitchFamily="18" charset="0"/>
                                  <a:ea typeface="Cambria Math" panose="02040503050406030204" pitchFamily="18" charset="0"/>
                                </a:rPr>
                                <m:t>𝑡</m:t>
                              </m:r>
                            </m:sub>
                          </m:sSub>
                          <m:rad>
                            <m:radPr>
                              <m:degHide m:val="on"/>
                              <m:ctrlPr>
                                <a:rPr lang="en-GB" sz="2400" i="1">
                                  <a:solidFill>
                                    <a:schemeClr val="tx1"/>
                                  </a:solidFill>
                                  <a:latin typeface="Cambria Math" panose="02040503050406030204" pitchFamily="18" charset="0"/>
                                </a:rPr>
                              </m:ctrlPr>
                            </m:radPr>
                            <m:deg/>
                            <m:e>
                              <m:r>
                                <a:rPr lang="en-GB" sz="2400" b="1" i="1" smtClean="0">
                                  <a:solidFill>
                                    <a:schemeClr val="tx1"/>
                                  </a:solidFill>
                                  <a:latin typeface="Cambria Math" panose="02040503050406030204" pitchFamily="18" charset="0"/>
                                </a:rPr>
                                <m:t>𝑻</m:t>
                              </m:r>
                              <m:r>
                                <a:rPr lang="en-GB" sz="2400" b="1" i="1" smtClean="0">
                                  <a:solidFill>
                                    <a:schemeClr val="tx1"/>
                                  </a:solidFill>
                                  <a:latin typeface="Cambria Math" panose="02040503050406030204" pitchFamily="18" charset="0"/>
                                </a:rPr>
                                <m:t>−</m:t>
                              </m:r>
                              <m:r>
                                <a:rPr lang="en-GB" sz="2400" b="1" i="1" smtClean="0">
                                  <a:solidFill>
                                    <a:schemeClr val="tx1"/>
                                  </a:solidFill>
                                  <a:latin typeface="Cambria Math" panose="02040503050406030204" pitchFamily="18" charset="0"/>
                                </a:rPr>
                                <m:t>𝒕</m:t>
                              </m:r>
                            </m:e>
                          </m:rad>
                        </m:den>
                      </m:f>
                    </m:oMath>
                  </m:oMathPara>
                </a14:m>
                <a:endParaRPr lang="en-GB" sz="2400" i="1" dirty="0">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5AC79B5B-64D6-3F46-EE1D-7AFDAFF4B4EE}"/>
                  </a:ext>
                </a:extLst>
              </p:cNvPr>
              <p:cNvSpPr txBox="1">
                <a:spLocks noRot="1" noChangeAspect="1" noMove="1" noResize="1" noEditPoints="1" noAdjustHandles="1" noChangeArrowheads="1" noChangeShapeType="1" noTextEdit="1"/>
              </p:cNvSpPr>
              <p:nvPr/>
            </p:nvSpPr>
            <p:spPr>
              <a:xfrm>
                <a:off x="6850966" y="953735"/>
                <a:ext cx="4812098" cy="1171988"/>
              </a:xfrm>
              <a:prstGeom prst="rect">
                <a:avLst/>
              </a:prstGeom>
              <a:blipFill>
                <a:blip r:embed="rId8"/>
                <a:stretch>
                  <a:fillRect/>
                </a:stretch>
              </a:blipFill>
            </p:spPr>
            <p:txBody>
              <a:bodyPr/>
              <a:lstStyle/>
              <a:p>
                <a:r>
                  <a:rPr lang="en-GB">
                    <a:noFill/>
                  </a:rPr>
                  <a:t> </a:t>
                </a:r>
              </a:p>
            </p:txBody>
          </p:sp>
        </mc:Fallback>
      </mc:AlternateContent>
      <p:cxnSp>
        <p:nvCxnSpPr>
          <p:cNvPr id="6" name="Straight Arrow Connector 5">
            <a:extLst>
              <a:ext uri="{FF2B5EF4-FFF2-40B4-BE49-F238E27FC236}">
                <a16:creationId xmlns:a16="http://schemas.microsoft.com/office/drawing/2014/main" id="{3DB90F17-5DB8-4838-8469-F6B8AD8DC1EF}"/>
              </a:ext>
            </a:extLst>
          </p:cNvPr>
          <p:cNvCxnSpPr>
            <a:cxnSpLocks/>
            <a:stCxn id="33" idx="0"/>
          </p:cNvCxnSpPr>
          <p:nvPr/>
        </p:nvCxnSpPr>
        <p:spPr>
          <a:xfrm flipH="1" flipV="1">
            <a:off x="4346917" y="1728822"/>
            <a:ext cx="201241" cy="27021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256A1DE7-4AB6-3B48-F79A-B095CAAA002A}"/>
              </a:ext>
            </a:extLst>
          </p:cNvPr>
          <p:cNvCxnSpPr>
            <a:cxnSpLocks/>
            <a:stCxn id="45" idx="3"/>
          </p:cNvCxnSpPr>
          <p:nvPr/>
        </p:nvCxnSpPr>
        <p:spPr>
          <a:xfrm flipV="1">
            <a:off x="5123150" y="1928099"/>
            <a:ext cx="4468888" cy="31163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662F6CCC-5D38-A0F2-B9C2-8264E65A3103}"/>
              </a:ext>
            </a:extLst>
          </p:cNvPr>
          <p:cNvCxnSpPr>
            <a:cxnSpLocks/>
            <a:stCxn id="45" idx="3"/>
          </p:cNvCxnSpPr>
          <p:nvPr/>
        </p:nvCxnSpPr>
        <p:spPr>
          <a:xfrm flipV="1">
            <a:off x="5123150" y="1500038"/>
            <a:ext cx="5846272" cy="35444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589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down)">
                                      <p:cBhvr>
                                        <p:cTn id="11" dur="500"/>
                                        <p:tgtEl>
                                          <p:spTgt spid="33"/>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wipe(down)">
                                      <p:cBhvr>
                                        <p:cTn id="14" dur="500"/>
                                        <p:tgtEl>
                                          <p:spTgt spid="34"/>
                                        </p:tgtEl>
                                      </p:cBhvr>
                                    </p:animEffec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fade">
                                      <p:cBhvr>
                                        <p:cTn id="26" dur="500"/>
                                        <p:tgtEl>
                                          <p:spTgt spid="46"/>
                                        </p:tgtEl>
                                      </p:cBhvr>
                                    </p:animEffect>
                                  </p:childTnLst>
                                </p:cTn>
                              </p:par>
                            </p:childTnLst>
                          </p:cTn>
                        </p:par>
                        <p:par>
                          <p:cTn id="27" fill="hold">
                            <p:stCondLst>
                              <p:cond delay="500"/>
                            </p:stCondLst>
                            <p:childTnLst>
                              <p:par>
                                <p:cTn id="28" presetID="22" presetClass="entr" presetSubtype="4"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500"/>
                                        <p:tgtEl>
                                          <p:spTgt spid="9"/>
                                        </p:tgtEl>
                                      </p:cBhvr>
                                    </p:animEffect>
                                  </p:childTnLst>
                                </p:cTn>
                              </p:par>
                              <p:par>
                                <p:cTn id="31" presetID="22" presetClass="entr" presetSubtype="4"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down)">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P spid="45" grpId="0"/>
      <p:bldP spid="4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CD4BCAB-AA3A-0480-96ED-F4C521FBD175}"/>
              </a:ext>
            </a:extLst>
          </p:cNvPr>
          <p:cNvSpPr>
            <a:spLocks noGrp="1"/>
          </p:cNvSpPr>
          <p:nvPr>
            <p:ph type="ctrTitle"/>
          </p:nvPr>
        </p:nvSpPr>
        <p:spPr>
          <a:xfrm>
            <a:off x="491237" y="1372148"/>
            <a:ext cx="10101648" cy="582888"/>
          </a:xfrm>
        </p:spPr>
        <p:txBody>
          <a:bodyPr anchor="t">
            <a:normAutofit/>
          </a:bodyPr>
          <a:lstStyle/>
          <a:p>
            <a:r>
              <a:rPr lang="en-GB" sz="2800" dirty="0"/>
              <a:t>Table of Content</a:t>
            </a:r>
          </a:p>
        </p:txBody>
      </p:sp>
      <p:sp>
        <p:nvSpPr>
          <p:cNvPr id="6" name="Subtitle 2">
            <a:extLst>
              <a:ext uri="{FF2B5EF4-FFF2-40B4-BE49-F238E27FC236}">
                <a16:creationId xmlns:a16="http://schemas.microsoft.com/office/drawing/2014/main" id="{10636F31-3301-2A77-7E37-A41C334759D4}"/>
              </a:ext>
            </a:extLst>
          </p:cNvPr>
          <p:cNvSpPr>
            <a:spLocks noGrp="1"/>
          </p:cNvSpPr>
          <p:nvPr>
            <p:ph type="subTitle" idx="1"/>
          </p:nvPr>
        </p:nvSpPr>
        <p:spPr>
          <a:xfrm>
            <a:off x="851964" y="1806817"/>
            <a:ext cx="10101648" cy="3286391"/>
          </a:xfrm>
        </p:spPr>
        <p:txBody>
          <a:bodyPr>
            <a:normAutofit/>
          </a:bodyPr>
          <a:lstStyle/>
          <a:p>
            <a:pPr marL="285750" indent="-285750">
              <a:lnSpc>
                <a:spcPct val="200000"/>
              </a:lnSpc>
              <a:buFont typeface="Wingdings" panose="05000000000000000000" pitchFamily="2" charset="2"/>
              <a:buChar char="§"/>
            </a:pPr>
            <a:r>
              <a:rPr lang="en-GB" sz="2000" b="1" dirty="0"/>
              <a:t>Chapter 1 – Model Choice</a:t>
            </a:r>
          </a:p>
          <a:p>
            <a:pPr marL="285750" indent="-285750">
              <a:lnSpc>
                <a:spcPct val="200000"/>
              </a:lnSpc>
              <a:buFont typeface="Wingdings" panose="05000000000000000000" pitchFamily="2" charset="2"/>
              <a:buChar char="§"/>
            </a:pPr>
            <a:r>
              <a:rPr lang="en-GB" sz="2000" b="1" dirty="0"/>
              <a:t>Chapter 2 – Model Inputs</a:t>
            </a:r>
          </a:p>
          <a:p>
            <a:pPr marL="285750" indent="-285750">
              <a:lnSpc>
                <a:spcPct val="200000"/>
              </a:lnSpc>
              <a:buFont typeface="Wingdings" panose="05000000000000000000" pitchFamily="2" charset="2"/>
              <a:buChar char="§"/>
            </a:pPr>
            <a:r>
              <a:rPr lang="en-GB" sz="2000" b="1" dirty="0"/>
              <a:t>Chapter 3 – Trade Configuration</a:t>
            </a:r>
          </a:p>
          <a:p>
            <a:pPr marL="285750" indent="-285750">
              <a:lnSpc>
                <a:spcPct val="200000"/>
              </a:lnSpc>
              <a:buFont typeface="Wingdings" panose="05000000000000000000" pitchFamily="2" charset="2"/>
              <a:buChar char="§"/>
            </a:pPr>
            <a:r>
              <a:rPr lang="en-GB" sz="2000" b="1" dirty="0"/>
              <a:t>Chapter 4 – Greeks &amp; Other Risk Measures</a:t>
            </a:r>
          </a:p>
          <a:p>
            <a:pPr marL="285750" indent="-285750">
              <a:buFont typeface="Wingdings" panose="05000000000000000000" pitchFamily="2" charset="2"/>
              <a:buChar char="§"/>
            </a:pPr>
            <a:endParaRPr lang="en-GB" sz="2000" b="1" dirty="0"/>
          </a:p>
          <a:p>
            <a:pPr marL="504000" indent="-285750">
              <a:spcBef>
                <a:spcPts val="0"/>
              </a:spcBef>
              <a:buFont typeface="Arial" panose="020B0604020202020204" pitchFamily="34" charset="0"/>
              <a:buChar char="•"/>
            </a:pPr>
            <a:endParaRPr lang="en-GB" sz="500" dirty="0"/>
          </a:p>
        </p:txBody>
      </p:sp>
    </p:spTree>
    <p:extLst>
      <p:ext uri="{BB962C8B-B14F-4D97-AF65-F5344CB8AC3E}">
        <p14:creationId xmlns:p14="http://schemas.microsoft.com/office/powerpoint/2010/main" val="33162948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6905F-28F1-24D2-07FB-4D6E6DA52232}"/>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6CB8901B-C7E3-81A0-61D2-8C937C44ED0B}"/>
              </a:ext>
            </a:extLst>
          </p:cNvPr>
          <p:cNvSpPr>
            <a:spLocks noGrp="1"/>
          </p:cNvSpPr>
          <p:nvPr>
            <p:ph type="ctrTitle"/>
          </p:nvPr>
        </p:nvSpPr>
        <p:spPr>
          <a:xfrm>
            <a:off x="491237" y="1372148"/>
            <a:ext cx="10101648" cy="582888"/>
          </a:xfrm>
        </p:spPr>
        <p:txBody>
          <a:bodyPr anchor="t">
            <a:normAutofit/>
          </a:bodyPr>
          <a:lstStyle/>
          <a:p>
            <a:r>
              <a:rPr lang="en-GB" sz="2800" dirty="0"/>
              <a:t>Table of Content</a:t>
            </a:r>
          </a:p>
        </p:txBody>
      </p:sp>
      <p:sp>
        <p:nvSpPr>
          <p:cNvPr id="6" name="Subtitle 2">
            <a:extLst>
              <a:ext uri="{FF2B5EF4-FFF2-40B4-BE49-F238E27FC236}">
                <a16:creationId xmlns:a16="http://schemas.microsoft.com/office/drawing/2014/main" id="{B060AC99-680D-B2F8-3878-2418403FCA82}"/>
              </a:ext>
            </a:extLst>
          </p:cNvPr>
          <p:cNvSpPr>
            <a:spLocks noGrp="1"/>
          </p:cNvSpPr>
          <p:nvPr>
            <p:ph type="subTitle" idx="1"/>
          </p:nvPr>
        </p:nvSpPr>
        <p:spPr>
          <a:xfrm>
            <a:off x="851964" y="1806817"/>
            <a:ext cx="10101648" cy="3286391"/>
          </a:xfrm>
        </p:spPr>
        <p:txBody>
          <a:bodyPr>
            <a:normAutofit/>
          </a:bodyPr>
          <a:lstStyle/>
          <a:p>
            <a:pPr marL="285750" indent="-285750">
              <a:lnSpc>
                <a:spcPct val="200000"/>
              </a:lnSpc>
              <a:buFont typeface="Wingdings" panose="05000000000000000000" pitchFamily="2" charset="2"/>
              <a:buChar char="§"/>
            </a:pPr>
            <a:r>
              <a:rPr lang="en-GB" sz="2000" b="1" dirty="0"/>
              <a:t>Chapter 1 – Model Choice</a:t>
            </a:r>
          </a:p>
          <a:p>
            <a:pPr marL="285750" indent="-285750">
              <a:lnSpc>
                <a:spcPct val="200000"/>
              </a:lnSpc>
              <a:buFont typeface="Wingdings" panose="05000000000000000000" pitchFamily="2" charset="2"/>
              <a:buChar char="§"/>
            </a:pPr>
            <a:r>
              <a:rPr lang="en-GB" sz="2000" b="1" dirty="0"/>
              <a:t>Chapter 2 – Model Inputs</a:t>
            </a:r>
          </a:p>
          <a:p>
            <a:pPr marL="285750" indent="-285750">
              <a:lnSpc>
                <a:spcPct val="200000"/>
              </a:lnSpc>
              <a:buFont typeface="Wingdings" panose="05000000000000000000" pitchFamily="2" charset="2"/>
              <a:buChar char="§"/>
            </a:pPr>
            <a:r>
              <a:rPr lang="en-GB" sz="2000" b="1" dirty="0">
                <a:solidFill>
                  <a:schemeClr val="accent4"/>
                </a:solidFill>
              </a:rPr>
              <a:t>Chapter 3 – Trade Configuration</a:t>
            </a:r>
          </a:p>
          <a:p>
            <a:pPr marL="285750" indent="-285750">
              <a:lnSpc>
                <a:spcPct val="200000"/>
              </a:lnSpc>
              <a:buFont typeface="Wingdings" panose="05000000000000000000" pitchFamily="2" charset="2"/>
              <a:buChar char="§"/>
            </a:pPr>
            <a:r>
              <a:rPr lang="en-GB" sz="2000" b="1" dirty="0"/>
              <a:t>Chapter 4 – Greeks &amp; Other Risk Measures</a:t>
            </a:r>
          </a:p>
          <a:p>
            <a:pPr marL="504000" indent="-285750">
              <a:spcBef>
                <a:spcPts val="0"/>
              </a:spcBef>
              <a:buFont typeface="Arial" panose="020B0604020202020204" pitchFamily="34" charset="0"/>
              <a:buChar char="•"/>
            </a:pPr>
            <a:endParaRPr lang="en-GB" sz="500" dirty="0"/>
          </a:p>
        </p:txBody>
      </p:sp>
    </p:spTree>
    <p:extLst>
      <p:ext uri="{BB962C8B-B14F-4D97-AF65-F5344CB8AC3E}">
        <p14:creationId xmlns:p14="http://schemas.microsoft.com/office/powerpoint/2010/main" val="17851515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B453-8229-8B65-63B8-F3D464DDFE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3FA4A3-20C1-B0D4-3556-28BA71DC732A}"/>
              </a:ext>
            </a:extLst>
          </p:cNvPr>
          <p:cNvSpPr>
            <a:spLocks noGrp="1"/>
          </p:cNvSpPr>
          <p:nvPr>
            <p:ph type="ctrTitle"/>
          </p:nvPr>
        </p:nvSpPr>
        <p:spPr/>
        <p:txBody>
          <a:bodyPr/>
          <a:lstStyle/>
          <a:p>
            <a:r>
              <a:rPr lang="en-GB" dirty="0"/>
              <a:t>Instrument Inputs</a:t>
            </a:r>
          </a:p>
        </p:txBody>
      </p:sp>
      <p:sp>
        <p:nvSpPr>
          <p:cNvPr id="3" name="Text Placeholder 2">
            <a:extLst>
              <a:ext uri="{FF2B5EF4-FFF2-40B4-BE49-F238E27FC236}">
                <a16:creationId xmlns:a16="http://schemas.microsoft.com/office/drawing/2014/main" id="{31478DE0-25AC-D414-8821-1BC9FE5F19B7}"/>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mc:AlternateContent xmlns:mc="http://schemas.openxmlformats.org/markup-compatibility/2006" xmlns:a14="http://schemas.microsoft.com/office/drawing/2010/main">
        <mc:Choice Requires="a14">
          <p:sp>
            <p:nvSpPr>
              <p:cNvPr id="4" name="TextBox 57">
                <a:extLst>
                  <a:ext uri="{FF2B5EF4-FFF2-40B4-BE49-F238E27FC236}">
                    <a16:creationId xmlns:a16="http://schemas.microsoft.com/office/drawing/2014/main" id="{FF8C93C2-BFDC-11A2-2057-144B5ADCC7CE}"/>
                  </a:ext>
                </a:extLst>
              </p:cNvPr>
              <p:cNvSpPr txBox="1"/>
              <p:nvPr/>
            </p:nvSpPr>
            <p:spPr>
              <a:xfrm>
                <a:off x="1944364" y="3124137"/>
                <a:ext cx="4574137" cy="492443"/>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GB" sz="3200" b="0" i="1" smtClean="0">
                              <a:solidFill>
                                <a:schemeClr val="tx1"/>
                              </a:solidFill>
                              <a:latin typeface="Cambria Math" panose="02040503050406030204" pitchFamily="18" charset="0"/>
                            </a:rPr>
                          </m:ctrlPr>
                        </m:sSubPr>
                        <m:e>
                          <m:r>
                            <a:rPr lang="en-GB" sz="3200" b="0" i="1" smtClean="0">
                              <a:solidFill>
                                <a:schemeClr val="tx1"/>
                              </a:solidFill>
                              <a:latin typeface="Cambria Math" panose="02040503050406030204" pitchFamily="18" charset="0"/>
                            </a:rPr>
                            <m:t>𝑉</m:t>
                          </m:r>
                        </m:e>
                        <m:sub>
                          <m:r>
                            <a:rPr lang="en-GB" sz="3200" b="0" i="1" smtClean="0">
                              <a:solidFill>
                                <a:schemeClr val="tx1"/>
                              </a:solidFill>
                              <a:latin typeface="Cambria Math" panose="02040503050406030204" pitchFamily="18" charset="0"/>
                            </a:rPr>
                            <m:t>𝑡</m:t>
                          </m:r>
                        </m:sub>
                      </m:sSub>
                      <m:r>
                        <a:rPr lang="en-GB" sz="3200" i="1">
                          <a:solidFill>
                            <a:schemeClr val="tx1"/>
                          </a:solidFill>
                          <a:latin typeface="Cambria Math" panose="02040503050406030204" pitchFamily="18" charset="0"/>
                        </a:rPr>
                        <m:t>=</m:t>
                      </m:r>
                      <m:r>
                        <a:rPr lang="en-GB" sz="3200" i="1">
                          <a:solidFill>
                            <a:schemeClr val="tx1"/>
                          </a:solidFill>
                          <a:latin typeface="Cambria Math" panose="02040503050406030204" pitchFamily="18" charset="0"/>
                        </a:rPr>
                        <m:t>𝐷</m:t>
                      </m:r>
                      <m:sSub>
                        <m:sSubPr>
                          <m:ctrlPr>
                            <a:rPr lang="en-GB" sz="3200" i="1">
                              <a:solidFill>
                                <a:schemeClr val="tx1"/>
                              </a:solidFill>
                              <a:latin typeface="Cambria Math" panose="02040503050406030204" pitchFamily="18" charset="0"/>
                            </a:rPr>
                          </m:ctrlPr>
                        </m:sSubPr>
                        <m:e>
                          <m:r>
                            <a:rPr lang="en-GB" sz="3200" i="1">
                              <a:solidFill>
                                <a:schemeClr val="tx1"/>
                              </a:solidFill>
                              <a:latin typeface="Cambria Math" panose="02040503050406030204" pitchFamily="18" charset="0"/>
                            </a:rPr>
                            <m:t>𝐹</m:t>
                          </m:r>
                        </m:e>
                        <m:sub>
                          <m:r>
                            <a:rPr lang="en-GB" sz="3200" i="1">
                              <a:solidFill>
                                <a:schemeClr val="tx1"/>
                              </a:solidFill>
                              <a:latin typeface="Cambria Math" panose="02040503050406030204" pitchFamily="18" charset="0"/>
                            </a:rPr>
                            <m:t>𝑡</m:t>
                          </m:r>
                        </m:sub>
                      </m:sSub>
                      <m:r>
                        <a:rPr lang="en-GB" sz="3200" i="1">
                          <a:solidFill>
                            <a:schemeClr val="tx1"/>
                          </a:solidFill>
                          <a:latin typeface="Cambria Math" panose="02040503050406030204" pitchFamily="18" charset="0"/>
                          <a:ea typeface="Cambria Math" panose="02040503050406030204" pitchFamily="18" charset="0"/>
                        </a:rPr>
                        <m:t>∙</m:t>
                      </m:r>
                      <m:r>
                        <a:rPr lang="en-GB" sz="3200" b="0" i="1" smtClean="0">
                          <a:solidFill>
                            <a:schemeClr val="tx1"/>
                          </a:solidFill>
                          <a:latin typeface="Cambria Math" panose="02040503050406030204" pitchFamily="18" charset="0"/>
                          <a:ea typeface="Cambria Math" panose="02040503050406030204" pitchFamily="18" charset="0"/>
                        </a:rPr>
                        <m:t>(</m:t>
                      </m:r>
                      <m:sSub>
                        <m:sSubPr>
                          <m:ctrlPr>
                            <a:rPr lang="en-GB" sz="3200" i="1" smtClean="0">
                              <a:solidFill>
                                <a:schemeClr val="tx1"/>
                              </a:solidFill>
                              <a:latin typeface="Cambria Math" panose="02040503050406030204" pitchFamily="18" charset="0"/>
                            </a:rPr>
                          </m:ctrlPr>
                        </m:sSubPr>
                        <m:e>
                          <m:r>
                            <a:rPr lang="en-GB" sz="3200" b="0" i="1">
                              <a:solidFill>
                                <a:schemeClr val="tx1"/>
                              </a:solidFill>
                              <a:latin typeface="Cambria Math" panose="02040503050406030204" pitchFamily="18" charset="0"/>
                            </a:rPr>
                            <m:t>𝐹</m:t>
                          </m:r>
                        </m:e>
                        <m:sub>
                          <m:r>
                            <a:rPr lang="en-GB" sz="3200" b="0" i="1">
                              <a:solidFill>
                                <a:schemeClr val="tx1"/>
                              </a:solidFill>
                              <a:latin typeface="Cambria Math" panose="02040503050406030204" pitchFamily="18" charset="0"/>
                            </a:rPr>
                            <m:t>𝑡</m:t>
                          </m:r>
                        </m:sub>
                      </m:sSub>
                      <m:r>
                        <a:rPr lang="en-GB" sz="3200" b="0" i="1">
                          <a:solidFill>
                            <a:schemeClr val="tx1"/>
                          </a:solidFill>
                          <a:latin typeface="Cambria Math" panose="02040503050406030204" pitchFamily="18" charset="0"/>
                          <a:ea typeface="Cambria Math" panose="02040503050406030204" pitchFamily="18" charset="0"/>
                        </a:rPr>
                        <m:t>∙</m:t>
                      </m:r>
                      <m:r>
                        <a:rPr lang="en-GB" sz="3200" b="0" i="1" smtClean="0">
                          <a:solidFill>
                            <a:schemeClr val="tx1"/>
                          </a:solidFill>
                          <a:latin typeface="Cambria Math" panose="02040503050406030204" pitchFamily="18" charset="0"/>
                          <a:ea typeface="Cambria Math" panose="02040503050406030204" pitchFamily="18" charset="0"/>
                        </a:rPr>
                        <m:t>𝛼</m:t>
                      </m:r>
                      <m:r>
                        <a:rPr lang="en-GB" sz="3200" b="0" i="1" smtClean="0">
                          <a:solidFill>
                            <a:schemeClr val="tx1"/>
                          </a:solidFill>
                          <a:latin typeface="Cambria Math" panose="02040503050406030204" pitchFamily="18" charset="0"/>
                          <a:ea typeface="Cambria Math" panose="02040503050406030204" pitchFamily="18" charset="0"/>
                        </a:rPr>
                        <m:t>+</m:t>
                      </m:r>
                      <m:r>
                        <a:rPr lang="en-GB" sz="3200" b="0" i="1" smtClean="0">
                          <a:solidFill>
                            <a:schemeClr val="tx1"/>
                          </a:solidFill>
                          <a:latin typeface="Cambria Math" panose="02040503050406030204" pitchFamily="18" charset="0"/>
                        </a:rPr>
                        <m:t>𝐾</m:t>
                      </m:r>
                      <m:r>
                        <a:rPr lang="en-GB" sz="3200" b="0" i="1" smtClean="0">
                          <a:solidFill>
                            <a:schemeClr val="tx1"/>
                          </a:solidFill>
                          <a:latin typeface="Cambria Math" panose="02040503050406030204" pitchFamily="18" charset="0"/>
                          <a:ea typeface="Cambria Math" panose="02040503050406030204" pitchFamily="18" charset="0"/>
                        </a:rPr>
                        <m:t>∙</m:t>
                      </m:r>
                      <m:r>
                        <a:rPr lang="en-GB" sz="3200" b="0" i="1" smtClean="0">
                          <a:solidFill>
                            <a:schemeClr val="tx1"/>
                          </a:solidFill>
                          <a:latin typeface="Cambria Math" panose="02040503050406030204" pitchFamily="18" charset="0"/>
                          <a:ea typeface="Cambria Math" panose="02040503050406030204" pitchFamily="18" charset="0"/>
                        </a:rPr>
                        <m:t>𝛽</m:t>
                      </m:r>
                      <m:r>
                        <a:rPr lang="en-GB" sz="3200" b="1" i="1" smtClean="0">
                          <a:solidFill>
                            <a:schemeClr val="tx1"/>
                          </a:solidFill>
                          <a:latin typeface="Cambria Math" panose="02040503050406030204" pitchFamily="18" charset="0"/>
                          <a:ea typeface="Cambria Math" panose="02040503050406030204" pitchFamily="18" charset="0"/>
                        </a:rPr>
                        <m:t>)</m:t>
                      </m:r>
                    </m:oMath>
                  </m:oMathPara>
                </a14:m>
                <a:endParaRPr lang="en-GB" sz="3200" b="1" i="1" dirty="0">
                  <a:solidFill>
                    <a:schemeClr val="tx1"/>
                  </a:solidFill>
                  <a:latin typeface="Cambria Math" panose="02040503050406030204" pitchFamily="18" charset="0"/>
                </a:endParaRPr>
              </a:p>
            </p:txBody>
          </p:sp>
        </mc:Choice>
        <mc:Fallback xmlns="">
          <p:sp>
            <p:nvSpPr>
              <p:cNvPr id="4" name="TextBox 57">
                <a:extLst>
                  <a:ext uri="{FF2B5EF4-FFF2-40B4-BE49-F238E27FC236}">
                    <a16:creationId xmlns:a16="http://schemas.microsoft.com/office/drawing/2014/main" id="{FF8C93C2-BFDC-11A2-2057-144B5ADCC7CE}"/>
                  </a:ext>
                </a:extLst>
              </p:cNvPr>
              <p:cNvSpPr txBox="1">
                <a:spLocks noRot="1" noChangeAspect="1" noMove="1" noResize="1" noEditPoints="1" noAdjustHandles="1" noChangeArrowheads="1" noChangeShapeType="1" noTextEdit="1"/>
              </p:cNvSpPr>
              <p:nvPr/>
            </p:nvSpPr>
            <p:spPr>
              <a:xfrm>
                <a:off x="1944364" y="3124137"/>
                <a:ext cx="4574137" cy="492443"/>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5" name="TextBox 57">
                <a:extLst>
                  <a:ext uri="{FF2B5EF4-FFF2-40B4-BE49-F238E27FC236}">
                    <a16:creationId xmlns:a16="http://schemas.microsoft.com/office/drawing/2014/main" id="{6D90570A-9EDE-0D61-8CC7-94DEB763EDF9}"/>
                  </a:ext>
                </a:extLst>
              </p:cNvPr>
              <p:cNvSpPr txBox="1"/>
              <p:nvPr/>
            </p:nvSpPr>
            <p:spPr>
              <a:xfrm>
                <a:off x="491068" y="982226"/>
                <a:ext cx="5604932" cy="492443"/>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GB" sz="3200" b="0" i="1" smtClean="0">
                              <a:solidFill>
                                <a:schemeClr val="tx1"/>
                              </a:solidFill>
                              <a:latin typeface="Cambria Math" panose="02040503050406030204" pitchFamily="18" charset="0"/>
                            </a:rPr>
                          </m:ctrlPr>
                        </m:sSubPr>
                        <m:e>
                          <m:r>
                            <a:rPr lang="en-GB" sz="3200" b="0" i="1" smtClean="0">
                              <a:solidFill>
                                <a:schemeClr val="tx1"/>
                              </a:solidFill>
                              <a:latin typeface="Cambria Math" panose="02040503050406030204" pitchFamily="18" charset="0"/>
                            </a:rPr>
                            <m:t>𝑉</m:t>
                          </m:r>
                        </m:e>
                        <m:sub>
                          <m:r>
                            <a:rPr lang="en-GB" sz="3200" b="0" i="1" smtClean="0">
                              <a:solidFill>
                                <a:schemeClr val="tx1"/>
                              </a:solidFill>
                              <a:latin typeface="Cambria Math" panose="02040503050406030204" pitchFamily="18" charset="0"/>
                            </a:rPr>
                            <m:t>𝑡</m:t>
                          </m:r>
                        </m:sub>
                      </m:sSub>
                      <m:r>
                        <a:rPr lang="en-GB" sz="3200" i="1">
                          <a:solidFill>
                            <a:schemeClr val="tx1"/>
                          </a:solidFill>
                          <a:latin typeface="Cambria Math" panose="02040503050406030204" pitchFamily="18" charset="0"/>
                        </a:rPr>
                        <m:t>=</m:t>
                      </m:r>
                      <m:r>
                        <m:rPr>
                          <m:sty m:val="p"/>
                        </m:rPr>
                        <a:rPr lang="el-GR" sz="3200" i="1" smtClean="0">
                          <a:solidFill>
                            <a:schemeClr val="tx1"/>
                          </a:solidFill>
                          <a:latin typeface="Cambria Math" panose="02040503050406030204" pitchFamily="18" charset="0"/>
                          <a:ea typeface="Cambria Math" panose="02040503050406030204" pitchFamily="18" charset="0"/>
                        </a:rPr>
                        <m:t>λ</m:t>
                      </m:r>
                      <m:r>
                        <a:rPr lang="el-GR" sz="3200" i="1" smtClean="0">
                          <a:solidFill>
                            <a:schemeClr val="tx1"/>
                          </a:solidFill>
                          <a:latin typeface="Cambria Math" panose="02040503050406030204" pitchFamily="18" charset="0"/>
                          <a:ea typeface="Cambria Math" panose="02040503050406030204" pitchFamily="18" charset="0"/>
                        </a:rPr>
                        <m:t>∙</m:t>
                      </m:r>
                      <m:r>
                        <m:rPr>
                          <m:sty m:val="p"/>
                        </m:rPr>
                        <a:rPr lang="en-GB" sz="3200" b="0" i="0" smtClean="0">
                          <a:solidFill>
                            <a:schemeClr val="tx1"/>
                          </a:solidFill>
                          <a:latin typeface="Cambria Math" panose="02040503050406030204" pitchFamily="18" charset="0"/>
                          <a:ea typeface="Cambria Math" panose="02040503050406030204" pitchFamily="18" charset="0"/>
                        </a:rPr>
                        <m:t>Q</m:t>
                      </m:r>
                      <m:r>
                        <a:rPr lang="en-GB" sz="3200" b="0" i="1" smtClean="0">
                          <a:solidFill>
                            <a:schemeClr val="tx1"/>
                          </a:solidFill>
                          <a:latin typeface="Cambria Math" panose="02040503050406030204" pitchFamily="18" charset="0"/>
                          <a:ea typeface="Cambria Math" panose="02040503050406030204" pitchFamily="18" charset="0"/>
                        </a:rPr>
                        <m:t>∙</m:t>
                      </m:r>
                      <m:r>
                        <a:rPr lang="en-GB" sz="3200" i="1">
                          <a:solidFill>
                            <a:schemeClr val="tx1"/>
                          </a:solidFill>
                          <a:latin typeface="Cambria Math" panose="02040503050406030204" pitchFamily="18" charset="0"/>
                        </a:rPr>
                        <m:t>𝐷</m:t>
                      </m:r>
                      <m:sSub>
                        <m:sSubPr>
                          <m:ctrlPr>
                            <a:rPr lang="en-GB" sz="3200" i="1">
                              <a:solidFill>
                                <a:schemeClr val="tx1"/>
                              </a:solidFill>
                              <a:latin typeface="Cambria Math" panose="02040503050406030204" pitchFamily="18" charset="0"/>
                            </a:rPr>
                          </m:ctrlPr>
                        </m:sSubPr>
                        <m:e>
                          <m:r>
                            <a:rPr lang="en-GB" sz="3200" i="1">
                              <a:solidFill>
                                <a:schemeClr val="tx1"/>
                              </a:solidFill>
                              <a:latin typeface="Cambria Math" panose="02040503050406030204" pitchFamily="18" charset="0"/>
                            </a:rPr>
                            <m:t>𝐹</m:t>
                          </m:r>
                        </m:e>
                        <m:sub>
                          <m:r>
                            <a:rPr lang="en-GB" sz="3200" i="1">
                              <a:solidFill>
                                <a:schemeClr val="tx1"/>
                              </a:solidFill>
                              <a:latin typeface="Cambria Math" panose="02040503050406030204" pitchFamily="18" charset="0"/>
                            </a:rPr>
                            <m:t>𝑡</m:t>
                          </m:r>
                        </m:sub>
                      </m:sSub>
                      <m:r>
                        <a:rPr lang="en-GB" sz="3200" i="1">
                          <a:solidFill>
                            <a:schemeClr val="tx1"/>
                          </a:solidFill>
                          <a:latin typeface="Cambria Math" panose="02040503050406030204" pitchFamily="18" charset="0"/>
                          <a:ea typeface="Cambria Math" panose="02040503050406030204" pitchFamily="18" charset="0"/>
                        </a:rPr>
                        <m:t>∙</m:t>
                      </m:r>
                      <m:r>
                        <a:rPr lang="en-GB" sz="3200" b="0" i="1" smtClean="0">
                          <a:solidFill>
                            <a:schemeClr val="tx1"/>
                          </a:solidFill>
                          <a:latin typeface="Cambria Math" panose="02040503050406030204" pitchFamily="18" charset="0"/>
                          <a:ea typeface="Cambria Math" panose="02040503050406030204" pitchFamily="18" charset="0"/>
                        </a:rPr>
                        <m:t>(</m:t>
                      </m:r>
                      <m:sSub>
                        <m:sSubPr>
                          <m:ctrlPr>
                            <a:rPr lang="en-GB" sz="3200" i="1" smtClean="0">
                              <a:solidFill>
                                <a:schemeClr val="tx1"/>
                              </a:solidFill>
                              <a:latin typeface="Cambria Math" panose="02040503050406030204" pitchFamily="18" charset="0"/>
                            </a:rPr>
                          </m:ctrlPr>
                        </m:sSubPr>
                        <m:e>
                          <m:r>
                            <a:rPr lang="en-GB" sz="3200" b="0" i="1">
                              <a:solidFill>
                                <a:schemeClr val="tx1"/>
                              </a:solidFill>
                              <a:latin typeface="Cambria Math" panose="02040503050406030204" pitchFamily="18" charset="0"/>
                            </a:rPr>
                            <m:t>𝐹</m:t>
                          </m:r>
                        </m:e>
                        <m:sub>
                          <m:r>
                            <a:rPr lang="en-GB" sz="3200" b="0" i="1">
                              <a:solidFill>
                                <a:schemeClr val="tx1"/>
                              </a:solidFill>
                              <a:latin typeface="Cambria Math" panose="02040503050406030204" pitchFamily="18" charset="0"/>
                            </a:rPr>
                            <m:t>𝑡</m:t>
                          </m:r>
                        </m:sub>
                      </m:sSub>
                      <m:r>
                        <a:rPr lang="en-GB" sz="3200" b="0" i="1">
                          <a:solidFill>
                            <a:schemeClr val="tx1"/>
                          </a:solidFill>
                          <a:latin typeface="Cambria Math" panose="02040503050406030204" pitchFamily="18" charset="0"/>
                          <a:ea typeface="Cambria Math" panose="02040503050406030204" pitchFamily="18" charset="0"/>
                        </a:rPr>
                        <m:t>∙</m:t>
                      </m:r>
                      <m:r>
                        <a:rPr lang="en-GB" sz="3200" b="0" i="1" smtClean="0">
                          <a:solidFill>
                            <a:schemeClr val="tx1"/>
                          </a:solidFill>
                          <a:latin typeface="Cambria Math" panose="02040503050406030204" pitchFamily="18" charset="0"/>
                          <a:ea typeface="Cambria Math" panose="02040503050406030204" pitchFamily="18" charset="0"/>
                        </a:rPr>
                        <m:t>𝛼</m:t>
                      </m:r>
                      <m:r>
                        <a:rPr lang="en-GB" sz="3200" b="0" i="1" smtClean="0">
                          <a:solidFill>
                            <a:schemeClr val="tx1"/>
                          </a:solidFill>
                          <a:latin typeface="Cambria Math" panose="02040503050406030204" pitchFamily="18" charset="0"/>
                          <a:ea typeface="Cambria Math" panose="02040503050406030204" pitchFamily="18" charset="0"/>
                        </a:rPr>
                        <m:t>+</m:t>
                      </m:r>
                      <m:r>
                        <a:rPr lang="en-GB" sz="3200" b="0" i="1" smtClean="0">
                          <a:solidFill>
                            <a:schemeClr val="tx1"/>
                          </a:solidFill>
                          <a:latin typeface="Cambria Math" panose="02040503050406030204" pitchFamily="18" charset="0"/>
                        </a:rPr>
                        <m:t>𝐾</m:t>
                      </m:r>
                      <m:r>
                        <a:rPr lang="en-GB" sz="3200" b="0" i="1" smtClean="0">
                          <a:solidFill>
                            <a:schemeClr val="tx1"/>
                          </a:solidFill>
                          <a:latin typeface="Cambria Math" panose="02040503050406030204" pitchFamily="18" charset="0"/>
                          <a:ea typeface="Cambria Math" panose="02040503050406030204" pitchFamily="18" charset="0"/>
                        </a:rPr>
                        <m:t>∙</m:t>
                      </m:r>
                      <m:r>
                        <a:rPr lang="en-GB" sz="3200" b="0" i="1" smtClean="0">
                          <a:solidFill>
                            <a:schemeClr val="tx1"/>
                          </a:solidFill>
                          <a:latin typeface="Cambria Math" panose="02040503050406030204" pitchFamily="18" charset="0"/>
                          <a:ea typeface="Cambria Math" panose="02040503050406030204" pitchFamily="18" charset="0"/>
                        </a:rPr>
                        <m:t>𝛽</m:t>
                      </m:r>
                      <m:r>
                        <a:rPr lang="en-GB" sz="3200" b="1" i="1" smtClean="0">
                          <a:solidFill>
                            <a:schemeClr val="tx1"/>
                          </a:solidFill>
                          <a:latin typeface="Cambria Math" panose="02040503050406030204" pitchFamily="18" charset="0"/>
                          <a:ea typeface="Cambria Math" panose="02040503050406030204" pitchFamily="18" charset="0"/>
                        </a:rPr>
                        <m:t>)</m:t>
                      </m:r>
                    </m:oMath>
                  </m:oMathPara>
                </a14:m>
                <a:endParaRPr lang="en-GB" sz="3200" b="1" i="1" dirty="0">
                  <a:solidFill>
                    <a:schemeClr val="tx1"/>
                  </a:solidFill>
                  <a:latin typeface="Cambria Math" panose="02040503050406030204" pitchFamily="18" charset="0"/>
                </a:endParaRPr>
              </a:p>
            </p:txBody>
          </p:sp>
        </mc:Choice>
        <mc:Fallback>
          <p:sp>
            <p:nvSpPr>
              <p:cNvPr id="5" name="TextBox 57">
                <a:extLst>
                  <a:ext uri="{FF2B5EF4-FFF2-40B4-BE49-F238E27FC236}">
                    <a16:creationId xmlns:a16="http://schemas.microsoft.com/office/drawing/2014/main" id="{6D90570A-9EDE-0D61-8CC7-94DEB763EDF9}"/>
                  </a:ext>
                </a:extLst>
              </p:cNvPr>
              <p:cNvSpPr txBox="1">
                <a:spLocks noRot="1" noChangeAspect="1" noMove="1" noResize="1" noEditPoints="1" noAdjustHandles="1" noChangeArrowheads="1" noChangeShapeType="1" noTextEdit="1"/>
              </p:cNvSpPr>
              <p:nvPr/>
            </p:nvSpPr>
            <p:spPr>
              <a:xfrm>
                <a:off x="491068" y="982226"/>
                <a:ext cx="5604932" cy="492443"/>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1BB550A-3F84-D7B4-328D-30BE98343A1A}"/>
                  </a:ext>
                </a:extLst>
              </p:cNvPr>
              <p:cNvSpPr txBox="1"/>
              <p:nvPr/>
            </p:nvSpPr>
            <p:spPr>
              <a:xfrm>
                <a:off x="2373679" y="4271538"/>
                <a:ext cx="4344199" cy="7788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l-GR" sz="2000" i="1" smtClean="0">
                          <a:solidFill>
                            <a:schemeClr val="accent1"/>
                          </a:solidFill>
                          <a:latin typeface="Cambria Math" panose="02040503050406030204" pitchFamily="18" charset="0"/>
                          <a:ea typeface="Cambria Math" panose="02040503050406030204" pitchFamily="18" charset="0"/>
                        </a:rPr>
                        <m:t>λ</m:t>
                      </m:r>
                      <m:r>
                        <a:rPr lang="en-GB" sz="2000" b="0" i="1" smtClean="0">
                          <a:solidFill>
                            <a:schemeClr val="accent1"/>
                          </a:solidFill>
                          <a:latin typeface="Cambria Math" panose="02040503050406030204" pitchFamily="18" charset="0"/>
                          <a:ea typeface="Cambria Math" panose="02040503050406030204" pitchFamily="18" charset="0"/>
                        </a:rPr>
                        <m:t>=</m:t>
                      </m:r>
                      <m:d>
                        <m:dPr>
                          <m:begChr m:val="{"/>
                          <m:endChr m:val=""/>
                          <m:ctrlPr>
                            <a:rPr lang="en-GB" sz="2000" b="0" i="1" smtClean="0">
                              <a:solidFill>
                                <a:schemeClr val="accent1"/>
                              </a:solidFill>
                              <a:latin typeface="Cambria Math" panose="02040503050406030204" pitchFamily="18" charset="0"/>
                              <a:ea typeface="Cambria Math" panose="02040503050406030204" pitchFamily="18" charset="0"/>
                            </a:rPr>
                          </m:ctrlPr>
                        </m:dPr>
                        <m:e>
                          <m:eqArr>
                            <m:eqArrPr>
                              <m:ctrlPr>
                                <a:rPr lang="en-GB" sz="2000" b="0" i="1" smtClean="0">
                                  <a:solidFill>
                                    <a:schemeClr val="accent1"/>
                                  </a:solidFill>
                                  <a:latin typeface="Cambria Math" panose="02040503050406030204" pitchFamily="18" charset="0"/>
                                  <a:ea typeface="Cambria Math" panose="02040503050406030204" pitchFamily="18" charset="0"/>
                                </a:rPr>
                              </m:ctrlPr>
                            </m:eqArrPr>
                            <m:e>
                              <m:r>
                                <a:rPr lang="en-GB" sz="2000" b="0" i="1" smtClean="0">
                                  <a:solidFill>
                                    <a:schemeClr val="accent1"/>
                                  </a:solidFill>
                                  <a:latin typeface="Cambria Math" panose="02040503050406030204" pitchFamily="18" charset="0"/>
                                  <a:ea typeface="Cambria Math" panose="02040503050406030204" pitchFamily="18" charset="0"/>
                                </a:rPr>
                                <m:t>1      </m:t>
                              </m:r>
                              <m:r>
                                <a:rPr lang="en-GB" sz="2000" b="0" i="1" smtClean="0">
                                  <a:solidFill>
                                    <a:schemeClr val="accent1"/>
                                  </a:solidFill>
                                  <a:latin typeface="Cambria Math" panose="02040503050406030204" pitchFamily="18" charset="0"/>
                                  <a:ea typeface="Cambria Math" panose="02040503050406030204" pitchFamily="18" charset="0"/>
                                </a:rPr>
                                <m:t>𝑖𝑓</m:t>
                              </m:r>
                              <m:r>
                                <a:rPr lang="en-GB" sz="2000" b="0" i="1" smtClean="0">
                                  <a:solidFill>
                                    <a:schemeClr val="accent1"/>
                                  </a:solidFill>
                                  <a:latin typeface="Cambria Math" panose="02040503050406030204" pitchFamily="18" charset="0"/>
                                  <a:ea typeface="Cambria Math" panose="02040503050406030204" pitchFamily="18" charset="0"/>
                                </a:rPr>
                                <m:t> </m:t>
                              </m:r>
                              <m:r>
                                <a:rPr lang="en-GB" sz="2000" b="0" i="1" smtClean="0">
                                  <a:solidFill>
                                    <a:schemeClr val="accent1"/>
                                  </a:solidFill>
                                  <a:latin typeface="Cambria Math" panose="02040503050406030204" pitchFamily="18" charset="0"/>
                                  <a:ea typeface="Cambria Math" panose="02040503050406030204" pitchFamily="18" charset="0"/>
                                </a:rPr>
                                <m:t>𝑆𝑖𝑑𝑒</m:t>
                              </m:r>
                              <m:r>
                                <a:rPr lang="en-GB" sz="2000" b="0" i="1" smtClean="0">
                                  <a:solidFill>
                                    <a:schemeClr val="accent1"/>
                                  </a:solidFill>
                                  <a:latin typeface="Cambria Math" panose="02040503050406030204" pitchFamily="18" charset="0"/>
                                  <a:ea typeface="Cambria Math" panose="02040503050406030204" pitchFamily="18" charset="0"/>
                                </a:rPr>
                                <m:t>=</m:t>
                              </m:r>
                              <m:r>
                                <a:rPr lang="en-GB" sz="2000" b="0" i="1" smtClean="0">
                                  <a:solidFill>
                                    <a:schemeClr val="accent1"/>
                                  </a:solidFill>
                                  <a:latin typeface="Cambria Math" panose="02040503050406030204" pitchFamily="18" charset="0"/>
                                  <a:ea typeface="Cambria Math" panose="02040503050406030204" pitchFamily="18" charset="0"/>
                                </a:rPr>
                                <m:t>𝐿𝑜𝑛𝑔</m:t>
                              </m:r>
                            </m:e>
                            <m:e>
                              <m:r>
                                <a:rPr lang="en-GB" sz="2000" i="1">
                                  <a:solidFill>
                                    <a:schemeClr val="accent1"/>
                                  </a:solidFill>
                                  <a:latin typeface="Cambria Math" panose="02040503050406030204" pitchFamily="18" charset="0"/>
                                  <a:ea typeface="Cambria Math" panose="02040503050406030204" pitchFamily="18" charset="0"/>
                                </a:rPr>
                                <m:t>−1</m:t>
                              </m:r>
                              <m:r>
                                <a:rPr lang="en-GB" sz="2000" b="0" i="1" smtClean="0">
                                  <a:solidFill>
                                    <a:schemeClr val="accent1"/>
                                  </a:solidFill>
                                  <a:latin typeface="Cambria Math" panose="02040503050406030204" pitchFamily="18" charset="0"/>
                                  <a:ea typeface="Cambria Math" panose="02040503050406030204" pitchFamily="18" charset="0"/>
                                </a:rPr>
                                <m:t>  </m:t>
                              </m:r>
                              <m:r>
                                <a:rPr lang="en-GB" sz="2000" i="1">
                                  <a:solidFill>
                                    <a:schemeClr val="accent1"/>
                                  </a:solidFill>
                                  <a:latin typeface="Cambria Math" panose="02040503050406030204" pitchFamily="18" charset="0"/>
                                  <a:ea typeface="Cambria Math" panose="02040503050406030204" pitchFamily="18" charset="0"/>
                                </a:rPr>
                                <m:t>𝑖𝑓</m:t>
                              </m:r>
                              <m:r>
                                <a:rPr lang="en-GB" sz="2000" i="1">
                                  <a:solidFill>
                                    <a:schemeClr val="accent1"/>
                                  </a:solidFill>
                                  <a:latin typeface="Cambria Math" panose="02040503050406030204" pitchFamily="18" charset="0"/>
                                  <a:ea typeface="Cambria Math" panose="02040503050406030204" pitchFamily="18" charset="0"/>
                                </a:rPr>
                                <m:t> </m:t>
                              </m:r>
                              <m:r>
                                <a:rPr lang="en-GB" sz="2000" b="0" i="1" smtClean="0">
                                  <a:solidFill>
                                    <a:schemeClr val="accent1"/>
                                  </a:solidFill>
                                  <a:latin typeface="Cambria Math" panose="02040503050406030204" pitchFamily="18" charset="0"/>
                                  <a:ea typeface="Cambria Math" panose="02040503050406030204" pitchFamily="18" charset="0"/>
                                </a:rPr>
                                <m:t>𝑆𝑖𝑑𝑒</m:t>
                              </m:r>
                              <m:r>
                                <a:rPr lang="en-GB" sz="2000" i="1">
                                  <a:solidFill>
                                    <a:schemeClr val="accent1"/>
                                  </a:solidFill>
                                  <a:latin typeface="Cambria Math" panose="02040503050406030204" pitchFamily="18" charset="0"/>
                                  <a:ea typeface="Cambria Math" panose="02040503050406030204" pitchFamily="18" charset="0"/>
                                </a:rPr>
                                <m:t>=</m:t>
                              </m:r>
                              <m:r>
                                <a:rPr lang="en-GB" sz="2000" b="0" i="1" smtClean="0">
                                  <a:solidFill>
                                    <a:schemeClr val="accent1"/>
                                  </a:solidFill>
                                  <a:latin typeface="Cambria Math" panose="02040503050406030204" pitchFamily="18" charset="0"/>
                                  <a:ea typeface="Cambria Math" panose="02040503050406030204" pitchFamily="18" charset="0"/>
                                </a:rPr>
                                <m:t>𝑆h𝑜𝑟𝑡</m:t>
                              </m:r>
                            </m:e>
                          </m:eqArr>
                        </m:e>
                      </m:d>
                    </m:oMath>
                  </m:oMathPara>
                </a14:m>
                <a:endParaRPr lang="en-GB" sz="2000" dirty="0">
                  <a:solidFill>
                    <a:schemeClr val="accent1"/>
                  </a:solidFill>
                </a:endParaRPr>
              </a:p>
            </p:txBody>
          </p:sp>
        </mc:Choice>
        <mc:Fallback xmlns="">
          <p:sp>
            <p:nvSpPr>
              <p:cNvPr id="7" name="TextBox 6">
                <a:extLst>
                  <a:ext uri="{FF2B5EF4-FFF2-40B4-BE49-F238E27FC236}">
                    <a16:creationId xmlns:a16="http://schemas.microsoft.com/office/drawing/2014/main" id="{71BB550A-3F84-D7B4-328D-30BE98343A1A}"/>
                  </a:ext>
                </a:extLst>
              </p:cNvPr>
              <p:cNvSpPr txBox="1">
                <a:spLocks noRot="1" noChangeAspect="1" noMove="1" noResize="1" noEditPoints="1" noAdjustHandles="1" noChangeArrowheads="1" noChangeShapeType="1" noTextEdit="1"/>
              </p:cNvSpPr>
              <p:nvPr/>
            </p:nvSpPr>
            <p:spPr>
              <a:xfrm>
                <a:off x="2373679" y="4271538"/>
                <a:ext cx="4344199" cy="778868"/>
              </a:xfrm>
              <a:prstGeom prst="rect">
                <a:avLst/>
              </a:prstGeom>
              <a:blipFill>
                <a:blip r:embed="rId5"/>
                <a:stretch>
                  <a:fillRect/>
                </a:stretch>
              </a:blipFill>
            </p:spPr>
            <p:txBody>
              <a:bodyPr/>
              <a:lstStyle/>
              <a:p>
                <a:r>
                  <a:rPr lang="en-GB">
                    <a:noFill/>
                  </a:rPr>
                  <a:t> </a:t>
                </a:r>
              </a:p>
            </p:txBody>
          </p:sp>
        </mc:Fallback>
      </mc:AlternateContent>
      <p:cxnSp>
        <p:nvCxnSpPr>
          <p:cNvPr id="8" name="Straight Arrow Connector 7">
            <a:extLst>
              <a:ext uri="{FF2B5EF4-FFF2-40B4-BE49-F238E27FC236}">
                <a16:creationId xmlns:a16="http://schemas.microsoft.com/office/drawing/2014/main" id="{BA508D08-A29E-BD36-70BB-219288841B8F}"/>
              </a:ext>
            </a:extLst>
          </p:cNvPr>
          <p:cNvCxnSpPr/>
          <p:nvPr/>
        </p:nvCxnSpPr>
        <p:spPr>
          <a:xfrm flipH="1" flipV="1">
            <a:off x="3047067" y="3616581"/>
            <a:ext cx="130628" cy="76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9FA492-E199-011B-ADD1-745FA0C2F545}"/>
                  </a:ext>
                </a:extLst>
              </p:cNvPr>
              <p:cNvSpPr txBox="1"/>
              <p:nvPr/>
            </p:nvSpPr>
            <p:spPr>
              <a:xfrm>
                <a:off x="1720149" y="2030964"/>
                <a:ext cx="4344199"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accent1"/>
                          </a:solidFill>
                          <a:latin typeface="Cambria Math" panose="02040503050406030204" pitchFamily="18" charset="0"/>
                          <a:ea typeface="Cambria Math" panose="02040503050406030204" pitchFamily="18" charset="0"/>
                        </a:rPr>
                        <m:t>𝑄𝑢𝑎𝑛𝑡𝑖𝑡𝑦</m:t>
                      </m:r>
                      <m:r>
                        <a:rPr lang="en-GB" sz="2000" b="0" i="1" smtClean="0">
                          <a:solidFill>
                            <a:schemeClr val="accent1"/>
                          </a:solidFill>
                          <a:latin typeface="Cambria Math" panose="02040503050406030204" pitchFamily="18" charset="0"/>
                          <a:ea typeface="Cambria Math" panose="02040503050406030204" pitchFamily="18" charset="0"/>
                        </a:rPr>
                        <m:t> (</m:t>
                      </m:r>
                      <m:r>
                        <a:rPr lang="en-GB" sz="2000" b="0" i="1" smtClean="0">
                          <a:solidFill>
                            <a:schemeClr val="accent1"/>
                          </a:solidFill>
                          <a:latin typeface="Cambria Math" panose="02040503050406030204" pitchFamily="18" charset="0"/>
                          <a:ea typeface="Cambria Math" panose="02040503050406030204" pitchFamily="18" charset="0"/>
                        </a:rPr>
                        <m:t>𝑖𝑛</m:t>
                      </m:r>
                      <m:r>
                        <a:rPr lang="en-GB" sz="2000" b="0" i="1" smtClean="0">
                          <a:solidFill>
                            <a:schemeClr val="accent1"/>
                          </a:solidFill>
                          <a:latin typeface="Cambria Math" panose="02040503050406030204" pitchFamily="18" charset="0"/>
                          <a:ea typeface="Cambria Math" panose="02040503050406030204" pitchFamily="18" charset="0"/>
                        </a:rPr>
                        <m:t> </m:t>
                      </m:r>
                      <m:r>
                        <a:rPr lang="en-GB" sz="2000" b="0" i="1" smtClean="0">
                          <a:solidFill>
                            <a:schemeClr val="accent1"/>
                          </a:solidFill>
                          <a:latin typeface="Cambria Math" panose="02040503050406030204" pitchFamily="18" charset="0"/>
                          <a:ea typeface="Cambria Math" panose="02040503050406030204" pitchFamily="18" charset="0"/>
                        </a:rPr>
                        <m:t>𝑂𝑅𝐸</m:t>
                      </m:r>
                      <m:r>
                        <a:rPr lang="en-GB" sz="2000" b="0" i="1" smtClean="0">
                          <a:solidFill>
                            <a:schemeClr val="accent1"/>
                          </a:solidFill>
                          <a:latin typeface="Cambria Math" panose="02040503050406030204" pitchFamily="18" charset="0"/>
                          <a:ea typeface="Cambria Math" panose="02040503050406030204" pitchFamily="18" charset="0"/>
                        </a:rPr>
                        <m:t>) </m:t>
                      </m:r>
                    </m:oMath>
                  </m:oMathPara>
                </a14:m>
                <a:endParaRPr lang="en-GB" sz="2000" dirty="0">
                  <a:solidFill>
                    <a:schemeClr val="accent1"/>
                  </a:solidFill>
                </a:endParaRPr>
              </a:p>
            </p:txBody>
          </p:sp>
        </mc:Choice>
        <mc:Fallback xmlns="">
          <p:sp>
            <p:nvSpPr>
              <p:cNvPr id="9" name="TextBox 8">
                <a:extLst>
                  <a:ext uri="{FF2B5EF4-FFF2-40B4-BE49-F238E27FC236}">
                    <a16:creationId xmlns:a16="http://schemas.microsoft.com/office/drawing/2014/main" id="{E99FA492-E199-011B-ADD1-745FA0C2F545}"/>
                  </a:ext>
                </a:extLst>
              </p:cNvPr>
              <p:cNvSpPr txBox="1">
                <a:spLocks noRot="1" noChangeAspect="1" noMove="1" noResize="1" noEditPoints="1" noAdjustHandles="1" noChangeArrowheads="1" noChangeShapeType="1" noTextEdit="1"/>
              </p:cNvSpPr>
              <p:nvPr/>
            </p:nvSpPr>
            <p:spPr>
              <a:xfrm>
                <a:off x="1720149" y="2030964"/>
                <a:ext cx="4344199" cy="400110"/>
              </a:xfrm>
              <a:prstGeom prst="rect">
                <a:avLst/>
              </a:prstGeom>
              <a:blipFill>
                <a:blip r:embed="rId6"/>
                <a:stretch>
                  <a:fillRect b="-15152"/>
                </a:stretch>
              </a:blipFill>
            </p:spPr>
            <p:txBody>
              <a:bodyPr/>
              <a:lstStyle/>
              <a:p>
                <a:r>
                  <a:rPr lang="en-GB">
                    <a:noFill/>
                  </a:rPr>
                  <a:t> </a:t>
                </a:r>
              </a:p>
            </p:txBody>
          </p:sp>
        </mc:Fallback>
      </mc:AlternateContent>
      <p:cxnSp>
        <p:nvCxnSpPr>
          <p:cNvPr id="10" name="Straight Arrow Connector 9">
            <a:extLst>
              <a:ext uri="{FF2B5EF4-FFF2-40B4-BE49-F238E27FC236}">
                <a16:creationId xmlns:a16="http://schemas.microsoft.com/office/drawing/2014/main" id="{7488801A-F212-DC42-3B9E-1F1D06F17FAC}"/>
              </a:ext>
            </a:extLst>
          </p:cNvPr>
          <p:cNvCxnSpPr>
            <a:cxnSpLocks/>
          </p:cNvCxnSpPr>
          <p:nvPr/>
        </p:nvCxnSpPr>
        <p:spPr>
          <a:xfrm flipH="1">
            <a:off x="3546826" y="2455319"/>
            <a:ext cx="276916" cy="684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57">
                <a:extLst>
                  <a:ext uri="{FF2B5EF4-FFF2-40B4-BE49-F238E27FC236}">
                    <a16:creationId xmlns:a16="http://schemas.microsoft.com/office/drawing/2014/main" id="{3AA6B89E-4DF7-6B2B-580A-7EB376FC30FE}"/>
                  </a:ext>
                </a:extLst>
              </p:cNvPr>
              <p:cNvSpPr txBox="1"/>
              <p:nvPr/>
            </p:nvSpPr>
            <p:spPr>
              <a:xfrm>
                <a:off x="8651999" y="3174555"/>
                <a:ext cx="2485103" cy="492443"/>
              </a:xfrm>
              <a:prstGeom prst="rect">
                <a:avLst/>
              </a:prstGeom>
              <a:noFill/>
            </p:spPr>
            <p:style>
              <a:lnRef idx="0">
                <a:scrgbClr r="0" g="0" b="0"/>
              </a:lnRef>
              <a:fillRef idx="0">
                <a:scrgbClr r="0" g="0" b="0"/>
              </a:fillRef>
              <a:effectRef idx="0">
                <a:scrgbClr r="0" g="0" b="0"/>
              </a:effectRef>
              <a:fontRef idx="minor">
                <a:schemeClr val="tx1"/>
              </a:fontRef>
            </p:style>
            <p:txBody>
              <a:bodyPr wrap="squar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GB" sz="3200" b="0" i="1" smtClean="0">
                          <a:solidFill>
                            <a:schemeClr val="tx1"/>
                          </a:solidFill>
                          <a:latin typeface="Cambria Math" panose="02040503050406030204" pitchFamily="18" charset="0"/>
                        </a:rPr>
                        <m:t>𝑁</m:t>
                      </m:r>
                      <m:r>
                        <a:rPr lang="en-GB" sz="3200" b="0" i="1" smtClean="0">
                          <a:solidFill>
                            <a:schemeClr val="tx1"/>
                          </a:solidFill>
                          <a:latin typeface="Cambria Math" panose="02040503050406030204" pitchFamily="18" charset="0"/>
                        </a:rPr>
                        <m:t>=</m:t>
                      </m:r>
                      <m:r>
                        <a:rPr lang="en-GB" sz="3200" b="0" i="1" smtClean="0">
                          <a:solidFill>
                            <a:schemeClr val="tx1"/>
                          </a:solidFill>
                          <a:latin typeface="Cambria Math" panose="02040503050406030204" pitchFamily="18" charset="0"/>
                        </a:rPr>
                        <m:t>𝑛</m:t>
                      </m:r>
                      <m:r>
                        <a:rPr lang="en-GB" sz="3200" b="0" i="1" smtClean="0">
                          <a:solidFill>
                            <a:schemeClr val="tx1"/>
                          </a:solidFill>
                          <a:latin typeface="Cambria Math" panose="02040503050406030204" pitchFamily="18" charset="0"/>
                          <a:ea typeface="Cambria Math" panose="02040503050406030204" pitchFamily="18" charset="0"/>
                        </a:rPr>
                        <m:t>∙</m:t>
                      </m:r>
                      <m:r>
                        <a:rPr lang="en-GB" sz="3200" b="0" i="1" smtClean="0">
                          <a:solidFill>
                            <a:schemeClr val="tx1"/>
                          </a:solidFill>
                          <a:latin typeface="Cambria Math" panose="02040503050406030204" pitchFamily="18" charset="0"/>
                          <a:ea typeface="Cambria Math" panose="02040503050406030204" pitchFamily="18" charset="0"/>
                        </a:rPr>
                        <m:t>𝑀</m:t>
                      </m:r>
                      <m:r>
                        <a:rPr lang="en-GB" sz="3200" b="0" i="1" smtClean="0">
                          <a:solidFill>
                            <a:schemeClr val="tx1"/>
                          </a:solidFill>
                          <a:latin typeface="Cambria Math" panose="02040503050406030204" pitchFamily="18" charset="0"/>
                          <a:ea typeface="Cambria Math" panose="02040503050406030204" pitchFamily="18" charset="0"/>
                        </a:rPr>
                        <m:t>∙</m:t>
                      </m:r>
                      <m:r>
                        <a:rPr lang="en-GB" sz="3200" b="0" i="1" smtClean="0">
                          <a:solidFill>
                            <a:schemeClr val="tx1"/>
                          </a:solidFill>
                          <a:latin typeface="Cambria Math" panose="02040503050406030204" pitchFamily="18" charset="0"/>
                          <a:ea typeface="Cambria Math" panose="02040503050406030204" pitchFamily="18" charset="0"/>
                        </a:rPr>
                        <m:t>𝐾</m:t>
                      </m:r>
                    </m:oMath>
                  </m:oMathPara>
                </a14:m>
                <a:endParaRPr lang="en-GB" sz="3200" b="1" i="1" dirty="0">
                  <a:solidFill>
                    <a:schemeClr val="tx1"/>
                  </a:solidFill>
                  <a:latin typeface="Cambria Math" panose="02040503050406030204" pitchFamily="18" charset="0"/>
                </a:endParaRPr>
              </a:p>
            </p:txBody>
          </p:sp>
        </mc:Choice>
        <mc:Fallback xmlns="">
          <p:sp>
            <p:nvSpPr>
              <p:cNvPr id="13" name="TextBox 57">
                <a:extLst>
                  <a:ext uri="{FF2B5EF4-FFF2-40B4-BE49-F238E27FC236}">
                    <a16:creationId xmlns:a16="http://schemas.microsoft.com/office/drawing/2014/main" id="{3AA6B89E-4DF7-6B2B-580A-7EB376FC30FE}"/>
                  </a:ext>
                </a:extLst>
              </p:cNvPr>
              <p:cNvSpPr txBox="1">
                <a:spLocks noRot="1" noChangeAspect="1" noMove="1" noResize="1" noEditPoints="1" noAdjustHandles="1" noChangeArrowheads="1" noChangeShapeType="1" noTextEdit="1"/>
              </p:cNvSpPr>
              <p:nvPr/>
            </p:nvSpPr>
            <p:spPr>
              <a:xfrm>
                <a:off x="8651999" y="3174555"/>
                <a:ext cx="2485103" cy="492443"/>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C189F96-9BB4-A006-B420-31336309D433}"/>
                  </a:ext>
                </a:extLst>
              </p:cNvPr>
              <p:cNvSpPr txBox="1"/>
              <p:nvPr/>
            </p:nvSpPr>
            <p:spPr>
              <a:xfrm>
                <a:off x="8105319" y="2151426"/>
                <a:ext cx="229130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000" i="1">
                          <a:solidFill>
                            <a:schemeClr val="accent1"/>
                          </a:solidFill>
                          <a:latin typeface="Cambria Math" panose="02040503050406030204" pitchFamily="18" charset="0"/>
                          <a:ea typeface="Cambria Math" panose="02040503050406030204" pitchFamily="18" charset="0"/>
                        </a:rPr>
                        <m:t>𝑁𝑢𝑚𝑏𝑒𝑟</m:t>
                      </m:r>
                      <m:r>
                        <a:rPr lang="en-GB" sz="2000" i="1">
                          <a:solidFill>
                            <a:schemeClr val="accent1"/>
                          </a:solidFill>
                          <a:latin typeface="Cambria Math" panose="02040503050406030204" pitchFamily="18" charset="0"/>
                          <a:ea typeface="Cambria Math" panose="02040503050406030204" pitchFamily="18" charset="0"/>
                        </a:rPr>
                        <m:t> </m:t>
                      </m:r>
                      <m:r>
                        <a:rPr lang="en-GB" sz="2000" i="1">
                          <a:solidFill>
                            <a:schemeClr val="accent1"/>
                          </a:solidFill>
                          <a:latin typeface="Cambria Math" panose="02040503050406030204" pitchFamily="18" charset="0"/>
                          <a:ea typeface="Cambria Math" panose="02040503050406030204" pitchFamily="18" charset="0"/>
                        </a:rPr>
                        <m:t>𝑜𝑓</m:t>
                      </m:r>
                      <m:r>
                        <a:rPr lang="en-GB" sz="2000" i="1">
                          <a:solidFill>
                            <a:schemeClr val="accent1"/>
                          </a:solidFill>
                          <a:latin typeface="Cambria Math" panose="02040503050406030204" pitchFamily="18" charset="0"/>
                          <a:ea typeface="Cambria Math" panose="02040503050406030204" pitchFamily="18" charset="0"/>
                        </a:rPr>
                        <m:t> </m:t>
                      </m:r>
                      <m:r>
                        <a:rPr lang="en-GB" sz="2000" i="1">
                          <a:solidFill>
                            <a:schemeClr val="accent1"/>
                          </a:solidFill>
                          <a:latin typeface="Cambria Math" panose="02040503050406030204" pitchFamily="18" charset="0"/>
                          <a:ea typeface="Cambria Math" panose="02040503050406030204" pitchFamily="18" charset="0"/>
                        </a:rPr>
                        <m:t>𝐶𝑜𝑛𝑡𝑟𝑎𝑐𝑡𝑠</m:t>
                      </m:r>
                    </m:oMath>
                  </m:oMathPara>
                </a14:m>
                <a:endParaRPr lang="en-GB" sz="2000" dirty="0">
                  <a:solidFill>
                    <a:schemeClr val="accent1"/>
                  </a:solidFill>
                </a:endParaRPr>
              </a:p>
            </p:txBody>
          </p:sp>
        </mc:Choice>
        <mc:Fallback xmlns="">
          <p:sp>
            <p:nvSpPr>
              <p:cNvPr id="14" name="TextBox 13">
                <a:extLst>
                  <a:ext uri="{FF2B5EF4-FFF2-40B4-BE49-F238E27FC236}">
                    <a16:creationId xmlns:a16="http://schemas.microsoft.com/office/drawing/2014/main" id="{3C189F96-9BB4-A006-B420-31336309D433}"/>
                  </a:ext>
                </a:extLst>
              </p:cNvPr>
              <p:cNvSpPr txBox="1">
                <a:spLocks noRot="1" noChangeAspect="1" noMove="1" noResize="1" noEditPoints="1" noAdjustHandles="1" noChangeArrowheads="1" noChangeShapeType="1" noTextEdit="1"/>
              </p:cNvSpPr>
              <p:nvPr/>
            </p:nvSpPr>
            <p:spPr>
              <a:xfrm>
                <a:off x="8105319" y="2151426"/>
                <a:ext cx="2291304" cy="400110"/>
              </a:xfrm>
              <a:prstGeom prst="rect">
                <a:avLst/>
              </a:prstGeom>
              <a:blipFill>
                <a:blip r:embed="rId8"/>
                <a:stretch>
                  <a:fillRect r="-15200" b="-13636"/>
                </a:stretch>
              </a:blipFill>
            </p:spPr>
            <p:txBody>
              <a:bodyPr/>
              <a:lstStyle/>
              <a:p>
                <a:r>
                  <a:rPr lang="en-GB">
                    <a:noFill/>
                  </a:rPr>
                  <a:t> </a:t>
                </a:r>
              </a:p>
            </p:txBody>
          </p:sp>
        </mc:Fallback>
      </mc:AlternateContent>
      <p:cxnSp>
        <p:nvCxnSpPr>
          <p:cNvPr id="15" name="Straight Arrow Connector 14">
            <a:extLst>
              <a:ext uri="{FF2B5EF4-FFF2-40B4-BE49-F238E27FC236}">
                <a16:creationId xmlns:a16="http://schemas.microsoft.com/office/drawing/2014/main" id="{1D947BCD-90AD-7312-0DE3-58FD2493C830}"/>
              </a:ext>
            </a:extLst>
          </p:cNvPr>
          <p:cNvCxnSpPr>
            <a:cxnSpLocks/>
            <a:stCxn id="14" idx="2"/>
          </p:cNvCxnSpPr>
          <p:nvPr/>
        </p:nvCxnSpPr>
        <p:spPr>
          <a:xfrm>
            <a:off x="9250971" y="2551536"/>
            <a:ext cx="228621" cy="564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37099F3-3C96-7506-3FD7-C148D7E36731}"/>
                  </a:ext>
                </a:extLst>
              </p:cNvPr>
              <p:cNvSpPr txBox="1"/>
              <p:nvPr/>
            </p:nvSpPr>
            <p:spPr>
              <a:xfrm>
                <a:off x="7321230" y="4019936"/>
                <a:ext cx="203690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accent1"/>
                          </a:solidFill>
                          <a:latin typeface="Cambria Math" panose="02040503050406030204" pitchFamily="18" charset="0"/>
                          <a:ea typeface="Cambria Math" panose="02040503050406030204" pitchFamily="18" charset="0"/>
                        </a:rPr>
                        <m:t>𝑁𝑜𝑡𝑖𝑜𝑛𝑎𝑙</m:t>
                      </m:r>
                    </m:oMath>
                  </m:oMathPara>
                </a14:m>
                <a:endParaRPr lang="en-GB" sz="2000" dirty="0">
                  <a:solidFill>
                    <a:schemeClr val="accent1"/>
                  </a:solidFill>
                </a:endParaRPr>
              </a:p>
            </p:txBody>
          </p:sp>
        </mc:Choice>
        <mc:Fallback xmlns="">
          <p:sp>
            <p:nvSpPr>
              <p:cNvPr id="16" name="TextBox 15">
                <a:extLst>
                  <a:ext uri="{FF2B5EF4-FFF2-40B4-BE49-F238E27FC236}">
                    <a16:creationId xmlns:a16="http://schemas.microsoft.com/office/drawing/2014/main" id="{C37099F3-3C96-7506-3FD7-C148D7E36731}"/>
                  </a:ext>
                </a:extLst>
              </p:cNvPr>
              <p:cNvSpPr txBox="1">
                <a:spLocks noRot="1" noChangeAspect="1" noMove="1" noResize="1" noEditPoints="1" noAdjustHandles="1" noChangeArrowheads="1" noChangeShapeType="1" noTextEdit="1"/>
              </p:cNvSpPr>
              <p:nvPr/>
            </p:nvSpPr>
            <p:spPr>
              <a:xfrm>
                <a:off x="7321230" y="4019936"/>
                <a:ext cx="2036900" cy="400110"/>
              </a:xfrm>
              <a:prstGeom prst="rect">
                <a:avLst/>
              </a:prstGeom>
              <a:blipFill>
                <a:blip r:embed="rId9"/>
                <a:stretch>
                  <a:fillRect/>
                </a:stretch>
              </a:blipFill>
            </p:spPr>
            <p:txBody>
              <a:bodyPr/>
              <a:lstStyle/>
              <a:p>
                <a:r>
                  <a:rPr lang="en-GB">
                    <a:noFill/>
                  </a:rPr>
                  <a:t> </a:t>
                </a:r>
              </a:p>
            </p:txBody>
          </p:sp>
        </mc:Fallback>
      </mc:AlternateContent>
      <p:cxnSp>
        <p:nvCxnSpPr>
          <p:cNvPr id="17" name="Straight Arrow Connector 16">
            <a:extLst>
              <a:ext uri="{FF2B5EF4-FFF2-40B4-BE49-F238E27FC236}">
                <a16:creationId xmlns:a16="http://schemas.microsoft.com/office/drawing/2014/main" id="{1E3AB36E-08CD-0A22-52AD-DB83DCB8A645}"/>
              </a:ext>
            </a:extLst>
          </p:cNvPr>
          <p:cNvCxnSpPr>
            <a:cxnSpLocks/>
          </p:cNvCxnSpPr>
          <p:nvPr/>
        </p:nvCxnSpPr>
        <p:spPr>
          <a:xfrm flipV="1">
            <a:off x="8458200" y="3666998"/>
            <a:ext cx="193799" cy="345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995BB8F-2232-C40E-0B13-19F900A77D04}"/>
                  </a:ext>
                </a:extLst>
              </p:cNvPr>
              <p:cNvSpPr txBox="1"/>
              <p:nvPr/>
            </p:nvSpPr>
            <p:spPr>
              <a:xfrm>
                <a:off x="9342583" y="4062029"/>
                <a:ext cx="2109552"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000" i="1" smtClean="0">
                          <a:solidFill>
                            <a:schemeClr val="accent1"/>
                          </a:solidFill>
                          <a:latin typeface="Cambria Math" panose="02040503050406030204" pitchFamily="18" charset="0"/>
                        </a:rPr>
                        <m:t>𝐶𝑜𝑛𝑡𝑟𝑎𝑐𝑡</m:t>
                      </m:r>
                      <m:r>
                        <a:rPr lang="en-GB" sz="2000" i="1" smtClean="0">
                          <a:solidFill>
                            <a:schemeClr val="accent1"/>
                          </a:solidFill>
                          <a:latin typeface="Cambria Math" panose="02040503050406030204" pitchFamily="18" charset="0"/>
                        </a:rPr>
                        <m:t> </m:t>
                      </m:r>
                      <m:r>
                        <a:rPr lang="en-GB" sz="2000" i="1" smtClean="0">
                          <a:solidFill>
                            <a:schemeClr val="accent1"/>
                          </a:solidFill>
                          <a:latin typeface="Cambria Math" panose="02040503050406030204" pitchFamily="18" charset="0"/>
                        </a:rPr>
                        <m:t>𝑆𝑖𝑧𝑒</m:t>
                      </m:r>
                      <m:r>
                        <a:rPr lang="en-GB" sz="2000" b="0" i="1" smtClean="0">
                          <a:solidFill>
                            <a:schemeClr val="accent1"/>
                          </a:solidFill>
                          <a:latin typeface="Cambria Math" panose="02040503050406030204" pitchFamily="18" charset="0"/>
                        </a:rPr>
                        <m:t> </m:t>
                      </m:r>
                      <m:r>
                        <a:rPr lang="en-GB" sz="2000" b="0" i="1" smtClean="0">
                          <a:solidFill>
                            <a:schemeClr val="accent1"/>
                          </a:solidFill>
                          <a:latin typeface="Cambria Math" panose="02040503050406030204" pitchFamily="18" charset="0"/>
                        </a:rPr>
                        <m:t>𝑜𝑟</m:t>
                      </m:r>
                    </m:oMath>
                  </m:oMathPara>
                </a14:m>
                <a:endParaRPr lang="en-GB" sz="2000" b="0" i="1" dirty="0">
                  <a:solidFill>
                    <a:schemeClr val="accent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sz="2000" b="0" i="1" smtClean="0">
                          <a:solidFill>
                            <a:schemeClr val="accent1"/>
                          </a:solidFill>
                          <a:latin typeface="Cambria Math" panose="02040503050406030204" pitchFamily="18" charset="0"/>
                        </a:rPr>
                        <m:t> </m:t>
                      </m:r>
                      <m:r>
                        <a:rPr lang="en-GB" sz="2000" b="0" i="1" smtClean="0">
                          <a:solidFill>
                            <a:schemeClr val="accent1"/>
                          </a:solidFill>
                          <a:latin typeface="Cambria Math" panose="02040503050406030204" pitchFamily="18" charset="0"/>
                        </a:rPr>
                        <m:t>𝑀𝑢𝑙𝑡𝑖𝑝𝑙𝑖𝑒𝑟</m:t>
                      </m:r>
                    </m:oMath>
                  </m:oMathPara>
                </a14:m>
                <a:endParaRPr lang="en-GB" sz="2000" dirty="0">
                  <a:solidFill>
                    <a:schemeClr val="accent1"/>
                  </a:solidFill>
                </a:endParaRPr>
              </a:p>
            </p:txBody>
          </p:sp>
        </mc:Choice>
        <mc:Fallback xmlns="">
          <p:sp>
            <p:nvSpPr>
              <p:cNvPr id="20" name="TextBox 19">
                <a:extLst>
                  <a:ext uri="{FF2B5EF4-FFF2-40B4-BE49-F238E27FC236}">
                    <a16:creationId xmlns:a16="http://schemas.microsoft.com/office/drawing/2014/main" id="{2995BB8F-2232-C40E-0B13-19F900A77D04}"/>
                  </a:ext>
                </a:extLst>
              </p:cNvPr>
              <p:cNvSpPr txBox="1">
                <a:spLocks noRot="1" noChangeAspect="1" noMove="1" noResize="1" noEditPoints="1" noAdjustHandles="1" noChangeArrowheads="1" noChangeShapeType="1" noTextEdit="1"/>
              </p:cNvSpPr>
              <p:nvPr/>
            </p:nvSpPr>
            <p:spPr>
              <a:xfrm>
                <a:off x="9342583" y="4062029"/>
                <a:ext cx="2109552" cy="707886"/>
              </a:xfrm>
              <a:prstGeom prst="rect">
                <a:avLst/>
              </a:prstGeom>
              <a:blipFill>
                <a:blip r:embed="rId10"/>
                <a:stretch>
                  <a:fillRect b="-7759"/>
                </a:stretch>
              </a:blipFill>
            </p:spPr>
            <p:txBody>
              <a:bodyPr/>
              <a:lstStyle/>
              <a:p>
                <a:r>
                  <a:rPr lang="en-GB">
                    <a:noFill/>
                  </a:rPr>
                  <a:t> </a:t>
                </a:r>
              </a:p>
            </p:txBody>
          </p:sp>
        </mc:Fallback>
      </mc:AlternateContent>
      <p:cxnSp>
        <p:nvCxnSpPr>
          <p:cNvPr id="21" name="Straight Arrow Connector 20">
            <a:extLst>
              <a:ext uri="{FF2B5EF4-FFF2-40B4-BE49-F238E27FC236}">
                <a16:creationId xmlns:a16="http://schemas.microsoft.com/office/drawing/2014/main" id="{5460A8B1-0CC0-D029-F659-E5180D2A71A2}"/>
              </a:ext>
            </a:extLst>
          </p:cNvPr>
          <p:cNvCxnSpPr>
            <a:cxnSpLocks/>
          </p:cNvCxnSpPr>
          <p:nvPr/>
        </p:nvCxnSpPr>
        <p:spPr>
          <a:xfrm flipV="1">
            <a:off x="10296013" y="3666998"/>
            <a:ext cx="0" cy="396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6ABE8C8-139E-2DD0-CF07-C8D6985DEBD2}"/>
                  </a:ext>
                </a:extLst>
              </p:cNvPr>
              <p:cNvSpPr txBox="1"/>
              <p:nvPr/>
            </p:nvSpPr>
            <p:spPr>
              <a:xfrm>
                <a:off x="10397359" y="2120809"/>
                <a:ext cx="163130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accent1"/>
                          </a:solidFill>
                          <a:latin typeface="Cambria Math" panose="02040503050406030204" pitchFamily="18" charset="0"/>
                          <a:ea typeface="Cambria Math" panose="02040503050406030204" pitchFamily="18" charset="0"/>
                        </a:rPr>
                        <m:t>𝑆𝑡𝑟𝑖𝑘𝑒</m:t>
                      </m:r>
                    </m:oMath>
                  </m:oMathPara>
                </a14:m>
                <a:endParaRPr lang="en-GB" sz="2000" dirty="0">
                  <a:solidFill>
                    <a:schemeClr val="accent1"/>
                  </a:solidFill>
                </a:endParaRPr>
              </a:p>
            </p:txBody>
          </p:sp>
        </mc:Choice>
        <mc:Fallback xmlns="">
          <p:sp>
            <p:nvSpPr>
              <p:cNvPr id="24" name="TextBox 23">
                <a:extLst>
                  <a:ext uri="{FF2B5EF4-FFF2-40B4-BE49-F238E27FC236}">
                    <a16:creationId xmlns:a16="http://schemas.microsoft.com/office/drawing/2014/main" id="{A6ABE8C8-139E-2DD0-CF07-C8D6985DEBD2}"/>
                  </a:ext>
                </a:extLst>
              </p:cNvPr>
              <p:cNvSpPr txBox="1">
                <a:spLocks noRot="1" noChangeAspect="1" noMove="1" noResize="1" noEditPoints="1" noAdjustHandles="1" noChangeArrowheads="1" noChangeShapeType="1" noTextEdit="1"/>
              </p:cNvSpPr>
              <p:nvPr/>
            </p:nvSpPr>
            <p:spPr>
              <a:xfrm>
                <a:off x="10397359" y="2120809"/>
                <a:ext cx="1631306" cy="400110"/>
              </a:xfrm>
              <a:prstGeom prst="rect">
                <a:avLst/>
              </a:prstGeom>
              <a:blipFill>
                <a:blip r:embed="rId11"/>
                <a:stretch>
                  <a:fillRect/>
                </a:stretch>
              </a:blipFill>
            </p:spPr>
            <p:txBody>
              <a:bodyPr/>
              <a:lstStyle/>
              <a:p>
                <a:r>
                  <a:rPr lang="en-GB">
                    <a:noFill/>
                  </a:rPr>
                  <a:t> </a:t>
                </a:r>
              </a:p>
            </p:txBody>
          </p:sp>
        </mc:Fallback>
      </mc:AlternateContent>
      <p:cxnSp>
        <p:nvCxnSpPr>
          <p:cNvPr id="25" name="Straight Arrow Connector 24">
            <a:extLst>
              <a:ext uri="{FF2B5EF4-FFF2-40B4-BE49-F238E27FC236}">
                <a16:creationId xmlns:a16="http://schemas.microsoft.com/office/drawing/2014/main" id="{80B9072D-507D-E361-235D-357531BB3B91}"/>
              </a:ext>
            </a:extLst>
          </p:cNvPr>
          <p:cNvCxnSpPr>
            <a:cxnSpLocks/>
            <a:stCxn id="24" idx="2"/>
          </p:cNvCxnSpPr>
          <p:nvPr/>
        </p:nvCxnSpPr>
        <p:spPr>
          <a:xfrm flipH="1">
            <a:off x="11003280" y="2520919"/>
            <a:ext cx="209732" cy="6536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0001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9" grpId="0"/>
      <p:bldP spid="13" grpId="0"/>
      <p:bldP spid="14" grpId="0"/>
      <p:bldP spid="16" grpId="0"/>
      <p:bldP spid="20" grpId="0"/>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7A61C-B885-22F6-E0D1-89173A19ACB0}"/>
              </a:ext>
            </a:extLst>
          </p:cNvPr>
          <p:cNvSpPr>
            <a:spLocks noGrp="1"/>
          </p:cNvSpPr>
          <p:nvPr>
            <p:ph type="ctrTitle"/>
          </p:nvPr>
        </p:nvSpPr>
        <p:spPr/>
        <p:txBody>
          <a:bodyPr/>
          <a:lstStyle/>
          <a:p>
            <a:r>
              <a:rPr lang="en-GB" dirty="0"/>
              <a:t>Underlying Node – Equity Example</a:t>
            </a:r>
          </a:p>
        </p:txBody>
      </p:sp>
      <p:sp>
        <p:nvSpPr>
          <p:cNvPr id="3" name="Text Placeholder 2">
            <a:extLst>
              <a:ext uri="{FF2B5EF4-FFF2-40B4-BE49-F238E27FC236}">
                <a16:creationId xmlns:a16="http://schemas.microsoft.com/office/drawing/2014/main" id="{6E2B854C-3012-03ED-D618-380276B195D2}"/>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p:pic>
        <p:nvPicPr>
          <p:cNvPr id="6" name="Picture 5">
            <a:extLst>
              <a:ext uri="{FF2B5EF4-FFF2-40B4-BE49-F238E27FC236}">
                <a16:creationId xmlns:a16="http://schemas.microsoft.com/office/drawing/2014/main" id="{145063B9-1F3C-C408-7C15-D77BBFAC64F6}"/>
              </a:ext>
            </a:extLst>
          </p:cNvPr>
          <p:cNvPicPr>
            <a:picLocks noChangeAspect="1"/>
          </p:cNvPicPr>
          <p:nvPr/>
        </p:nvPicPr>
        <p:blipFill>
          <a:blip r:embed="rId3"/>
          <a:stretch>
            <a:fillRect/>
          </a:stretch>
        </p:blipFill>
        <p:spPr>
          <a:xfrm>
            <a:off x="950509" y="1694806"/>
            <a:ext cx="4288792" cy="1400421"/>
          </a:xfrm>
          <a:prstGeom prst="rect">
            <a:avLst/>
          </a:prstGeom>
        </p:spPr>
      </p:pic>
      <p:pic>
        <p:nvPicPr>
          <p:cNvPr id="8" name="Picture 7">
            <a:extLst>
              <a:ext uri="{FF2B5EF4-FFF2-40B4-BE49-F238E27FC236}">
                <a16:creationId xmlns:a16="http://schemas.microsoft.com/office/drawing/2014/main" id="{83C3415E-111E-8EE8-08A1-B965A85A8313}"/>
              </a:ext>
            </a:extLst>
          </p:cNvPr>
          <p:cNvPicPr>
            <a:picLocks noChangeAspect="1"/>
          </p:cNvPicPr>
          <p:nvPr/>
        </p:nvPicPr>
        <p:blipFill>
          <a:blip r:embed="rId4"/>
          <a:stretch>
            <a:fillRect/>
          </a:stretch>
        </p:blipFill>
        <p:spPr>
          <a:xfrm>
            <a:off x="6909733" y="1528941"/>
            <a:ext cx="4341309" cy="1873064"/>
          </a:xfrm>
          <a:prstGeom prst="rect">
            <a:avLst/>
          </a:prstGeom>
        </p:spPr>
      </p:pic>
      <p:pic>
        <p:nvPicPr>
          <p:cNvPr id="10" name="Picture 9">
            <a:extLst>
              <a:ext uri="{FF2B5EF4-FFF2-40B4-BE49-F238E27FC236}">
                <a16:creationId xmlns:a16="http://schemas.microsoft.com/office/drawing/2014/main" id="{7C25F45B-7CE3-05EA-8CAE-CD2B1CD68AD1}"/>
              </a:ext>
            </a:extLst>
          </p:cNvPr>
          <p:cNvPicPr>
            <a:picLocks noChangeAspect="1"/>
          </p:cNvPicPr>
          <p:nvPr/>
        </p:nvPicPr>
        <p:blipFill>
          <a:blip r:embed="rId5"/>
          <a:stretch>
            <a:fillRect/>
          </a:stretch>
        </p:blipFill>
        <p:spPr>
          <a:xfrm>
            <a:off x="950509" y="4559582"/>
            <a:ext cx="4446341" cy="1242874"/>
          </a:xfrm>
          <a:prstGeom prst="rect">
            <a:avLst/>
          </a:prstGeom>
        </p:spPr>
      </p:pic>
      <p:pic>
        <p:nvPicPr>
          <p:cNvPr id="12" name="Picture 11">
            <a:extLst>
              <a:ext uri="{FF2B5EF4-FFF2-40B4-BE49-F238E27FC236}">
                <a16:creationId xmlns:a16="http://schemas.microsoft.com/office/drawing/2014/main" id="{F90E59B7-3925-3BDC-EA51-519E0F95B35B}"/>
              </a:ext>
            </a:extLst>
          </p:cNvPr>
          <p:cNvPicPr>
            <a:picLocks noChangeAspect="1"/>
          </p:cNvPicPr>
          <p:nvPr/>
        </p:nvPicPr>
        <p:blipFill>
          <a:blip r:embed="rId6"/>
          <a:stretch>
            <a:fillRect/>
          </a:stretch>
        </p:blipFill>
        <p:spPr>
          <a:xfrm>
            <a:off x="6909733" y="4487216"/>
            <a:ext cx="4306297" cy="1225369"/>
          </a:xfrm>
          <a:prstGeom prst="rect">
            <a:avLst/>
          </a:prstGeom>
        </p:spPr>
      </p:pic>
      <p:sp>
        <p:nvSpPr>
          <p:cNvPr id="13" name="TextBox 12">
            <a:extLst>
              <a:ext uri="{FF2B5EF4-FFF2-40B4-BE49-F238E27FC236}">
                <a16:creationId xmlns:a16="http://schemas.microsoft.com/office/drawing/2014/main" id="{5E5359D7-F49B-7041-B071-376DA7DD4913}"/>
              </a:ext>
            </a:extLst>
          </p:cNvPr>
          <p:cNvSpPr txBox="1"/>
          <p:nvPr/>
        </p:nvSpPr>
        <p:spPr>
          <a:xfrm>
            <a:off x="238539" y="823364"/>
            <a:ext cx="5592417" cy="461665"/>
          </a:xfrm>
          <a:prstGeom prst="rect">
            <a:avLst/>
          </a:prstGeom>
          <a:solidFill>
            <a:schemeClr val="bg1">
              <a:lumMod val="95000"/>
            </a:schemeClr>
          </a:solidFill>
        </p:spPr>
        <p:txBody>
          <a:bodyPr wrap="square" rtlCol="0">
            <a:spAutoFit/>
          </a:bodyPr>
          <a:lstStyle/>
          <a:p>
            <a:pPr algn="ctr"/>
            <a:r>
              <a:rPr lang="en-GB" sz="2400" b="1" dirty="0"/>
              <a:t>Refinitiv Id Code - RIC</a:t>
            </a:r>
          </a:p>
        </p:txBody>
      </p:sp>
      <p:sp>
        <p:nvSpPr>
          <p:cNvPr id="14" name="TextBox 13">
            <a:extLst>
              <a:ext uri="{FF2B5EF4-FFF2-40B4-BE49-F238E27FC236}">
                <a16:creationId xmlns:a16="http://schemas.microsoft.com/office/drawing/2014/main" id="{97E49789-03D0-AAFF-696B-F1230C34FAD2}"/>
              </a:ext>
            </a:extLst>
          </p:cNvPr>
          <p:cNvSpPr txBox="1"/>
          <p:nvPr/>
        </p:nvSpPr>
        <p:spPr>
          <a:xfrm>
            <a:off x="5830956" y="823363"/>
            <a:ext cx="6122501" cy="461665"/>
          </a:xfrm>
          <a:prstGeom prst="rect">
            <a:avLst/>
          </a:prstGeom>
          <a:solidFill>
            <a:schemeClr val="bg1">
              <a:lumMod val="95000"/>
            </a:schemeClr>
          </a:solidFill>
        </p:spPr>
        <p:txBody>
          <a:bodyPr wrap="square" rtlCol="0">
            <a:spAutoFit/>
          </a:bodyPr>
          <a:lstStyle/>
          <a:p>
            <a:pPr algn="ctr"/>
            <a:r>
              <a:rPr lang="en-GB" sz="2400" b="1" dirty="0"/>
              <a:t>International Securities Id Number - ISIN</a:t>
            </a:r>
          </a:p>
        </p:txBody>
      </p:sp>
      <p:sp>
        <p:nvSpPr>
          <p:cNvPr id="15" name="TextBox 14">
            <a:extLst>
              <a:ext uri="{FF2B5EF4-FFF2-40B4-BE49-F238E27FC236}">
                <a16:creationId xmlns:a16="http://schemas.microsoft.com/office/drawing/2014/main" id="{F2700732-F71C-DC29-007F-FC0D00DDF36F}"/>
              </a:ext>
            </a:extLst>
          </p:cNvPr>
          <p:cNvSpPr txBox="1"/>
          <p:nvPr/>
        </p:nvSpPr>
        <p:spPr>
          <a:xfrm>
            <a:off x="238539" y="3710609"/>
            <a:ext cx="5592415" cy="461665"/>
          </a:xfrm>
          <a:prstGeom prst="rect">
            <a:avLst/>
          </a:prstGeom>
          <a:solidFill>
            <a:schemeClr val="bg1">
              <a:lumMod val="95000"/>
            </a:schemeClr>
          </a:solidFill>
        </p:spPr>
        <p:txBody>
          <a:bodyPr wrap="square" rtlCol="0">
            <a:spAutoFit/>
          </a:bodyPr>
          <a:lstStyle/>
          <a:p>
            <a:pPr algn="ctr"/>
            <a:r>
              <a:rPr lang="en-GB" sz="2400" b="1" dirty="0"/>
              <a:t>Financial Instrument Global Id - FIGI</a:t>
            </a:r>
          </a:p>
        </p:txBody>
      </p:sp>
      <p:sp>
        <p:nvSpPr>
          <p:cNvPr id="16" name="TextBox 15">
            <a:extLst>
              <a:ext uri="{FF2B5EF4-FFF2-40B4-BE49-F238E27FC236}">
                <a16:creationId xmlns:a16="http://schemas.microsoft.com/office/drawing/2014/main" id="{C3F186B3-2B52-7CD8-E6CD-744769953EF4}"/>
              </a:ext>
            </a:extLst>
          </p:cNvPr>
          <p:cNvSpPr txBox="1"/>
          <p:nvPr/>
        </p:nvSpPr>
        <p:spPr>
          <a:xfrm>
            <a:off x="5830953" y="3728192"/>
            <a:ext cx="6122499" cy="461665"/>
          </a:xfrm>
          <a:prstGeom prst="rect">
            <a:avLst/>
          </a:prstGeom>
          <a:solidFill>
            <a:schemeClr val="bg1">
              <a:lumMod val="95000"/>
            </a:schemeClr>
          </a:solidFill>
        </p:spPr>
        <p:txBody>
          <a:bodyPr wrap="square" rtlCol="0">
            <a:spAutoFit/>
          </a:bodyPr>
          <a:lstStyle/>
          <a:p>
            <a:pPr algn="ctr"/>
            <a:r>
              <a:rPr lang="en-GB" sz="2400" b="1" dirty="0"/>
              <a:t>Bloomberg Id (Parsekey) - BBG</a:t>
            </a:r>
          </a:p>
        </p:txBody>
      </p:sp>
      <p:cxnSp>
        <p:nvCxnSpPr>
          <p:cNvPr id="17" name="Straight Connector 16">
            <a:extLst>
              <a:ext uri="{FF2B5EF4-FFF2-40B4-BE49-F238E27FC236}">
                <a16:creationId xmlns:a16="http://schemas.microsoft.com/office/drawing/2014/main" id="{01ACCE1C-F742-D436-CF85-2C772CDC1C34}"/>
              </a:ext>
            </a:extLst>
          </p:cNvPr>
          <p:cNvCxnSpPr>
            <a:cxnSpLocks/>
          </p:cNvCxnSpPr>
          <p:nvPr/>
        </p:nvCxnSpPr>
        <p:spPr>
          <a:xfrm>
            <a:off x="5830957" y="823363"/>
            <a:ext cx="0" cy="5612605"/>
          </a:xfrm>
          <a:prstGeom prst="line">
            <a:avLst/>
          </a:prstGeom>
        </p:spPr>
        <p:style>
          <a:lnRef idx="3">
            <a:schemeClr val="accent5"/>
          </a:lnRef>
          <a:fillRef idx="0">
            <a:schemeClr val="accent5"/>
          </a:fillRef>
          <a:effectRef idx="2">
            <a:schemeClr val="accent5"/>
          </a:effectRef>
          <a:fontRef idx="minor">
            <a:schemeClr val="tx1"/>
          </a:fontRef>
        </p:style>
      </p:cxnSp>
      <p:cxnSp>
        <p:nvCxnSpPr>
          <p:cNvPr id="18" name="Straight Connector 17">
            <a:extLst>
              <a:ext uri="{FF2B5EF4-FFF2-40B4-BE49-F238E27FC236}">
                <a16:creationId xmlns:a16="http://schemas.microsoft.com/office/drawing/2014/main" id="{49FCF7FE-3020-DADC-1469-20EE25133B18}"/>
              </a:ext>
            </a:extLst>
          </p:cNvPr>
          <p:cNvCxnSpPr>
            <a:cxnSpLocks/>
          </p:cNvCxnSpPr>
          <p:nvPr/>
        </p:nvCxnSpPr>
        <p:spPr>
          <a:xfrm>
            <a:off x="238539" y="3710609"/>
            <a:ext cx="11714922" cy="0"/>
          </a:xfrm>
          <a:prstGeom prst="line">
            <a:avLst/>
          </a:prstGeom>
        </p:spPr>
        <p:style>
          <a:lnRef idx="3">
            <a:schemeClr val="accent5"/>
          </a:lnRef>
          <a:fillRef idx="0">
            <a:schemeClr val="accent5"/>
          </a:fillRef>
          <a:effectRef idx="2">
            <a:schemeClr val="accent5"/>
          </a:effectRef>
          <a:fontRef idx="minor">
            <a:schemeClr val="tx1"/>
          </a:fontRef>
        </p:style>
      </p:cxnSp>
      <p:sp>
        <p:nvSpPr>
          <p:cNvPr id="26" name="TextBox 25">
            <a:extLst>
              <a:ext uri="{FF2B5EF4-FFF2-40B4-BE49-F238E27FC236}">
                <a16:creationId xmlns:a16="http://schemas.microsoft.com/office/drawing/2014/main" id="{68CE4B51-2D4B-38EC-97A0-5554B5AA91DD}"/>
              </a:ext>
            </a:extLst>
          </p:cNvPr>
          <p:cNvSpPr txBox="1"/>
          <p:nvPr/>
        </p:nvSpPr>
        <p:spPr>
          <a:xfrm>
            <a:off x="4120817" y="1408054"/>
            <a:ext cx="1448973" cy="369332"/>
          </a:xfrm>
          <a:prstGeom prst="rect">
            <a:avLst/>
          </a:prstGeom>
          <a:noFill/>
        </p:spPr>
        <p:txBody>
          <a:bodyPr wrap="square" rtlCol="0">
            <a:spAutoFit/>
          </a:bodyPr>
          <a:lstStyle/>
          <a:p>
            <a:pPr algn="ctr"/>
            <a:r>
              <a:rPr lang="en-GB" b="1" dirty="0">
                <a:solidFill>
                  <a:schemeClr val="accent1"/>
                </a:solidFill>
              </a:rPr>
              <a:t>RIC:.SPX</a:t>
            </a:r>
          </a:p>
        </p:txBody>
      </p:sp>
      <p:sp>
        <p:nvSpPr>
          <p:cNvPr id="27" name="TextBox 26">
            <a:extLst>
              <a:ext uri="{FF2B5EF4-FFF2-40B4-BE49-F238E27FC236}">
                <a16:creationId xmlns:a16="http://schemas.microsoft.com/office/drawing/2014/main" id="{776E21AD-B176-5DA6-521E-993446AAC604}"/>
              </a:ext>
            </a:extLst>
          </p:cNvPr>
          <p:cNvSpPr txBox="1"/>
          <p:nvPr/>
        </p:nvSpPr>
        <p:spPr>
          <a:xfrm>
            <a:off x="9604516" y="1397721"/>
            <a:ext cx="2454406" cy="369332"/>
          </a:xfrm>
          <a:prstGeom prst="rect">
            <a:avLst/>
          </a:prstGeom>
          <a:noFill/>
        </p:spPr>
        <p:txBody>
          <a:bodyPr wrap="square" rtlCol="0">
            <a:spAutoFit/>
          </a:bodyPr>
          <a:lstStyle/>
          <a:p>
            <a:pPr algn="ctr"/>
            <a:r>
              <a:rPr lang="en-GB" b="1" dirty="0">
                <a:solidFill>
                  <a:schemeClr val="accent1"/>
                </a:solidFill>
              </a:rPr>
              <a:t>ISIN:NL0000852580</a:t>
            </a:r>
          </a:p>
        </p:txBody>
      </p:sp>
      <p:sp>
        <p:nvSpPr>
          <p:cNvPr id="28" name="TextBox 27">
            <a:extLst>
              <a:ext uri="{FF2B5EF4-FFF2-40B4-BE49-F238E27FC236}">
                <a16:creationId xmlns:a16="http://schemas.microsoft.com/office/drawing/2014/main" id="{AC3A697E-EB82-84B2-59BC-48E703FCCD93}"/>
              </a:ext>
            </a:extLst>
          </p:cNvPr>
          <p:cNvSpPr txBox="1"/>
          <p:nvPr/>
        </p:nvSpPr>
        <p:spPr>
          <a:xfrm>
            <a:off x="3245968" y="4279351"/>
            <a:ext cx="2454406" cy="369332"/>
          </a:xfrm>
          <a:prstGeom prst="rect">
            <a:avLst/>
          </a:prstGeom>
          <a:noFill/>
        </p:spPr>
        <p:txBody>
          <a:bodyPr wrap="square" rtlCol="0">
            <a:spAutoFit/>
          </a:bodyPr>
          <a:lstStyle/>
          <a:p>
            <a:pPr algn="ctr"/>
            <a:r>
              <a:rPr lang="en-GB" b="1" dirty="0">
                <a:solidFill>
                  <a:schemeClr val="accent1"/>
                </a:solidFill>
              </a:rPr>
              <a:t>FIGI:BBG000BLNNVO</a:t>
            </a:r>
          </a:p>
        </p:txBody>
      </p:sp>
      <p:sp>
        <p:nvSpPr>
          <p:cNvPr id="29" name="TextBox 28">
            <a:extLst>
              <a:ext uri="{FF2B5EF4-FFF2-40B4-BE49-F238E27FC236}">
                <a16:creationId xmlns:a16="http://schemas.microsoft.com/office/drawing/2014/main" id="{E7533349-5D59-54E1-4AC4-94EA60A4F4D1}"/>
              </a:ext>
            </a:extLst>
          </p:cNvPr>
          <p:cNvSpPr txBox="1"/>
          <p:nvPr/>
        </p:nvSpPr>
        <p:spPr>
          <a:xfrm>
            <a:off x="9507257" y="4302550"/>
            <a:ext cx="2454406" cy="369332"/>
          </a:xfrm>
          <a:prstGeom prst="rect">
            <a:avLst/>
          </a:prstGeom>
          <a:noFill/>
        </p:spPr>
        <p:txBody>
          <a:bodyPr wrap="square" rtlCol="0">
            <a:spAutoFit/>
          </a:bodyPr>
          <a:lstStyle/>
          <a:p>
            <a:pPr algn="ctr"/>
            <a:r>
              <a:rPr lang="en-GB" b="1" dirty="0">
                <a:solidFill>
                  <a:schemeClr val="accent1"/>
                </a:solidFill>
              </a:rPr>
              <a:t>BBG:BARC LN Equity</a:t>
            </a:r>
          </a:p>
        </p:txBody>
      </p:sp>
    </p:spTree>
    <p:extLst>
      <p:ext uri="{BB962C8B-B14F-4D97-AF65-F5344CB8AC3E}">
        <p14:creationId xmlns:p14="http://schemas.microsoft.com/office/powerpoint/2010/main" val="18449909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216B6-FE61-9634-137D-AA3CF3C9445A}"/>
              </a:ext>
            </a:extLst>
          </p:cNvPr>
          <p:cNvSpPr>
            <a:spLocks noGrp="1"/>
          </p:cNvSpPr>
          <p:nvPr>
            <p:ph type="ctrTitle"/>
          </p:nvPr>
        </p:nvSpPr>
        <p:spPr/>
        <p:txBody>
          <a:bodyPr/>
          <a:lstStyle/>
          <a:p>
            <a:r>
              <a:rPr lang="en-GB" dirty="0"/>
              <a:t>Trade Details</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B84E7D88-F860-F327-507B-5C34C97EFCE1}"/>
                  </a:ext>
                </a:extLst>
              </p:cNvPr>
              <p:cNvGraphicFramePr>
                <a:graphicFrameLocks noGrp="1"/>
              </p:cNvGraphicFramePr>
              <p:nvPr>
                <p:extLst>
                  <p:ext uri="{D42A27DB-BD31-4B8C-83A1-F6EECF244321}">
                    <p14:modId xmlns:p14="http://schemas.microsoft.com/office/powerpoint/2010/main" val="4130757984"/>
                  </p:ext>
                </p:extLst>
              </p:nvPr>
            </p:nvGraphicFramePr>
            <p:xfrm>
              <a:off x="881866" y="3044908"/>
              <a:ext cx="10300484" cy="2920117"/>
            </p:xfrm>
            <a:graphic>
              <a:graphicData uri="http://schemas.openxmlformats.org/drawingml/2006/table">
                <a:tbl>
                  <a:tblPr firstRow="1" bandRow="1">
                    <a:tableStyleId>{5A111915-BE36-4E01-A7E5-04B1672EAD32}</a:tableStyleId>
                  </a:tblPr>
                  <a:tblGrid>
                    <a:gridCol w="3476089">
                      <a:extLst>
                        <a:ext uri="{9D8B030D-6E8A-4147-A177-3AD203B41FA5}">
                          <a16:colId xmlns:a16="http://schemas.microsoft.com/office/drawing/2014/main" val="4103267945"/>
                        </a:ext>
                      </a:extLst>
                    </a:gridCol>
                    <a:gridCol w="3476089">
                      <a:extLst>
                        <a:ext uri="{9D8B030D-6E8A-4147-A177-3AD203B41FA5}">
                          <a16:colId xmlns:a16="http://schemas.microsoft.com/office/drawing/2014/main" val="3126994697"/>
                        </a:ext>
                      </a:extLst>
                    </a:gridCol>
                    <a:gridCol w="3348306">
                      <a:extLst>
                        <a:ext uri="{9D8B030D-6E8A-4147-A177-3AD203B41FA5}">
                          <a16:colId xmlns:a16="http://schemas.microsoft.com/office/drawing/2014/main" val="1651824977"/>
                        </a:ext>
                      </a:extLst>
                    </a:gridCol>
                  </a:tblGrid>
                  <a:tr h="605279">
                    <a:tc>
                      <a:txBody>
                        <a:bodyPr/>
                        <a:lstStyle/>
                        <a:p>
                          <a:pPr algn="ctr"/>
                          <a:r>
                            <a:rPr lang="en-US" dirty="0"/>
                            <a:t>Settlement Type</a:t>
                          </a:r>
                          <a:endParaRPr lang="en-GB" dirty="0"/>
                        </a:p>
                      </a:txBody>
                      <a:tcPr anchor="ctr"/>
                    </a:tc>
                    <a:tc>
                      <a:txBody>
                        <a:bodyPr/>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𝑇</m:t>
                                    </m:r>
                                  </m:e>
                                  <m:sup>
                                    <m:r>
                                      <a:rPr lang="en-US" b="0" i="1" smtClean="0">
                                        <a:latin typeface="Cambria Math" panose="02040503050406030204" pitchFamily="18" charset="0"/>
                                        <a:ea typeface="Cambria Math" panose="02040503050406030204" pitchFamily="18" charset="0"/>
                                      </a:rPr>
                                      <m:t>𝑃𝑎𝑦</m:t>
                                    </m:r>
                                  </m:sup>
                                </m:sSup>
                              </m:oMath>
                            </m:oMathPara>
                          </a14:m>
                          <a:endParaRPr lang="en-GB" dirty="0"/>
                        </a:p>
                      </a:txBody>
                      <a:tcPr anchor="ctr"/>
                    </a:tc>
                    <a:tc>
                      <a:txBody>
                        <a:bodyPr/>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&lt;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𝑇</m:t>
                                    </m:r>
                                  </m:e>
                                  <m:sup>
                                    <m:r>
                                      <a:rPr lang="en-US" b="0" i="1" smtClean="0">
                                        <a:latin typeface="Cambria Math" panose="02040503050406030204" pitchFamily="18" charset="0"/>
                                        <a:ea typeface="Cambria Math" panose="02040503050406030204" pitchFamily="18" charset="0"/>
                                      </a:rPr>
                                      <m:t>𝑃𝑎𝑦</m:t>
                                    </m:r>
                                  </m:sup>
                                </m:sSup>
                              </m:oMath>
                            </m:oMathPara>
                          </a14:m>
                          <a:endParaRPr lang="en-GB" dirty="0"/>
                        </a:p>
                      </a:txBody>
                      <a:tcPr anchor="ctr"/>
                    </a:tc>
                    <a:extLst>
                      <a:ext uri="{0D108BD9-81ED-4DB2-BD59-A6C34878D82A}">
                        <a16:rowId xmlns:a16="http://schemas.microsoft.com/office/drawing/2014/main" val="412025442"/>
                      </a:ext>
                    </a:extLst>
                  </a:tr>
                  <a:tr h="1157419">
                    <a:tc>
                      <a:txBody>
                        <a:bodyPr/>
                        <a:lstStyle/>
                        <a:p>
                          <a:pPr algn="ctr"/>
                          <a:r>
                            <a:rPr lang="en-US" b="1" dirty="0"/>
                            <a:t>Cash</a:t>
                          </a:r>
                          <a:endParaRPr lang="en-GB" b="1" dirty="0"/>
                        </a:p>
                      </a:txBody>
                      <a:tcPr anchor="ctr">
                        <a:solidFill>
                          <a:schemeClr val="bg1">
                            <a:lumMod val="9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𝑉</m:t>
                                </m:r>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m:t>
                                </m:r>
                                <m:r>
                                  <a:rPr lang="en-US" sz="1800" b="0" i="1" smtClean="0">
                                    <a:latin typeface="Cambria Math" panose="02040503050406030204" pitchFamily="18" charset="0"/>
                                  </a:rPr>
                                  <m:t>𝑇</m:t>
                                </m:r>
                                <m:r>
                                  <a:rPr lang="en-US" sz="1800" b="0" i="1" smtClean="0">
                                    <a:latin typeface="Cambria Math" panose="02040503050406030204" pitchFamily="18" charset="0"/>
                                  </a:rPr>
                                  <m:t>)</m:t>
                                </m:r>
                              </m:oMath>
                            </m:oMathPara>
                          </a14:m>
                          <a:endParaRPr lang="en-GB"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dirty="0"/>
                        </a:p>
                        <a:p>
                          <a:pPr algn="ctr"/>
                          <a:endParaRPr lang="en-GB" dirty="0"/>
                        </a:p>
                      </a:txBody>
                      <a:tcPr anchor="ctr"/>
                    </a:tc>
                    <a:extLst>
                      <a:ext uri="{0D108BD9-81ED-4DB2-BD59-A6C34878D82A}">
                        <a16:rowId xmlns:a16="http://schemas.microsoft.com/office/drawing/2014/main" val="204058304"/>
                      </a:ext>
                    </a:extLst>
                  </a:tr>
                  <a:tr h="1157419">
                    <a:tc>
                      <a:txBody>
                        <a:bodyPr/>
                        <a:lstStyle/>
                        <a:p>
                          <a:pPr algn="ctr"/>
                          <a:r>
                            <a:rPr lang="en-US" b="1" dirty="0"/>
                            <a:t>Physical</a:t>
                          </a:r>
                          <a:endParaRPr lang="en-GB" b="1" dirty="0"/>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𝑉</m:t>
                                </m:r>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m:t>
                                </m:r>
                                <m:r>
                                  <a:rPr lang="en-US" sz="1800" b="0" i="1" smtClean="0">
                                    <a:latin typeface="Cambria Math" panose="02040503050406030204" pitchFamily="18" charset="0"/>
                                  </a:rPr>
                                  <m:t>𝑇</m:t>
                                </m:r>
                                <m:r>
                                  <a:rPr lang="en-US" sz="1800" b="0" i="1" smtClean="0">
                                    <a:latin typeface="Cambria Math" panose="02040503050406030204" pitchFamily="18" charset="0"/>
                                  </a:rPr>
                                  <m:t>)</m:t>
                                </m:r>
                              </m:oMath>
                            </m:oMathPara>
                          </a14:m>
                          <a:endParaRPr lang="en-GB"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dirty="0"/>
                        </a:p>
                      </a:txBody>
                      <a:tcPr anchor="ctr"/>
                    </a:tc>
                    <a:extLst>
                      <a:ext uri="{0D108BD9-81ED-4DB2-BD59-A6C34878D82A}">
                        <a16:rowId xmlns:a16="http://schemas.microsoft.com/office/drawing/2014/main" val="1113932510"/>
                      </a:ext>
                    </a:extLst>
                  </a:tr>
                </a:tbl>
              </a:graphicData>
            </a:graphic>
          </p:graphicFrame>
        </mc:Choice>
        <mc:Fallback xmlns="">
          <p:graphicFrame>
            <p:nvGraphicFramePr>
              <p:cNvPr id="7" name="Table 6">
                <a:extLst>
                  <a:ext uri="{FF2B5EF4-FFF2-40B4-BE49-F238E27FC236}">
                    <a16:creationId xmlns:a16="http://schemas.microsoft.com/office/drawing/2014/main" id="{B84E7D88-F860-F327-507B-5C34C97EFCE1}"/>
                  </a:ext>
                </a:extLst>
              </p:cNvPr>
              <p:cNvGraphicFramePr>
                <a:graphicFrameLocks noGrp="1"/>
              </p:cNvGraphicFramePr>
              <p:nvPr>
                <p:extLst>
                  <p:ext uri="{D42A27DB-BD31-4B8C-83A1-F6EECF244321}">
                    <p14:modId xmlns:p14="http://schemas.microsoft.com/office/powerpoint/2010/main" val="4130757984"/>
                  </p:ext>
                </p:extLst>
              </p:nvPr>
            </p:nvGraphicFramePr>
            <p:xfrm>
              <a:off x="881866" y="3044908"/>
              <a:ext cx="10300484" cy="2920117"/>
            </p:xfrm>
            <a:graphic>
              <a:graphicData uri="http://schemas.openxmlformats.org/drawingml/2006/table">
                <a:tbl>
                  <a:tblPr firstRow="1" bandRow="1">
                    <a:tableStyleId>{5A111915-BE36-4E01-A7E5-04B1672EAD32}</a:tableStyleId>
                  </a:tblPr>
                  <a:tblGrid>
                    <a:gridCol w="3476089">
                      <a:extLst>
                        <a:ext uri="{9D8B030D-6E8A-4147-A177-3AD203B41FA5}">
                          <a16:colId xmlns:a16="http://schemas.microsoft.com/office/drawing/2014/main" val="4103267945"/>
                        </a:ext>
                      </a:extLst>
                    </a:gridCol>
                    <a:gridCol w="3476089">
                      <a:extLst>
                        <a:ext uri="{9D8B030D-6E8A-4147-A177-3AD203B41FA5}">
                          <a16:colId xmlns:a16="http://schemas.microsoft.com/office/drawing/2014/main" val="3126994697"/>
                        </a:ext>
                      </a:extLst>
                    </a:gridCol>
                    <a:gridCol w="3348306">
                      <a:extLst>
                        <a:ext uri="{9D8B030D-6E8A-4147-A177-3AD203B41FA5}">
                          <a16:colId xmlns:a16="http://schemas.microsoft.com/office/drawing/2014/main" val="1651824977"/>
                        </a:ext>
                      </a:extLst>
                    </a:gridCol>
                  </a:tblGrid>
                  <a:tr h="605279">
                    <a:tc>
                      <a:txBody>
                        <a:bodyPr/>
                        <a:lstStyle/>
                        <a:p>
                          <a:pPr algn="ctr"/>
                          <a:r>
                            <a:rPr lang="en-US" dirty="0"/>
                            <a:t>Settlement Type</a:t>
                          </a:r>
                          <a:endParaRPr lang="en-GB" dirty="0"/>
                        </a:p>
                      </a:txBody>
                      <a:tcPr anchor="ctr"/>
                    </a:tc>
                    <a:tc>
                      <a:txBody>
                        <a:bodyPr/>
                        <a:lstStyle/>
                        <a:p>
                          <a:endParaRPr lang="en-US"/>
                        </a:p>
                      </a:txBody>
                      <a:tcPr anchor="ctr">
                        <a:blipFill>
                          <a:blip r:embed="rId3"/>
                          <a:stretch>
                            <a:fillRect l="-100175" t="-1010" r="-96667" b="-385859"/>
                          </a:stretch>
                        </a:blipFill>
                      </a:tcPr>
                    </a:tc>
                    <a:tc>
                      <a:txBody>
                        <a:bodyPr/>
                        <a:lstStyle/>
                        <a:p>
                          <a:endParaRPr lang="en-US"/>
                        </a:p>
                      </a:txBody>
                      <a:tcPr anchor="ctr">
                        <a:blipFill>
                          <a:blip r:embed="rId3"/>
                          <a:stretch>
                            <a:fillRect l="-207455" t="-1010" r="-182" b="-385859"/>
                          </a:stretch>
                        </a:blipFill>
                      </a:tcPr>
                    </a:tc>
                    <a:extLst>
                      <a:ext uri="{0D108BD9-81ED-4DB2-BD59-A6C34878D82A}">
                        <a16:rowId xmlns:a16="http://schemas.microsoft.com/office/drawing/2014/main" val="412025442"/>
                      </a:ext>
                    </a:extLst>
                  </a:tr>
                  <a:tr h="1157419">
                    <a:tc>
                      <a:txBody>
                        <a:bodyPr/>
                        <a:lstStyle/>
                        <a:p>
                          <a:pPr algn="ctr"/>
                          <a:r>
                            <a:rPr lang="en-US" b="1" dirty="0"/>
                            <a:t>Cash</a:t>
                          </a:r>
                          <a:endParaRPr lang="en-GB" b="1" dirty="0"/>
                        </a:p>
                      </a:txBody>
                      <a:tcPr anchor="ctr">
                        <a:solidFill>
                          <a:schemeClr val="bg1">
                            <a:lumMod val="95000"/>
                          </a:schemeClr>
                        </a:solidFill>
                      </a:tcPr>
                    </a:tc>
                    <a:tc>
                      <a:txBody>
                        <a:bodyPr/>
                        <a:lstStyle/>
                        <a:p>
                          <a:endParaRPr lang="en-US"/>
                        </a:p>
                      </a:txBody>
                      <a:tcPr anchor="ctr">
                        <a:blipFill>
                          <a:blip r:embed="rId3"/>
                          <a:stretch>
                            <a:fillRect l="-100175" t="-52356" r="-96667" b="-1000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dirty="0"/>
                        </a:p>
                        <a:p>
                          <a:pPr algn="ctr"/>
                          <a:endParaRPr lang="en-GB" dirty="0"/>
                        </a:p>
                      </a:txBody>
                      <a:tcPr anchor="ctr"/>
                    </a:tc>
                    <a:extLst>
                      <a:ext uri="{0D108BD9-81ED-4DB2-BD59-A6C34878D82A}">
                        <a16:rowId xmlns:a16="http://schemas.microsoft.com/office/drawing/2014/main" val="204058304"/>
                      </a:ext>
                    </a:extLst>
                  </a:tr>
                  <a:tr h="1157419">
                    <a:tc>
                      <a:txBody>
                        <a:bodyPr/>
                        <a:lstStyle/>
                        <a:p>
                          <a:pPr algn="ctr"/>
                          <a:r>
                            <a:rPr lang="en-US" b="1" dirty="0"/>
                            <a:t>Physical</a:t>
                          </a:r>
                          <a:endParaRPr lang="en-GB" b="1" dirty="0"/>
                        </a:p>
                      </a:txBody>
                      <a:tcPr anchor="ctr">
                        <a:solidFill>
                          <a:schemeClr val="bg1">
                            <a:lumMod val="95000"/>
                          </a:schemeClr>
                        </a:solidFill>
                      </a:tcPr>
                    </a:tc>
                    <a:tc>
                      <a:txBody>
                        <a:bodyPr/>
                        <a:lstStyle/>
                        <a:p>
                          <a:endParaRPr lang="en-US"/>
                        </a:p>
                      </a:txBody>
                      <a:tcPr anchor="ctr">
                        <a:blipFill>
                          <a:blip r:embed="rId3"/>
                          <a:stretch>
                            <a:fillRect l="-100175" t="-153158" r="-96667" b="-526"/>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dirty="0"/>
                        </a:p>
                      </a:txBody>
                      <a:tcPr anchor="ctr"/>
                    </a:tc>
                    <a:extLst>
                      <a:ext uri="{0D108BD9-81ED-4DB2-BD59-A6C34878D82A}">
                        <a16:rowId xmlns:a16="http://schemas.microsoft.com/office/drawing/2014/main" val="1113932510"/>
                      </a:ext>
                    </a:extLst>
                  </a:tr>
                </a:tbl>
              </a:graphicData>
            </a:graphic>
          </p:graphicFrame>
        </mc:Fallback>
      </mc:AlternateContent>
      <p:sp>
        <p:nvSpPr>
          <p:cNvPr id="11" name="TextBox 10">
            <a:extLst>
              <a:ext uri="{FF2B5EF4-FFF2-40B4-BE49-F238E27FC236}">
                <a16:creationId xmlns:a16="http://schemas.microsoft.com/office/drawing/2014/main" id="{CBEE9706-263A-C9B2-BE2E-CCF0CB7B3BCB}"/>
              </a:ext>
            </a:extLst>
          </p:cNvPr>
          <p:cNvSpPr txBox="1"/>
          <p:nvPr/>
        </p:nvSpPr>
        <p:spPr>
          <a:xfrm>
            <a:off x="7847040" y="4439368"/>
            <a:ext cx="3141323" cy="276999"/>
          </a:xfrm>
          <a:prstGeom prst="rect">
            <a:avLst/>
          </a:prstGeom>
          <a:noFill/>
        </p:spPr>
        <p:txBody>
          <a:bodyPr wrap="square">
            <a:spAutoFit/>
          </a:bodyPr>
          <a:lstStyle/>
          <a:p>
            <a:pPr algn="ctr"/>
            <a:r>
              <a:rPr lang="en-GB" sz="1200" dirty="0">
                <a:solidFill>
                  <a:schemeClr val="accent1"/>
                </a:solidFill>
                <a:latin typeface="Cascadia Mono" panose="020B0609020000020004" pitchFamily="49" charset="0"/>
              </a:rPr>
              <a:t>AnalyticCashSettledEuropeanEngine</a:t>
            </a:r>
            <a:endParaRPr lang="en-GB" sz="1200" dirty="0">
              <a:solidFill>
                <a:schemeClr val="accent1"/>
              </a:solidFill>
            </a:endParaRPr>
          </a:p>
        </p:txBody>
      </p:sp>
      <p:sp>
        <p:nvSpPr>
          <p:cNvPr id="13" name="TextBox 12">
            <a:extLst>
              <a:ext uri="{FF2B5EF4-FFF2-40B4-BE49-F238E27FC236}">
                <a16:creationId xmlns:a16="http://schemas.microsoft.com/office/drawing/2014/main" id="{FCE7F7BE-C116-0A17-390D-4C30BCC3BFDA}"/>
              </a:ext>
            </a:extLst>
          </p:cNvPr>
          <p:cNvSpPr txBox="1"/>
          <p:nvPr/>
        </p:nvSpPr>
        <p:spPr>
          <a:xfrm>
            <a:off x="4622666" y="4439368"/>
            <a:ext cx="3141323" cy="276999"/>
          </a:xfrm>
          <a:prstGeom prst="rect">
            <a:avLst/>
          </a:prstGeom>
          <a:noFill/>
        </p:spPr>
        <p:txBody>
          <a:bodyPr wrap="square">
            <a:spAutoFit/>
          </a:bodyPr>
          <a:lstStyle/>
          <a:p>
            <a:pPr algn="ctr"/>
            <a:r>
              <a:rPr lang="en-GB" sz="1200" dirty="0">
                <a:solidFill>
                  <a:srgbClr val="2B91AF"/>
                </a:solidFill>
                <a:latin typeface="Cascadia Mono" panose="020B0609020000020004" pitchFamily="49" charset="0"/>
              </a:rPr>
              <a:t>AnalyticEuropeanEngine</a:t>
            </a:r>
            <a:endParaRPr lang="en-GB" sz="1000" dirty="0"/>
          </a:p>
        </p:txBody>
      </p:sp>
      <p:sp>
        <p:nvSpPr>
          <p:cNvPr id="14" name="TextBox 13">
            <a:extLst>
              <a:ext uri="{FF2B5EF4-FFF2-40B4-BE49-F238E27FC236}">
                <a16:creationId xmlns:a16="http://schemas.microsoft.com/office/drawing/2014/main" id="{3601777A-2011-5BEA-832D-F3FB56FF2CE7}"/>
              </a:ext>
            </a:extLst>
          </p:cNvPr>
          <p:cNvSpPr txBox="1"/>
          <p:nvPr/>
        </p:nvSpPr>
        <p:spPr>
          <a:xfrm>
            <a:off x="4622666" y="5688026"/>
            <a:ext cx="3141323" cy="276999"/>
          </a:xfrm>
          <a:prstGeom prst="rect">
            <a:avLst/>
          </a:prstGeom>
          <a:noFill/>
        </p:spPr>
        <p:txBody>
          <a:bodyPr wrap="square">
            <a:spAutoFit/>
          </a:bodyPr>
          <a:lstStyle/>
          <a:p>
            <a:pPr algn="ctr"/>
            <a:r>
              <a:rPr lang="en-GB" sz="1200" dirty="0">
                <a:solidFill>
                  <a:srgbClr val="2B91AF"/>
                </a:solidFill>
                <a:latin typeface="Cascadia Mono" panose="020B0609020000020004" pitchFamily="49" charset="0"/>
              </a:rPr>
              <a:t>AnalyticEuropeanEngine</a:t>
            </a:r>
            <a:endParaRPr lang="en-GB" sz="1000" dirty="0"/>
          </a:p>
        </p:txBody>
      </p:sp>
      <p:sp>
        <p:nvSpPr>
          <p:cNvPr id="15" name="TextBox 14">
            <a:extLst>
              <a:ext uri="{FF2B5EF4-FFF2-40B4-BE49-F238E27FC236}">
                <a16:creationId xmlns:a16="http://schemas.microsoft.com/office/drawing/2014/main" id="{E2C4B1CA-C2B9-1AA8-BE1B-E827BD3E1B99}"/>
              </a:ext>
            </a:extLst>
          </p:cNvPr>
          <p:cNvSpPr txBox="1"/>
          <p:nvPr/>
        </p:nvSpPr>
        <p:spPr>
          <a:xfrm>
            <a:off x="7975037" y="5667665"/>
            <a:ext cx="3141323" cy="276999"/>
          </a:xfrm>
          <a:prstGeom prst="rect">
            <a:avLst/>
          </a:prstGeom>
          <a:noFill/>
        </p:spPr>
        <p:txBody>
          <a:bodyPr wrap="square">
            <a:spAutoFit/>
          </a:bodyPr>
          <a:lstStyle/>
          <a:p>
            <a:pPr algn="ctr"/>
            <a:r>
              <a:rPr lang="en-GB" sz="1200" dirty="0">
                <a:solidFill>
                  <a:srgbClr val="2B91AF"/>
                </a:solidFill>
                <a:latin typeface="Cascadia Mono" panose="020B0609020000020004" pitchFamily="49" charset="0"/>
              </a:rPr>
              <a:t>AnalyticEuropeanEngine</a:t>
            </a:r>
            <a:endParaRPr lang="en-GB" sz="1000" dirty="0"/>
          </a:p>
        </p:txBody>
      </p:sp>
      <p:sp>
        <p:nvSpPr>
          <p:cNvPr id="16" name="Text Placeholder 2">
            <a:extLst>
              <a:ext uri="{FF2B5EF4-FFF2-40B4-BE49-F238E27FC236}">
                <a16:creationId xmlns:a16="http://schemas.microsoft.com/office/drawing/2014/main" id="{2A67E869-9F0D-F006-9450-03145591F31D}"/>
              </a:ext>
            </a:extLst>
          </p:cNvPr>
          <p:cNvSpPr>
            <a:spLocks noGrp="1"/>
          </p:cNvSpPr>
          <p:nvPr>
            <p:ph type="body" sz="quarter" idx="10"/>
          </p:nvPr>
        </p:nvSpPr>
        <p:spPr>
          <a:xfrm>
            <a:off x="527050" y="6435968"/>
            <a:ext cx="3693258" cy="316402"/>
          </a:xfrm>
        </p:spPr>
        <p:txBody>
          <a:bodyPr/>
          <a:lstStyle/>
          <a:p>
            <a:r>
              <a:rPr lang="en-US" sz="1400" dirty="0"/>
              <a:t>European Equity Option - Calibration &amp; Pricing</a:t>
            </a:r>
            <a:endParaRPr lang="en-GB" dirty="0"/>
          </a:p>
          <a:p>
            <a:endParaRPr lang="en-GB" dirty="0"/>
          </a:p>
        </p:txBody>
      </p:sp>
      <p:cxnSp>
        <p:nvCxnSpPr>
          <p:cNvPr id="8" name="Straight Arrow Connector 7">
            <a:extLst>
              <a:ext uri="{FF2B5EF4-FFF2-40B4-BE49-F238E27FC236}">
                <a16:creationId xmlns:a16="http://schemas.microsoft.com/office/drawing/2014/main" id="{74DC3D69-CA77-C99A-D689-BAED34F18954}"/>
              </a:ext>
            </a:extLst>
          </p:cNvPr>
          <p:cNvCxnSpPr/>
          <p:nvPr/>
        </p:nvCxnSpPr>
        <p:spPr>
          <a:xfrm>
            <a:off x="1854006" y="2156570"/>
            <a:ext cx="8673353" cy="0"/>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3553D819-877B-D17C-B887-4F1C190EE55D}"/>
              </a:ext>
            </a:extLst>
          </p:cNvPr>
          <p:cNvCxnSpPr/>
          <p:nvPr/>
        </p:nvCxnSpPr>
        <p:spPr>
          <a:xfrm>
            <a:off x="2165530" y="2008653"/>
            <a:ext cx="0" cy="295835"/>
          </a:xfrm>
          <a:prstGeom prst="line">
            <a:avLst/>
          </a:prstGeom>
          <a:ln w="57150">
            <a:solidFill>
              <a:schemeClr val="accent4"/>
            </a:solidFill>
          </a:ln>
        </p:spPr>
        <p:style>
          <a:lnRef idx="1">
            <a:schemeClr val="accent5"/>
          </a:lnRef>
          <a:fillRef idx="0">
            <a:schemeClr val="accent5"/>
          </a:fillRef>
          <a:effectRef idx="0">
            <a:schemeClr val="accent5"/>
          </a:effectRef>
          <a:fontRef idx="minor">
            <a:schemeClr val="tx1"/>
          </a:fontRef>
        </p:style>
      </p:cxnSp>
      <p:cxnSp>
        <p:nvCxnSpPr>
          <p:cNvPr id="10" name="Straight Connector 9">
            <a:extLst>
              <a:ext uri="{FF2B5EF4-FFF2-40B4-BE49-F238E27FC236}">
                <a16:creationId xmlns:a16="http://schemas.microsoft.com/office/drawing/2014/main" id="{4D3D4CFE-CE38-AD8D-A42B-85CD9FA2DB6C}"/>
              </a:ext>
            </a:extLst>
          </p:cNvPr>
          <p:cNvCxnSpPr>
            <a:cxnSpLocks/>
          </p:cNvCxnSpPr>
          <p:nvPr/>
        </p:nvCxnSpPr>
        <p:spPr>
          <a:xfrm>
            <a:off x="7737094" y="2008652"/>
            <a:ext cx="0" cy="295835"/>
          </a:xfrm>
          <a:prstGeom prst="line">
            <a:avLst/>
          </a:prstGeom>
          <a:ln w="57150"/>
        </p:spPr>
        <p:style>
          <a:lnRef idx="1">
            <a:schemeClr val="accent5"/>
          </a:lnRef>
          <a:fillRef idx="0">
            <a:schemeClr val="accent5"/>
          </a:fillRef>
          <a:effectRef idx="0">
            <a:schemeClr val="accent5"/>
          </a:effectRef>
          <a:fontRef idx="minor">
            <a:schemeClr val="tx1"/>
          </a:fontRef>
        </p:style>
      </p:cxnSp>
      <p:cxnSp>
        <p:nvCxnSpPr>
          <p:cNvPr id="12" name="Straight Connector 11">
            <a:extLst>
              <a:ext uri="{FF2B5EF4-FFF2-40B4-BE49-F238E27FC236}">
                <a16:creationId xmlns:a16="http://schemas.microsoft.com/office/drawing/2014/main" id="{8F27879E-8B8C-2628-CAC2-0CF914D85502}"/>
              </a:ext>
            </a:extLst>
          </p:cNvPr>
          <p:cNvCxnSpPr>
            <a:cxnSpLocks/>
          </p:cNvCxnSpPr>
          <p:nvPr/>
        </p:nvCxnSpPr>
        <p:spPr>
          <a:xfrm>
            <a:off x="9883452" y="2008652"/>
            <a:ext cx="0" cy="295835"/>
          </a:xfrm>
          <a:prstGeom prst="line">
            <a:avLst/>
          </a:prstGeom>
          <a:ln w="57150"/>
        </p:spPr>
        <p:style>
          <a:lnRef idx="1">
            <a:schemeClr val="accent5"/>
          </a:lnRef>
          <a:fillRef idx="0">
            <a:schemeClr val="accent5"/>
          </a:fillRef>
          <a:effectRef idx="0">
            <a:schemeClr val="accent5"/>
          </a:effectRef>
          <a:fontRef idx="minor">
            <a:schemeClr val="tx1"/>
          </a:fontRef>
        </p:style>
      </p:cxnSp>
      <p:sp>
        <p:nvSpPr>
          <p:cNvPr id="17" name="TextBox 16">
            <a:extLst>
              <a:ext uri="{FF2B5EF4-FFF2-40B4-BE49-F238E27FC236}">
                <a16:creationId xmlns:a16="http://schemas.microsoft.com/office/drawing/2014/main" id="{76ADF772-4A0A-8110-E5BD-FB587F94D131}"/>
              </a:ext>
            </a:extLst>
          </p:cNvPr>
          <p:cNvSpPr txBox="1"/>
          <p:nvPr/>
        </p:nvSpPr>
        <p:spPr>
          <a:xfrm>
            <a:off x="1533518" y="2304487"/>
            <a:ext cx="1264024" cy="646331"/>
          </a:xfrm>
          <a:prstGeom prst="rect">
            <a:avLst/>
          </a:prstGeom>
          <a:noFill/>
        </p:spPr>
        <p:txBody>
          <a:bodyPr wrap="square" rtlCol="0">
            <a:spAutoFit/>
          </a:bodyPr>
          <a:lstStyle/>
          <a:p>
            <a:pPr algn="ctr"/>
            <a:r>
              <a:rPr lang="en-GB" dirty="0">
                <a:solidFill>
                  <a:schemeClr val="accent4"/>
                </a:solidFill>
              </a:rPr>
              <a:t>Valuation Date</a:t>
            </a:r>
          </a:p>
        </p:txBody>
      </p:sp>
      <p:sp>
        <p:nvSpPr>
          <p:cNvPr id="18" name="TextBox 17">
            <a:extLst>
              <a:ext uri="{FF2B5EF4-FFF2-40B4-BE49-F238E27FC236}">
                <a16:creationId xmlns:a16="http://schemas.microsoft.com/office/drawing/2014/main" id="{015C7460-97FD-27CD-AC7F-DA528544B652}"/>
              </a:ext>
            </a:extLst>
          </p:cNvPr>
          <p:cNvSpPr txBox="1"/>
          <p:nvPr/>
        </p:nvSpPr>
        <p:spPr>
          <a:xfrm>
            <a:off x="7279850" y="2277574"/>
            <a:ext cx="972067" cy="646331"/>
          </a:xfrm>
          <a:prstGeom prst="rect">
            <a:avLst/>
          </a:prstGeom>
          <a:noFill/>
        </p:spPr>
        <p:txBody>
          <a:bodyPr wrap="square" rtlCol="0">
            <a:spAutoFit/>
          </a:bodyPr>
          <a:lstStyle/>
          <a:p>
            <a:pPr algn="ctr"/>
            <a:r>
              <a:rPr lang="en-GB" dirty="0"/>
              <a:t>Expiry Date</a:t>
            </a:r>
          </a:p>
        </p:txBody>
      </p:sp>
      <p:sp>
        <p:nvSpPr>
          <p:cNvPr id="19" name="TextBox 18">
            <a:extLst>
              <a:ext uri="{FF2B5EF4-FFF2-40B4-BE49-F238E27FC236}">
                <a16:creationId xmlns:a16="http://schemas.microsoft.com/office/drawing/2014/main" id="{8A05A3D6-4C8C-3E24-D34A-E782F969B4B1}"/>
              </a:ext>
            </a:extLst>
          </p:cNvPr>
          <p:cNvSpPr txBox="1"/>
          <p:nvPr/>
        </p:nvSpPr>
        <p:spPr>
          <a:xfrm>
            <a:off x="9263335" y="2290169"/>
            <a:ext cx="1264024" cy="646331"/>
          </a:xfrm>
          <a:prstGeom prst="rect">
            <a:avLst/>
          </a:prstGeom>
          <a:noFill/>
        </p:spPr>
        <p:txBody>
          <a:bodyPr wrap="square" rtlCol="0">
            <a:spAutoFit/>
          </a:bodyPr>
          <a:lstStyle/>
          <a:p>
            <a:pPr algn="ctr"/>
            <a:r>
              <a:rPr lang="en-GB" dirty="0"/>
              <a:t>Payment Date</a:t>
            </a:r>
          </a:p>
        </p:txBody>
      </p:sp>
      <p:cxnSp>
        <p:nvCxnSpPr>
          <p:cNvPr id="21" name="Straight Arrow Connector 20">
            <a:extLst>
              <a:ext uri="{FF2B5EF4-FFF2-40B4-BE49-F238E27FC236}">
                <a16:creationId xmlns:a16="http://schemas.microsoft.com/office/drawing/2014/main" id="{23E76AE4-28E1-B2D7-2723-B2B7C94F1C24}"/>
              </a:ext>
            </a:extLst>
          </p:cNvPr>
          <p:cNvCxnSpPr/>
          <p:nvPr/>
        </p:nvCxnSpPr>
        <p:spPr>
          <a:xfrm>
            <a:off x="1854006" y="1107166"/>
            <a:ext cx="8673353" cy="0"/>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cxnSp>
        <p:nvCxnSpPr>
          <p:cNvPr id="22" name="Straight Connector 21">
            <a:extLst>
              <a:ext uri="{FF2B5EF4-FFF2-40B4-BE49-F238E27FC236}">
                <a16:creationId xmlns:a16="http://schemas.microsoft.com/office/drawing/2014/main" id="{07411892-3BD6-A4F5-4F29-5C4A86C75006}"/>
              </a:ext>
            </a:extLst>
          </p:cNvPr>
          <p:cNvCxnSpPr/>
          <p:nvPr/>
        </p:nvCxnSpPr>
        <p:spPr>
          <a:xfrm>
            <a:off x="2165530" y="959249"/>
            <a:ext cx="0" cy="295835"/>
          </a:xfrm>
          <a:prstGeom prst="line">
            <a:avLst/>
          </a:prstGeom>
          <a:ln w="57150">
            <a:solidFill>
              <a:schemeClr val="accent4"/>
            </a:solidFill>
          </a:ln>
        </p:spPr>
        <p:style>
          <a:lnRef idx="1">
            <a:schemeClr val="accent5"/>
          </a:lnRef>
          <a:fillRef idx="0">
            <a:schemeClr val="accent5"/>
          </a:fillRef>
          <a:effectRef idx="0">
            <a:schemeClr val="accent5"/>
          </a:effectRef>
          <a:fontRef idx="minor">
            <a:schemeClr val="tx1"/>
          </a:fontRef>
        </p:style>
      </p:cxnSp>
      <p:cxnSp>
        <p:nvCxnSpPr>
          <p:cNvPr id="23" name="Straight Connector 22">
            <a:extLst>
              <a:ext uri="{FF2B5EF4-FFF2-40B4-BE49-F238E27FC236}">
                <a16:creationId xmlns:a16="http://schemas.microsoft.com/office/drawing/2014/main" id="{87A312D6-6E26-38A8-5DE3-1CD633B8F620}"/>
              </a:ext>
            </a:extLst>
          </p:cNvPr>
          <p:cNvCxnSpPr>
            <a:cxnSpLocks/>
          </p:cNvCxnSpPr>
          <p:nvPr/>
        </p:nvCxnSpPr>
        <p:spPr>
          <a:xfrm>
            <a:off x="7737094" y="959248"/>
            <a:ext cx="0" cy="295835"/>
          </a:xfrm>
          <a:prstGeom prst="line">
            <a:avLst/>
          </a:prstGeom>
          <a:ln w="57150"/>
        </p:spPr>
        <p:style>
          <a:lnRef idx="1">
            <a:schemeClr val="accent5"/>
          </a:lnRef>
          <a:fillRef idx="0">
            <a:schemeClr val="accent5"/>
          </a:fillRef>
          <a:effectRef idx="0">
            <a:schemeClr val="accent5"/>
          </a:effectRef>
          <a:fontRef idx="minor">
            <a:schemeClr val="tx1"/>
          </a:fontRef>
        </p:style>
      </p:cxnSp>
      <p:sp>
        <p:nvSpPr>
          <p:cNvPr id="25" name="TextBox 24">
            <a:extLst>
              <a:ext uri="{FF2B5EF4-FFF2-40B4-BE49-F238E27FC236}">
                <a16:creationId xmlns:a16="http://schemas.microsoft.com/office/drawing/2014/main" id="{9DEF223B-E9D8-85D9-7E13-0586D729E154}"/>
              </a:ext>
            </a:extLst>
          </p:cNvPr>
          <p:cNvSpPr txBox="1"/>
          <p:nvPr/>
        </p:nvSpPr>
        <p:spPr>
          <a:xfrm>
            <a:off x="1533518" y="1255083"/>
            <a:ext cx="1264024" cy="646331"/>
          </a:xfrm>
          <a:prstGeom prst="rect">
            <a:avLst/>
          </a:prstGeom>
          <a:noFill/>
        </p:spPr>
        <p:txBody>
          <a:bodyPr wrap="square" rtlCol="0">
            <a:spAutoFit/>
          </a:bodyPr>
          <a:lstStyle/>
          <a:p>
            <a:pPr algn="ctr"/>
            <a:r>
              <a:rPr lang="en-GB" dirty="0">
                <a:solidFill>
                  <a:schemeClr val="accent4"/>
                </a:solidFill>
              </a:rPr>
              <a:t>Valuation Date</a:t>
            </a:r>
          </a:p>
        </p:txBody>
      </p:sp>
      <p:sp>
        <p:nvSpPr>
          <p:cNvPr id="26" name="TextBox 25">
            <a:extLst>
              <a:ext uri="{FF2B5EF4-FFF2-40B4-BE49-F238E27FC236}">
                <a16:creationId xmlns:a16="http://schemas.microsoft.com/office/drawing/2014/main" id="{E52214E4-E8A2-0E90-F481-8788D2716870}"/>
              </a:ext>
            </a:extLst>
          </p:cNvPr>
          <p:cNvSpPr txBox="1"/>
          <p:nvPr/>
        </p:nvSpPr>
        <p:spPr>
          <a:xfrm>
            <a:off x="6905035" y="1210703"/>
            <a:ext cx="972067" cy="646331"/>
          </a:xfrm>
          <a:prstGeom prst="rect">
            <a:avLst/>
          </a:prstGeom>
          <a:noFill/>
        </p:spPr>
        <p:txBody>
          <a:bodyPr wrap="square" rtlCol="0">
            <a:spAutoFit/>
          </a:bodyPr>
          <a:lstStyle/>
          <a:p>
            <a:pPr algn="ctr"/>
            <a:r>
              <a:rPr lang="en-GB" dirty="0"/>
              <a:t>Expiry Date</a:t>
            </a:r>
          </a:p>
        </p:txBody>
      </p:sp>
      <p:sp>
        <p:nvSpPr>
          <p:cNvPr id="27" name="TextBox 26">
            <a:extLst>
              <a:ext uri="{FF2B5EF4-FFF2-40B4-BE49-F238E27FC236}">
                <a16:creationId xmlns:a16="http://schemas.microsoft.com/office/drawing/2014/main" id="{7355E32E-63BB-A46D-0BC6-D596740B1D7B}"/>
              </a:ext>
            </a:extLst>
          </p:cNvPr>
          <p:cNvSpPr txBox="1"/>
          <p:nvPr/>
        </p:nvSpPr>
        <p:spPr>
          <a:xfrm>
            <a:off x="7537046" y="1208942"/>
            <a:ext cx="1264024" cy="646331"/>
          </a:xfrm>
          <a:prstGeom prst="rect">
            <a:avLst/>
          </a:prstGeom>
          <a:noFill/>
        </p:spPr>
        <p:txBody>
          <a:bodyPr wrap="square" rtlCol="0">
            <a:spAutoFit/>
          </a:bodyPr>
          <a:lstStyle/>
          <a:p>
            <a:pPr algn="ctr"/>
            <a:r>
              <a:rPr lang="en-GB" dirty="0"/>
              <a:t>Payment Date</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95DF2E0-657F-3B04-B227-4641543E74F2}"/>
                  </a:ext>
                </a:extLst>
              </p:cNvPr>
              <p:cNvSpPr txBox="1"/>
              <p:nvPr/>
            </p:nvSpPr>
            <p:spPr>
              <a:xfrm>
                <a:off x="390767" y="922499"/>
                <a:ext cx="13587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𝑇</m:t>
                          </m:r>
                        </m:e>
                        <m:sup>
                          <m:r>
                            <a:rPr lang="en-US" b="0" i="1" smtClean="0">
                              <a:latin typeface="Cambria Math" panose="02040503050406030204" pitchFamily="18" charset="0"/>
                              <a:ea typeface="Cambria Math" panose="02040503050406030204" pitchFamily="18" charset="0"/>
                            </a:rPr>
                            <m:t>𝑃𝑎𝑦</m:t>
                          </m:r>
                        </m:sup>
                      </m:sSup>
                    </m:oMath>
                  </m:oMathPara>
                </a14:m>
                <a:endParaRPr lang="en-GB" dirty="0"/>
              </a:p>
            </p:txBody>
          </p:sp>
        </mc:Choice>
        <mc:Fallback xmlns="">
          <p:sp>
            <p:nvSpPr>
              <p:cNvPr id="34" name="TextBox 33">
                <a:extLst>
                  <a:ext uri="{FF2B5EF4-FFF2-40B4-BE49-F238E27FC236}">
                    <a16:creationId xmlns:a16="http://schemas.microsoft.com/office/drawing/2014/main" id="{095DF2E0-657F-3B04-B227-4641543E74F2}"/>
                  </a:ext>
                </a:extLst>
              </p:cNvPr>
              <p:cNvSpPr txBox="1">
                <a:spLocks noRot="1" noChangeAspect="1" noMove="1" noResize="1" noEditPoints="1" noAdjustHandles="1" noChangeArrowheads="1" noChangeShapeType="1" noTextEdit="1"/>
              </p:cNvSpPr>
              <p:nvPr/>
            </p:nvSpPr>
            <p:spPr>
              <a:xfrm>
                <a:off x="390767" y="922499"/>
                <a:ext cx="1358734" cy="369332"/>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827F723-D9A7-8C7B-C467-7E8C8E29DA9D}"/>
                  </a:ext>
                </a:extLst>
              </p:cNvPr>
              <p:cNvSpPr txBox="1"/>
              <p:nvPr/>
            </p:nvSpPr>
            <p:spPr>
              <a:xfrm>
                <a:off x="406227" y="1970062"/>
                <a:ext cx="12640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&lt;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𝑇</m:t>
                          </m:r>
                        </m:e>
                        <m:sup>
                          <m:r>
                            <a:rPr lang="en-US" b="0" i="1" smtClean="0">
                              <a:latin typeface="Cambria Math" panose="02040503050406030204" pitchFamily="18" charset="0"/>
                              <a:ea typeface="Cambria Math" panose="02040503050406030204" pitchFamily="18" charset="0"/>
                            </a:rPr>
                            <m:t>𝑃𝑎𝑦</m:t>
                          </m:r>
                        </m:sup>
                      </m:sSup>
                    </m:oMath>
                  </m:oMathPara>
                </a14:m>
                <a:endParaRPr lang="en-GB" dirty="0"/>
              </a:p>
            </p:txBody>
          </p:sp>
        </mc:Choice>
        <mc:Fallback xmlns="">
          <p:sp>
            <p:nvSpPr>
              <p:cNvPr id="36" name="TextBox 35">
                <a:extLst>
                  <a:ext uri="{FF2B5EF4-FFF2-40B4-BE49-F238E27FC236}">
                    <a16:creationId xmlns:a16="http://schemas.microsoft.com/office/drawing/2014/main" id="{1827F723-D9A7-8C7B-C467-7E8C8E29DA9D}"/>
                  </a:ext>
                </a:extLst>
              </p:cNvPr>
              <p:cNvSpPr txBox="1">
                <a:spLocks noRot="1" noChangeAspect="1" noMove="1" noResize="1" noEditPoints="1" noAdjustHandles="1" noChangeArrowheads="1" noChangeShapeType="1" noTextEdit="1"/>
              </p:cNvSpPr>
              <p:nvPr/>
            </p:nvSpPr>
            <p:spPr>
              <a:xfrm>
                <a:off x="406227" y="1970062"/>
                <a:ext cx="1264023" cy="369332"/>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A873E86-31BD-A040-9AFD-1A6CA7FB38EB}"/>
                  </a:ext>
                </a:extLst>
              </p:cNvPr>
              <p:cNvSpPr txBox="1"/>
              <p:nvPr/>
            </p:nvSpPr>
            <p:spPr>
              <a:xfrm>
                <a:off x="8422750" y="3741933"/>
                <a:ext cx="2245895" cy="6974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𝐷𝐹</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𝑡</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𝑇</m:t>
                              </m:r>
                            </m:e>
                            <m:sup>
                              <m:r>
                                <a:rPr lang="en-US" sz="1800" b="0" i="1" smtClean="0">
                                  <a:latin typeface="Cambria Math" panose="02040503050406030204" pitchFamily="18" charset="0"/>
                                  <a:ea typeface="Cambria Math" panose="02040503050406030204" pitchFamily="18" charset="0"/>
                                </a:rPr>
                                <m:t>𝑃𝑎𝑦</m:t>
                              </m:r>
                            </m:sup>
                          </m:sSup>
                          <m:r>
                            <a:rPr lang="en-US" sz="1800" b="0" i="1" smtClean="0">
                              <a:latin typeface="Cambria Math" panose="02040503050406030204" pitchFamily="18" charset="0"/>
                              <a:ea typeface="Cambria Math" panose="02040503050406030204" pitchFamily="18" charset="0"/>
                            </a:rPr>
                            <m:t>)</m:t>
                          </m:r>
                        </m:num>
                        <m:den>
                          <m:r>
                            <a:rPr lang="en-US" sz="1800" b="0" i="1" smtClean="0">
                              <a:latin typeface="Cambria Math" panose="02040503050406030204" pitchFamily="18" charset="0"/>
                              <a:ea typeface="Cambria Math" panose="02040503050406030204" pitchFamily="18" charset="0"/>
                            </a:rPr>
                            <m:t>𝐷𝐹</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𝑡</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𝑇</m:t>
                          </m:r>
                          <m:r>
                            <a:rPr lang="en-US" sz="1800" b="0" i="1" smtClean="0">
                              <a:latin typeface="Cambria Math" panose="02040503050406030204" pitchFamily="18" charset="0"/>
                              <a:ea typeface="Cambria Math" panose="02040503050406030204" pitchFamily="18" charset="0"/>
                            </a:rPr>
                            <m:t>)</m:t>
                          </m:r>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𝑉</m:t>
                      </m:r>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m:t>
                      </m:r>
                      <m:r>
                        <a:rPr lang="en-US" sz="1800" b="0" i="1" smtClean="0">
                          <a:latin typeface="Cambria Math" panose="02040503050406030204" pitchFamily="18" charset="0"/>
                        </a:rPr>
                        <m:t>𝑇</m:t>
                      </m:r>
                      <m:r>
                        <a:rPr lang="en-US" sz="1800" b="0" i="1" smtClean="0">
                          <a:latin typeface="Cambria Math" panose="02040503050406030204" pitchFamily="18" charset="0"/>
                        </a:rPr>
                        <m:t>)</m:t>
                      </m:r>
                    </m:oMath>
                  </m:oMathPara>
                </a14:m>
                <a:endParaRPr lang="en-GB" dirty="0"/>
              </a:p>
            </p:txBody>
          </p:sp>
        </mc:Choice>
        <mc:Fallback xmlns="">
          <p:sp>
            <p:nvSpPr>
              <p:cNvPr id="4" name="TextBox 3">
                <a:extLst>
                  <a:ext uri="{FF2B5EF4-FFF2-40B4-BE49-F238E27FC236}">
                    <a16:creationId xmlns:a16="http://schemas.microsoft.com/office/drawing/2014/main" id="{4A873E86-31BD-A040-9AFD-1A6CA7FB38EB}"/>
                  </a:ext>
                </a:extLst>
              </p:cNvPr>
              <p:cNvSpPr txBox="1">
                <a:spLocks noRot="1" noChangeAspect="1" noMove="1" noResize="1" noEditPoints="1" noAdjustHandles="1" noChangeArrowheads="1" noChangeShapeType="1" noTextEdit="1"/>
              </p:cNvSpPr>
              <p:nvPr/>
            </p:nvSpPr>
            <p:spPr>
              <a:xfrm>
                <a:off x="8422750" y="3741933"/>
                <a:ext cx="2245895" cy="697435"/>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EDDA0B3-55D7-5A4C-87D2-91296F25CCD1}"/>
                  </a:ext>
                </a:extLst>
              </p:cNvPr>
              <p:cNvSpPr txBox="1"/>
              <p:nvPr/>
            </p:nvSpPr>
            <p:spPr>
              <a:xfrm>
                <a:off x="8815781" y="5088756"/>
                <a:ext cx="1459832"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800" b="0" i="1" smtClean="0">
                        <a:latin typeface="Cambria Math" panose="02040503050406030204" pitchFamily="18" charset="0"/>
                      </a:rPr>
                      <m:t>𝑉</m:t>
                    </m:r>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m:t>
                    </m:r>
                    <m:r>
                      <a:rPr lang="en-GB" sz="1800" b="0" i="1" smtClean="0">
                        <a:latin typeface="Cambria Math" panose="02040503050406030204" pitchFamily="18" charset="0"/>
                      </a:rPr>
                      <m:t>𝑇</m:t>
                    </m:r>
                    <m:r>
                      <a:rPr lang="en-US" sz="1800" b="0" i="1" smtClean="0">
                        <a:latin typeface="Cambria Math" panose="02040503050406030204" pitchFamily="18" charset="0"/>
                      </a:rPr>
                      <m:t>)</m:t>
                    </m:r>
                  </m:oMath>
                </a14:m>
                <a:r>
                  <a:rPr lang="en-GB" dirty="0"/>
                  <a:t>*</a:t>
                </a:r>
              </a:p>
            </p:txBody>
          </p:sp>
        </mc:Choice>
        <mc:Fallback xmlns="">
          <p:sp>
            <p:nvSpPr>
              <p:cNvPr id="6" name="TextBox 5">
                <a:extLst>
                  <a:ext uri="{FF2B5EF4-FFF2-40B4-BE49-F238E27FC236}">
                    <a16:creationId xmlns:a16="http://schemas.microsoft.com/office/drawing/2014/main" id="{7EDDA0B3-55D7-5A4C-87D2-91296F25CCD1}"/>
                  </a:ext>
                </a:extLst>
              </p:cNvPr>
              <p:cNvSpPr txBox="1">
                <a:spLocks noRot="1" noChangeAspect="1" noMove="1" noResize="1" noEditPoints="1" noAdjustHandles="1" noChangeArrowheads="1" noChangeShapeType="1" noTextEdit="1"/>
              </p:cNvSpPr>
              <p:nvPr/>
            </p:nvSpPr>
            <p:spPr>
              <a:xfrm>
                <a:off x="8815781" y="5088756"/>
                <a:ext cx="1459832" cy="369332"/>
              </a:xfrm>
              <a:prstGeom prst="rect">
                <a:avLst/>
              </a:prstGeom>
              <a:blipFill>
                <a:blip r:embed="rId7"/>
                <a:stretch>
                  <a:fillRect t="-10000" b="-26667"/>
                </a:stretch>
              </a:blipFill>
            </p:spPr>
            <p:txBody>
              <a:bodyPr/>
              <a:lstStyle/>
              <a:p>
                <a:r>
                  <a:rPr lang="en-GB">
                    <a:noFill/>
                  </a:rPr>
                  <a:t> </a:t>
                </a:r>
              </a:p>
            </p:txBody>
          </p:sp>
        </mc:Fallback>
      </mc:AlternateContent>
      <p:sp>
        <p:nvSpPr>
          <p:cNvPr id="3" name="TextBox 2">
            <a:extLst>
              <a:ext uri="{FF2B5EF4-FFF2-40B4-BE49-F238E27FC236}">
                <a16:creationId xmlns:a16="http://schemas.microsoft.com/office/drawing/2014/main" id="{2C951690-3961-E842-863F-EC0F4910FB60}"/>
              </a:ext>
            </a:extLst>
          </p:cNvPr>
          <p:cNvSpPr txBox="1"/>
          <p:nvPr/>
        </p:nvSpPr>
        <p:spPr>
          <a:xfrm>
            <a:off x="9417701" y="5979008"/>
            <a:ext cx="2407628" cy="307777"/>
          </a:xfrm>
          <a:prstGeom prst="rect">
            <a:avLst/>
          </a:prstGeom>
          <a:noFill/>
        </p:spPr>
        <p:txBody>
          <a:bodyPr wrap="square" rtlCol="0">
            <a:spAutoFit/>
          </a:bodyPr>
          <a:lstStyle/>
          <a:p>
            <a:r>
              <a:rPr lang="en-GB" sz="1400" dirty="0"/>
              <a:t>*this might be incorrect</a:t>
            </a:r>
          </a:p>
        </p:txBody>
      </p:sp>
    </p:spTree>
    <p:extLst>
      <p:ext uri="{BB962C8B-B14F-4D97-AF65-F5344CB8AC3E}">
        <p14:creationId xmlns:p14="http://schemas.microsoft.com/office/powerpoint/2010/main" val="381484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7" grpId="0"/>
      <p:bldP spid="18" grpId="0"/>
      <p:bldP spid="19" grpId="0"/>
      <p:bldP spid="36" grpId="0"/>
      <p:bldP spid="4" grpId="0"/>
      <p:bldP spid="6"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B2E29-B21B-BE49-2FB6-522F738BA362}"/>
              </a:ext>
            </a:extLst>
          </p:cNvPr>
          <p:cNvSpPr>
            <a:spLocks noGrp="1"/>
          </p:cNvSpPr>
          <p:nvPr>
            <p:ph type="ctrTitle"/>
          </p:nvPr>
        </p:nvSpPr>
        <p:spPr/>
        <p:txBody>
          <a:bodyPr/>
          <a:lstStyle/>
          <a:p>
            <a:r>
              <a:rPr lang="en-GB" dirty="0"/>
              <a:t>Cash-Settled Special Case</a:t>
            </a:r>
          </a:p>
        </p:txBody>
      </p:sp>
      <p:cxnSp>
        <p:nvCxnSpPr>
          <p:cNvPr id="15" name="Straight Arrow Connector 14">
            <a:extLst>
              <a:ext uri="{FF2B5EF4-FFF2-40B4-BE49-F238E27FC236}">
                <a16:creationId xmlns:a16="http://schemas.microsoft.com/office/drawing/2014/main" id="{1610D889-AAF1-C7CF-B990-CA547BBB134F}"/>
              </a:ext>
            </a:extLst>
          </p:cNvPr>
          <p:cNvCxnSpPr/>
          <p:nvPr/>
        </p:nvCxnSpPr>
        <p:spPr>
          <a:xfrm>
            <a:off x="1927267" y="2223684"/>
            <a:ext cx="8673353" cy="0"/>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cxnSp>
        <p:nvCxnSpPr>
          <p:cNvPr id="16" name="Straight Connector 15">
            <a:extLst>
              <a:ext uri="{FF2B5EF4-FFF2-40B4-BE49-F238E27FC236}">
                <a16:creationId xmlns:a16="http://schemas.microsoft.com/office/drawing/2014/main" id="{E364101C-945A-B052-FF23-D07BF6730243}"/>
              </a:ext>
            </a:extLst>
          </p:cNvPr>
          <p:cNvCxnSpPr/>
          <p:nvPr/>
        </p:nvCxnSpPr>
        <p:spPr>
          <a:xfrm>
            <a:off x="8883534" y="2075767"/>
            <a:ext cx="0" cy="295835"/>
          </a:xfrm>
          <a:prstGeom prst="line">
            <a:avLst/>
          </a:prstGeom>
          <a:ln w="57150">
            <a:solidFill>
              <a:schemeClr val="accent4"/>
            </a:solidFill>
          </a:ln>
        </p:spPr>
        <p:style>
          <a:lnRef idx="1">
            <a:schemeClr val="accent5"/>
          </a:lnRef>
          <a:fillRef idx="0">
            <a:schemeClr val="accent5"/>
          </a:fillRef>
          <a:effectRef idx="0">
            <a:schemeClr val="accent5"/>
          </a:effectRef>
          <a:fontRef idx="minor">
            <a:schemeClr val="tx1"/>
          </a:fontRef>
        </p:style>
      </p:cxnSp>
      <p:cxnSp>
        <p:nvCxnSpPr>
          <p:cNvPr id="17" name="Straight Connector 16">
            <a:extLst>
              <a:ext uri="{FF2B5EF4-FFF2-40B4-BE49-F238E27FC236}">
                <a16:creationId xmlns:a16="http://schemas.microsoft.com/office/drawing/2014/main" id="{B8AFE2B6-D4CC-EFAD-6503-1944E1DB60F2}"/>
              </a:ext>
            </a:extLst>
          </p:cNvPr>
          <p:cNvCxnSpPr>
            <a:cxnSpLocks/>
          </p:cNvCxnSpPr>
          <p:nvPr/>
        </p:nvCxnSpPr>
        <p:spPr>
          <a:xfrm>
            <a:off x="7810355" y="2075766"/>
            <a:ext cx="0" cy="295835"/>
          </a:xfrm>
          <a:prstGeom prst="line">
            <a:avLst/>
          </a:prstGeom>
          <a:ln w="57150"/>
        </p:spPr>
        <p:style>
          <a:lnRef idx="1">
            <a:schemeClr val="accent5"/>
          </a:lnRef>
          <a:fillRef idx="0">
            <a:schemeClr val="accent5"/>
          </a:fillRef>
          <a:effectRef idx="0">
            <a:schemeClr val="accent5"/>
          </a:effectRef>
          <a:fontRef idx="minor">
            <a:schemeClr val="tx1"/>
          </a:fontRef>
        </p:style>
      </p:cxnSp>
      <p:cxnSp>
        <p:nvCxnSpPr>
          <p:cNvPr id="18" name="Straight Connector 17">
            <a:extLst>
              <a:ext uri="{FF2B5EF4-FFF2-40B4-BE49-F238E27FC236}">
                <a16:creationId xmlns:a16="http://schemas.microsoft.com/office/drawing/2014/main" id="{DAD299ED-9F7B-CD08-535D-74636BE56E9C}"/>
              </a:ext>
            </a:extLst>
          </p:cNvPr>
          <p:cNvCxnSpPr>
            <a:cxnSpLocks/>
          </p:cNvCxnSpPr>
          <p:nvPr/>
        </p:nvCxnSpPr>
        <p:spPr>
          <a:xfrm>
            <a:off x="9956713" y="2075766"/>
            <a:ext cx="0" cy="295835"/>
          </a:xfrm>
          <a:prstGeom prst="line">
            <a:avLst/>
          </a:prstGeom>
          <a:ln w="57150"/>
        </p:spPr>
        <p:style>
          <a:lnRef idx="1">
            <a:schemeClr val="accent5"/>
          </a:lnRef>
          <a:fillRef idx="0">
            <a:schemeClr val="accent5"/>
          </a:fillRef>
          <a:effectRef idx="0">
            <a:schemeClr val="accent5"/>
          </a:effectRef>
          <a:fontRef idx="minor">
            <a:schemeClr val="tx1"/>
          </a:fontRef>
        </p:style>
      </p:cxnSp>
      <p:sp>
        <p:nvSpPr>
          <p:cNvPr id="19" name="TextBox 18">
            <a:extLst>
              <a:ext uri="{FF2B5EF4-FFF2-40B4-BE49-F238E27FC236}">
                <a16:creationId xmlns:a16="http://schemas.microsoft.com/office/drawing/2014/main" id="{8828653C-9B6D-B809-A13D-55655E2A0DDB}"/>
              </a:ext>
            </a:extLst>
          </p:cNvPr>
          <p:cNvSpPr txBox="1"/>
          <p:nvPr/>
        </p:nvSpPr>
        <p:spPr>
          <a:xfrm>
            <a:off x="8251522" y="2371601"/>
            <a:ext cx="1264024" cy="646331"/>
          </a:xfrm>
          <a:prstGeom prst="rect">
            <a:avLst/>
          </a:prstGeom>
          <a:noFill/>
        </p:spPr>
        <p:txBody>
          <a:bodyPr wrap="square" rtlCol="0">
            <a:spAutoFit/>
          </a:bodyPr>
          <a:lstStyle/>
          <a:p>
            <a:pPr algn="ctr"/>
            <a:r>
              <a:rPr lang="en-GB" dirty="0">
                <a:solidFill>
                  <a:schemeClr val="accent4"/>
                </a:solidFill>
              </a:rPr>
              <a:t>Valuation Date</a:t>
            </a:r>
          </a:p>
        </p:txBody>
      </p:sp>
      <p:sp>
        <p:nvSpPr>
          <p:cNvPr id="20" name="TextBox 19">
            <a:extLst>
              <a:ext uri="{FF2B5EF4-FFF2-40B4-BE49-F238E27FC236}">
                <a16:creationId xmlns:a16="http://schemas.microsoft.com/office/drawing/2014/main" id="{2417658B-9006-45F4-12FC-886523F10B07}"/>
              </a:ext>
            </a:extLst>
          </p:cNvPr>
          <p:cNvSpPr txBox="1"/>
          <p:nvPr/>
        </p:nvSpPr>
        <p:spPr>
          <a:xfrm>
            <a:off x="7271478" y="2345543"/>
            <a:ext cx="1073179" cy="646331"/>
          </a:xfrm>
          <a:prstGeom prst="rect">
            <a:avLst/>
          </a:prstGeom>
          <a:noFill/>
        </p:spPr>
        <p:txBody>
          <a:bodyPr wrap="square" rtlCol="0">
            <a:spAutoFit/>
          </a:bodyPr>
          <a:lstStyle/>
          <a:p>
            <a:pPr algn="ctr"/>
            <a:r>
              <a:rPr lang="en-GB" dirty="0"/>
              <a:t>Expiry Date</a:t>
            </a:r>
          </a:p>
        </p:txBody>
      </p:sp>
      <p:sp>
        <p:nvSpPr>
          <p:cNvPr id="21" name="TextBox 20">
            <a:extLst>
              <a:ext uri="{FF2B5EF4-FFF2-40B4-BE49-F238E27FC236}">
                <a16:creationId xmlns:a16="http://schemas.microsoft.com/office/drawing/2014/main" id="{F8B5BE9B-79BA-E928-F3BC-1D0466246FA3}"/>
              </a:ext>
            </a:extLst>
          </p:cNvPr>
          <p:cNvSpPr txBox="1"/>
          <p:nvPr/>
        </p:nvSpPr>
        <p:spPr>
          <a:xfrm>
            <a:off x="9336596" y="2357283"/>
            <a:ext cx="1264024" cy="646331"/>
          </a:xfrm>
          <a:prstGeom prst="rect">
            <a:avLst/>
          </a:prstGeom>
          <a:noFill/>
        </p:spPr>
        <p:txBody>
          <a:bodyPr wrap="square" rtlCol="0">
            <a:spAutoFit/>
          </a:bodyPr>
          <a:lstStyle/>
          <a:p>
            <a:pPr algn="ctr"/>
            <a:r>
              <a:rPr lang="en-GB" dirty="0"/>
              <a:t>Payment Date</a:t>
            </a:r>
          </a:p>
        </p:txBody>
      </p:sp>
      <p:graphicFrame>
        <p:nvGraphicFramePr>
          <p:cNvPr id="24" name="Table 23">
            <a:extLst>
              <a:ext uri="{FF2B5EF4-FFF2-40B4-BE49-F238E27FC236}">
                <a16:creationId xmlns:a16="http://schemas.microsoft.com/office/drawing/2014/main" id="{07DA7BA6-1FE7-EB68-EEC7-FD86D36ABEF6}"/>
              </a:ext>
            </a:extLst>
          </p:cNvPr>
          <p:cNvGraphicFramePr>
            <a:graphicFrameLocks noGrp="1"/>
          </p:cNvGraphicFramePr>
          <p:nvPr>
            <p:extLst>
              <p:ext uri="{D42A27DB-BD31-4B8C-83A1-F6EECF244321}">
                <p14:modId xmlns:p14="http://schemas.microsoft.com/office/powerpoint/2010/main" val="3394620968"/>
              </p:ext>
            </p:extLst>
          </p:nvPr>
        </p:nvGraphicFramePr>
        <p:xfrm>
          <a:off x="663144" y="3148012"/>
          <a:ext cx="11145035" cy="2942613"/>
        </p:xfrm>
        <a:graphic>
          <a:graphicData uri="http://schemas.openxmlformats.org/drawingml/2006/table">
            <a:tbl>
              <a:tblPr firstRow="1" bandRow="1">
                <a:tableStyleId>{5A111915-BE36-4E01-A7E5-04B1672EAD32}</a:tableStyleId>
              </a:tblPr>
              <a:tblGrid>
                <a:gridCol w="1475917">
                  <a:extLst>
                    <a:ext uri="{9D8B030D-6E8A-4147-A177-3AD203B41FA5}">
                      <a16:colId xmlns:a16="http://schemas.microsoft.com/office/drawing/2014/main" val="1615840104"/>
                    </a:ext>
                  </a:extLst>
                </a:gridCol>
                <a:gridCol w="2664590">
                  <a:extLst>
                    <a:ext uri="{9D8B030D-6E8A-4147-A177-3AD203B41FA5}">
                      <a16:colId xmlns:a16="http://schemas.microsoft.com/office/drawing/2014/main" val="3126994697"/>
                    </a:ext>
                  </a:extLst>
                </a:gridCol>
                <a:gridCol w="2921347">
                  <a:extLst>
                    <a:ext uri="{9D8B030D-6E8A-4147-A177-3AD203B41FA5}">
                      <a16:colId xmlns:a16="http://schemas.microsoft.com/office/drawing/2014/main" val="1651824977"/>
                    </a:ext>
                  </a:extLst>
                </a:gridCol>
                <a:gridCol w="4083181">
                  <a:extLst>
                    <a:ext uri="{9D8B030D-6E8A-4147-A177-3AD203B41FA5}">
                      <a16:colId xmlns:a16="http://schemas.microsoft.com/office/drawing/2014/main" val="155638234"/>
                    </a:ext>
                  </a:extLst>
                </a:gridCol>
              </a:tblGrid>
              <a:tr h="627416">
                <a:tc>
                  <a:txBody>
                    <a:bodyPr/>
                    <a:lstStyle/>
                    <a:p>
                      <a:pPr algn="ctr"/>
                      <a:endParaRPr lang="en-GB" dirty="0"/>
                    </a:p>
                  </a:txBody>
                  <a:tcPr anchor="ctr"/>
                </a:tc>
                <a:tc>
                  <a:txBody>
                    <a:bodyPr/>
                    <a:lstStyle/>
                    <a:p>
                      <a:pPr algn="ctr"/>
                      <a:r>
                        <a:rPr lang="en-GB" dirty="0"/>
                        <a:t>Automatic Exercise = True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Automatic Exercise = False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Automatic Exercise NOT Provided &amp;</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Exercise Data Provided</a:t>
                      </a:r>
                    </a:p>
                  </a:txBody>
                  <a:tcPr anchor="ctr"/>
                </a:tc>
                <a:extLst>
                  <a:ext uri="{0D108BD9-81ED-4DB2-BD59-A6C34878D82A}">
                    <a16:rowId xmlns:a16="http://schemas.microsoft.com/office/drawing/2014/main" val="412025442"/>
                  </a:ext>
                </a:extLst>
              </a:tr>
              <a:tr h="1258041">
                <a:tc>
                  <a:txBody>
                    <a:bodyPr/>
                    <a:lstStyle/>
                    <a:p>
                      <a:pPr algn="ctr"/>
                      <a:r>
                        <a:rPr lang="en-GB" b="1" dirty="0"/>
                        <a:t>Trade Node</a:t>
                      </a:r>
                    </a:p>
                  </a:txBody>
                  <a:tcPr anchor="ctr">
                    <a:solidFill>
                      <a:schemeClr val="bg1">
                        <a:lumMod val="95000"/>
                      </a:schemeClr>
                    </a:solidFill>
                  </a:tcPr>
                </a:tc>
                <a:tc>
                  <a:txBody>
                    <a:bodyPr/>
                    <a:lstStyle/>
                    <a:p>
                      <a:pPr algn="ctr"/>
                      <a:endParaRPr lang="en-GB" dirty="0"/>
                    </a:p>
                  </a:txBody>
                  <a:tcPr anchor="ctr"/>
                </a:tc>
                <a:tc>
                  <a:txBody>
                    <a:bodyPr/>
                    <a:lstStyle/>
                    <a:p>
                      <a:pPr algn="ctr"/>
                      <a:endParaRPr lang="en-GB" dirty="0"/>
                    </a:p>
                  </a:txBody>
                  <a:tcPr anchor="ctr"/>
                </a:tc>
                <a:tc>
                  <a:txBody>
                    <a:bodyPr/>
                    <a:lstStyle/>
                    <a:p>
                      <a:pPr lvl="1" algn="l"/>
                      <a:endParaRPr lang="en-GB" dirty="0">
                        <a:solidFill>
                          <a:schemeClr val="accent5"/>
                        </a:solidFill>
                      </a:endParaRPr>
                    </a:p>
                  </a:txBody>
                  <a:tcPr anchor="ctr"/>
                </a:tc>
                <a:extLst>
                  <a:ext uri="{0D108BD9-81ED-4DB2-BD59-A6C34878D82A}">
                    <a16:rowId xmlns:a16="http://schemas.microsoft.com/office/drawing/2014/main" val="4040164437"/>
                  </a:ext>
                </a:extLst>
              </a:tr>
              <a:tr h="1044492">
                <a:tc>
                  <a:txBody>
                    <a:bodyPr/>
                    <a:lstStyle/>
                    <a:p>
                      <a:pPr algn="ctr"/>
                      <a:r>
                        <a:rPr lang="en-GB" b="1" dirty="0"/>
                        <a:t>Payoff</a:t>
                      </a:r>
                    </a:p>
                  </a:txBody>
                  <a:tcPr anchor="ctr">
                    <a:solidFill>
                      <a:schemeClr val="bg1">
                        <a:lumMod val="95000"/>
                      </a:schemeClr>
                    </a:solidFill>
                  </a:tcPr>
                </a:tc>
                <a:tc>
                  <a:txBody>
                    <a:bodyPr/>
                    <a:lstStyle/>
                    <a:p>
                      <a:pPr algn="ctr"/>
                      <a:endParaRPr lang="en-GB" dirty="0"/>
                    </a:p>
                  </a:txBody>
                  <a:tcPr anchor="ctr"/>
                </a:tc>
                <a:tc>
                  <a:txBody>
                    <a:bodyPr/>
                    <a:lstStyle/>
                    <a:p>
                      <a:pPr algn="ctr"/>
                      <a:endParaRPr lang="en-GB" dirty="0"/>
                    </a:p>
                  </a:txBody>
                  <a:tcPr anchor="ctr"/>
                </a:tc>
                <a:tc>
                  <a:txBody>
                    <a:bodyPr/>
                    <a:lstStyle/>
                    <a:p>
                      <a:pPr lvl="1" algn="l"/>
                      <a:endParaRPr lang="en-GB" dirty="0">
                        <a:solidFill>
                          <a:schemeClr val="accent5"/>
                        </a:solidFill>
                      </a:endParaRPr>
                    </a:p>
                  </a:txBody>
                  <a:tcPr anchor="ctr"/>
                </a:tc>
                <a:extLst>
                  <a:ext uri="{0D108BD9-81ED-4DB2-BD59-A6C34878D82A}">
                    <a16:rowId xmlns:a16="http://schemas.microsoft.com/office/drawing/2014/main" val="204058304"/>
                  </a:ext>
                </a:extLst>
              </a:tr>
            </a:tbl>
          </a:graphicData>
        </a:graphic>
      </p:graphicFrame>
      <p:cxnSp>
        <p:nvCxnSpPr>
          <p:cNvPr id="32" name="Straight Arrow Connector 31">
            <a:extLst>
              <a:ext uri="{FF2B5EF4-FFF2-40B4-BE49-F238E27FC236}">
                <a16:creationId xmlns:a16="http://schemas.microsoft.com/office/drawing/2014/main" id="{1BC27FD0-8C28-C998-BCFF-1122FDFE5263}"/>
              </a:ext>
            </a:extLst>
          </p:cNvPr>
          <p:cNvCxnSpPr/>
          <p:nvPr/>
        </p:nvCxnSpPr>
        <p:spPr>
          <a:xfrm>
            <a:off x="1909338" y="1119683"/>
            <a:ext cx="8673353" cy="0"/>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cxnSp>
        <p:nvCxnSpPr>
          <p:cNvPr id="33" name="Straight Connector 32">
            <a:extLst>
              <a:ext uri="{FF2B5EF4-FFF2-40B4-BE49-F238E27FC236}">
                <a16:creationId xmlns:a16="http://schemas.microsoft.com/office/drawing/2014/main" id="{B34808CF-B0A5-E4F2-58F3-F6777A5B19FA}"/>
              </a:ext>
            </a:extLst>
          </p:cNvPr>
          <p:cNvCxnSpPr/>
          <p:nvPr/>
        </p:nvCxnSpPr>
        <p:spPr>
          <a:xfrm>
            <a:off x="7821216" y="971765"/>
            <a:ext cx="0" cy="295835"/>
          </a:xfrm>
          <a:prstGeom prst="line">
            <a:avLst/>
          </a:prstGeom>
          <a:ln w="57150">
            <a:solidFill>
              <a:schemeClr val="accent4"/>
            </a:solidFill>
          </a:ln>
        </p:spPr>
        <p:style>
          <a:lnRef idx="1">
            <a:schemeClr val="accent5"/>
          </a:lnRef>
          <a:fillRef idx="0">
            <a:schemeClr val="accent5"/>
          </a:fillRef>
          <a:effectRef idx="0">
            <a:schemeClr val="accent5"/>
          </a:effectRef>
          <a:fontRef idx="minor">
            <a:schemeClr val="tx1"/>
          </a:fontRef>
        </p:style>
      </p:cxnSp>
      <p:cxnSp>
        <p:nvCxnSpPr>
          <p:cNvPr id="34" name="Straight Connector 33">
            <a:extLst>
              <a:ext uri="{FF2B5EF4-FFF2-40B4-BE49-F238E27FC236}">
                <a16:creationId xmlns:a16="http://schemas.microsoft.com/office/drawing/2014/main" id="{74C76AA4-4C80-6640-53BD-D3716E712F4C}"/>
              </a:ext>
            </a:extLst>
          </p:cNvPr>
          <p:cNvCxnSpPr>
            <a:cxnSpLocks/>
          </p:cNvCxnSpPr>
          <p:nvPr/>
        </p:nvCxnSpPr>
        <p:spPr>
          <a:xfrm>
            <a:off x="7792426" y="971765"/>
            <a:ext cx="0" cy="295835"/>
          </a:xfrm>
          <a:prstGeom prst="line">
            <a:avLst/>
          </a:prstGeom>
          <a:ln w="57150"/>
        </p:spPr>
        <p:style>
          <a:lnRef idx="1">
            <a:schemeClr val="accent5"/>
          </a:lnRef>
          <a:fillRef idx="0">
            <a:schemeClr val="accent5"/>
          </a:fillRef>
          <a:effectRef idx="0">
            <a:schemeClr val="accent5"/>
          </a:effectRef>
          <a:fontRef idx="minor">
            <a:schemeClr val="tx1"/>
          </a:fontRef>
        </p:style>
      </p:cxnSp>
      <p:cxnSp>
        <p:nvCxnSpPr>
          <p:cNvPr id="35" name="Straight Connector 34">
            <a:extLst>
              <a:ext uri="{FF2B5EF4-FFF2-40B4-BE49-F238E27FC236}">
                <a16:creationId xmlns:a16="http://schemas.microsoft.com/office/drawing/2014/main" id="{BFB6A83A-D9CE-49F3-526B-624D12D039F6}"/>
              </a:ext>
            </a:extLst>
          </p:cNvPr>
          <p:cNvCxnSpPr>
            <a:cxnSpLocks/>
          </p:cNvCxnSpPr>
          <p:nvPr/>
        </p:nvCxnSpPr>
        <p:spPr>
          <a:xfrm>
            <a:off x="9938784" y="971765"/>
            <a:ext cx="0" cy="295835"/>
          </a:xfrm>
          <a:prstGeom prst="line">
            <a:avLst/>
          </a:prstGeom>
          <a:ln w="57150"/>
        </p:spPr>
        <p:style>
          <a:lnRef idx="1">
            <a:schemeClr val="accent5"/>
          </a:lnRef>
          <a:fillRef idx="0">
            <a:schemeClr val="accent5"/>
          </a:fillRef>
          <a:effectRef idx="0">
            <a:schemeClr val="accent5"/>
          </a:effectRef>
          <a:fontRef idx="minor">
            <a:schemeClr val="tx1"/>
          </a:fontRef>
        </p:style>
      </p:cxnSp>
      <p:sp>
        <p:nvSpPr>
          <p:cNvPr id="36" name="TextBox 35">
            <a:extLst>
              <a:ext uri="{FF2B5EF4-FFF2-40B4-BE49-F238E27FC236}">
                <a16:creationId xmlns:a16="http://schemas.microsoft.com/office/drawing/2014/main" id="{2D502A26-BC62-5633-BB55-8294B548EEFE}"/>
              </a:ext>
            </a:extLst>
          </p:cNvPr>
          <p:cNvSpPr txBox="1"/>
          <p:nvPr/>
        </p:nvSpPr>
        <p:spPr>
          <a:xfrm>
            <a:off x="7601581" y="1277343"/>
            <a:ext cx="1264024" cy="646331"/>
          </a:xfrm>
          <a:prstGeom prst="rect">
            <a:avLst/>
          </a:prstGeom>
          <a:noFill/>
        </p:spPr>
        <p:txBody>
          <a:bodyPr wrap="square" rtlCol="0">
            <a:spAutoFit/>
          </a:bodyPr>
          <a:lstStyle/>
          <a:p>
            <a:pPr algn="ctr"/>
            <a:r>
              <a:rPr lang="en-GB" dirty="0">
                <a:solidFill>
                  <a:schemeClr val="accent4"/>
                </a:solidFill>
              </a:rPr>
              <a:t>Valuation Date</a:t>
            </a:r>
          </a:p>
        </p:txBody>
      </p:sp>
      <p:sp>
        <p:nvSpPr>
          <p:cNvPr id="37" name="TextBox 36">
            <a:extLst>
              <a:ext uri="{FF2B5EF4-FFF2-40B4-BE49-F238E27FC236}">
                <a16:creationId xmlns:a16="http://schemas.microsoft.com/office/drawing/2014/main" id="{880CD555-B80B-79C3-011F-97B04F9E9BB3}"/>
              </a:ext>
            </a:extLst>
          </p:cNvPr>
          <p:cNvSpPr txBox="1"/>
          <p:nvPr/>
        </p:nvSpPr>
        <p:spPr>
          <a:xfrm>
            <a:off x="6843717" y="1263025"/>
            <a:ext cx="1101020" cy="646331"/>
          </a:xfrm>
          <a:prstGeom prst="rect">
            <a:avLst/>
          </a:prstGeom>
          <a:noFill/>
        </p:spPr>
        <p:txBody>
          <a:bodyPr wrap="square" rtlCol="0">
            <a:spAutoFit/>
          </a:bodyPr>
          <a:lstStyle/>
          <a:p>
            <a:pPr algn="ctr"/>
            <a:r>
              <a:rPr lang="en-GB" dirty="0"/>
              <a:t>Expiry Date</a:t>
            </a:r>
          </a:p>
        </p:txBody>
      </p:sp>
      <p:sp>
        <p:nvSpPr>
          <p:cNvPr id="38" name="TextBox 37">
            <a:extLst>
              <a:ext uri="{FF2B5EF4-FFF2-40B4-BE49-F238E27FC236}">
                <a16:creationId xmlns:a16="http://schemas.microsoft.com/office/drawing/2014/main" id="{444631BA-2C45-0165-3EDE-5547986B6259}"/>
              </a:ext>
            </a:extLst>
          </p:cNvPr>
          <p:cNvSpPr txBox="1"/>
          <p:nvPr/>
        </p:nvSpPr>
        <p:spPr>
          <a:xfrm>
            <a:off x="9318667" y="1253282"/>
            <a:ext cx="1264024" cy="646331"/>
          </a:xfrm>
          <a:prstGeom prst="rect">
            <a:avLst/>
          </a:prstGeom>
          <a:noFill/>
        </p:spPr>
        <p:txBody>
          <a:bodyPr wrap="square" rtlCol="0">
            <a:spAutoFit/>
          </a:bodyPr>
          <a:lstStyle/>
          <a:p>
            <a:pPr algn="ctr"/>
            <a:r>
              <a:rPr lang="en-GB" dirty="0"/>
              <a:t>Payment Date</a:t>
            </a:r>
          </a:p>
        </p:txBody>
      </p:sp>
      <p:sp>
        <p:nvSpPr>
          <p:cNvPr id="39" name="Left Brace 38">
            <a:extLst>
              <a:ext uri="{FF2B5EF4-FFF2-40B4-BE49-F238E27FC236}">
                <a16:creationId xmlns:a16="http://schemas.microsoft.com/office/drawing/2014/main" id="{48389302-5611-04EE-27C9-C41C280937DF}"/>
              </a:ext>
            </a:extLst>
          </p:cNvPr>
          <p:cNvSpPr/>
          <p:nvPr/>
        </p:nvSpPr>
        <p:spPr>
          <a:xfrm>
            <a:off x="1588850" y="815800"/>
            <a:ext cx="291699" cy="17784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0" name="TextBox 39">
            <a:extLst>
              <a:ext uri="{FF2B5EF4-FFF2-40B4-BE49-F238E27FC236}">
                <a16:creationId xmlns:a16="http://schemas.microsoft.com/office/drawing/2014/main" id="{E0268B54-097C-C14F-AFFD-A8201E8CAFF7}"/>
              </a:ext>
            </a:extLst>
          </p:cNvPr>
          <p:cNvSpPr txBox="1"/>
          <p:nvPr/>
        </p:nvSpPr>
        <p:spPr>
          <a:xfrm>
            <a:off x="527050" y="1383464"/>
            <a:ext cx="1264024" cy="646331"/>
          </a:xfrm>
          <a:prstGeom prst="rect">
            <a:avLst/>
          </a:prstGeom>
          <a:noFill/>
        </p:spPr>
        <p:txBody>
          <a:bodyPr wrap="square" rtlCol="0">
            <a:spAutoFit/>
          </a:bodyPr>
          <a:lstStyle/>
          <a:p>
            <a:pPr algn="ctr"/>
            <a:r>
              <a:rPr lang="en-GB" dirty="0">
                <a:solidFill>
                  <a:schemeClr val="accent1"/>
                </a:solidFill>
              </a:rPr>
              <a:t>Special Case</a:t>
            </a:r>
          </a:p>
        </p:txBody>
      </p:sp>
      <p:sp>
        <p:nvSpPr>
          <p:cNvPr id="42" name="TextBox 41">
            <a:extLst>
              <a:ext uri="{FF2B5EF4-FFF2-40B4-BE49-F238E27FC236}">
                <a16:creationId xmlns:a16="http://schemas.microsoft.com/office/drawing/2014/main" id="{9FA1241F-258E-9636-117E-E63165D1A5C2}"/>
              </a:ext>
            </a:extLst>
          </p:cNvPr>
          <p:cNvSpPr txBox="1"/>
          <p:nvPr/>
        </p:nvSpPr>
        <p:spPr>
          <a:xfrm>
            <a:off x="5843880" y="2754552"/>
            <a:ext cx="1421411" cy="369332"/>
          </a:xfrm>
          <a:prstGeom prst="rect">
            <a:avLst/>
          </a:prstGeom>
          <a:noFill/>
        </p:spPr>
        <p:txBody>
          <a:bodyPr wrap="square" rtlCol="0">
            <a:spAutoFit/>
          </a:bodyPr>
          <a:lstStyle/>
          <a:p>
            <a:r>
              <a:rPr lang="en-GB" i="1" dirty="0">
                <a:solidFill>
                  <a:schemeClr val="accent6"/>
                </a:solidFill>
              </a:rPr>
              <a:t>Default</a:t>
            </a:r>
          </a:p>
        </p:txBody>
      </p:sp>
      <p:sp>
        <p:nvSpPr>
          <p:cNvPr id="45" name="Text Placeholder 2">
            <a:extLst>
              <a:ext uri="{FF2B5EF4-FFF2-40B4-BE49-F238E27FC236}">
                <a16:creationId xmlns:a16="http://schemas.microsoft.com/office/drawing/2014/main" id="{FF484B4B-0E91-AF7C-BFEB-FB41F126994C}"/>
              </a:ext>
            </a:extLst>
          </p:cNvPr>
          <p:cNvSpPr>
            <a:spLocks noGrp="1"/>
          </p:cNvSpPr>
          <p:nvPr>
            <p:ph type="body" sz="quarter" idx="10"/>
          </p:nvPr>
        </p:nvSpPr>
        <p:spPr>
          <a:xfrm>
            <a:off x="527050" y="6435968"/>
            <a:ext cx="3693258" cy="316402"/>
          </a:xfrm>
        </p:spPr>
        <p:txBody>
          <a:bodyPr/>
          <a:lstStyle/>
          <a:p>
            <a:r>
              <a:rPr lang="en-US" sz="1400" dirty="0"/>
              <a:t>European Equity Option - Calibration &amp; Pricing</a:t>
            </a:r>
            <a:endParaRPr lang="en-GB" dirty="0"/>
          </a:p>
          <a:p>
            <a:endParaRPr lang="en-GB"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4C59F4-0F89-9626-A8A6-BF28D4E75353}"/>
                  </a:ext>
                </a:extLst>
              </p:cNvPr>
              <p:cNvSpPr txBox="1"/>
              <p:nvPr/>
            </p:nvSpPr>
            <p:spPr>
              <a:xfrm>
                <a:off x="2191263" y="5187303"/>
                <a:ext cx="2826395"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sz="1600" b="0" i="1" smtClean="0">
                              <a:latin typeface="Cambria Math" panose="02040503050406030204" pitchFamily="18" charset="0"/>
                            </a:rPr>
                          </m:ctrlPr>
                        </m:funcPr>
                        <m:fName>
                          <m:r>
                            <m:rPr>
                              <m:sty m:val="p"/>
                            </m:rPr>
                            <a:rPr lang="en-GB" sz="1600" b="0" i="0" smtClean="0">
                              <a:latin typeface="Cambria Math" panose="02040503050406030204" pitchFamily="18" charset="0"/>
                            </a:rPr>
                            <m:t>Call</m:t>
                          </m:r>
                          <m:r>
                            <a:rPr lang="en-GB" sz="1600" b="0" i="0" smtClean="0">
                              <a:latin typeface="Cambria Math" panose="02040503050406030204" pitchFamily="18" charset="0"/>
                            </a:rPr>
                            <m:t> →</m:t>
                          </m:r>
                          <m:r>
                            <m:rPr>
                              <m:sty m:val="p"/>
                            </m:rPr>
                            <a:rPr lang="en-GB" sz="1600" b="0" i="0" smtClean="0">
                              <a:latin typeface="Cambria Math" panose="02040503050406030204" pitchFamily="18" charset="0"/>
                            </a:rPr>
                            <m:t>max</m:t>
                          </m:r>
                        </m:fName>
                        <m:e>
                          <m:d>
                            <m:dPr>
                              <m:ctrlPr>
                                <a:rPr lang="en-GB" sz="1600" b="0" i="1" smtClean="0">
                                  <a:latin typeface="Cambria Math" panose="02040503050406030204" pitchFamily="18" charset="0"/>
                                </a:rPr>
                              </m:ctrlPr>
                            </m:dPr>
                            <m:e>
                              <m:r>
                                <a:rPr lang="en-GB" sz="1600" b="0" i="1" smtClean="0">
                                  <a:latin typeface="Cambria Math" panose="02040503050406030204" pitchFamily="18" charset="0"/>
                                </a:rPr>
                                <m:t>0,</m:t>
                              </m:r>
                              <m:sSub>
                                <m:sSubPr>
                                  <m:ctrlPr>
                                    <a:rPr lang="en-GB" sz="1600" i="1" smtClean="0">
                                      <a:solidFill>
                                        <a:schemeClr val="tx1"/>
                                      </a:solidFill>
                                      <a:latin typeface="Cambria Math" panose="02040503050406030204" pitchFamily="18" charset="0"/>
                                    </a:rPr>
                                  </m:ctrlPr>
                                </m:sSubPr>
                                <m:e>
                                  <m:r>
                                    <a:rPr lang="en-GB" sz="1600" b="0" i="1" smtClean="0">
                                      <a:solidFill>
                                        <a:schemeClr val="tx1"/>
                                      </a:solidFill>
                                      <a:latin typeface="Cambria Math" panose="02040503050406030204" pitchFamily="18" charset="0"/>
                                    </a:rPr>
                                    <m:t>𝐹</m:t>
                                  </m:r>
                                </m:e>
                                <m:sub>
                                  <m:r>
                                    <a:rPr lang="en-GB" sz="1600" b="0" i="1" smtClean="0">
                                      <a:solidFill>
                                        <a:schemeClr val="tx1"/>
                                      </a:solidFill>
                                      <a:latin typeface="Cambria Math" panose="02040503050406030204" pitchFamily="18" charset="0"/>
                                    </a:rPr>
                                    <m:t>𝑇</m:t>
                                  </m:r>
                                </m:sub>
                              </m:sSub>
                              <m:r>
                                <a:rPr lang="en-GB" sz="1600" b="0" i="1" smtClean="0">
                                  <a:latin typeface="Cambria Math" panose="02040503050406030204" pitchFamily="18" charset="0"/>
                                </a:rPr>
                                <m:t>−</m:t>
                              </m:r>
                              <m:r>
                                <a:rPr lang="en-GB" sz="1600" b="0" i="1" smtClean="0">
                                  <a:latin typeface="Cambria Math" panose="02040503050406030204" pitchFamily="18" charset="0"/>
                                </a:rPr>
                                <m:t>𝐾</m:t>
                              </m:r>
                            </m:e>
                          </m:d>
                        </m:e>
                      </m:func>
                    </m:oMath>
                  </m:oMathPara>
                </a14:m>
                <a:endParaRPr lang="en-GB" sz="1600" dirty="0"/>
              </a:p>
            </p:txBody>
          </p:sp>
        </mc:Choice>
        <mc:Fallback xmlns="">
          <p:sp>
            <p:nvSpPr>
              <p:cNvPr id="5" name="TextBox 4">
                <a:extLst>
                  <a:ext uri="{FF2B5EF4-FFF2-40B4-BE49-F238E27FC236}">
                    <a16:creationId xmlns:a16="http://schemas.microsoft.com/office/drawing/2014/main" id="{E54C59F4-0F89-9626-A8A6-BF28D4E75353}"/>
                  </a:ext>
                </a:extLst>
              </p:cNvPr>
              <p:cNvSpPr txBox="1">
                <a:spLocks noRot="1" noChangeAspect="1" noMove="1" noResize="1" noEditPoints="1" noAdjustHandles="1" noChangeArrowheads="1" noChangeShapeType="1" noTextEdit="1"/>
              </p:cNvSpPr>
              <p:nvPr/>
            </p:nvSpPr>
            <p:spPr>
              <a:xfrm>
                <a:off x="2191263" y="5187303"/>
                <a:ext cx="2826395" cy="338554"/>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1B43BD1-C316-AE76-A2D1-BE382559DC94}"/>
                  </a:ext>
                </a:extLst>
              </p:cNvPr>
              <p:cNvSpPr txBox="1"/>
              <p:nvPr/>
            </p:nvSpPr>
            <p:spPr>
              <a:xfrm>
                <a:off x="2191263" y="5592739"/>
                <a:ext cx="2826395"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sz="1600" b="0" i="1" smtClean="0">
                              <a:latin typeface="Cambria Math" panose="02040503050406030204" pitchFamily="18" charset="0"/>
                            </a:rPr>
                          </m:ctrlPr>
                        </m:funcPr>
                        <m:fName>
                          <m:r>
                            <m:rPr>
                              <m:sty m:val="p"/>
                            </m:rPr>
                            <a:rPr lang="en-GB" sz="1600" b="0" i="0" smtClean="0">
                              <a:latin typeface="Cambria Math" panose="02040503050406030204" pitchFamily="18" charset="0"/>
                            </a:rPr>
                            <m:t>Put</m:t>
                          </m:r>
                          <m:r>
                            <a:rPr lang="en-GB" sz="1600" b="0" i="0" smtClean="0">
                              <a:latin typeface="Cambria Math" panose="02040503050406030204" pitchFamily="18" charset="0"/>
                            </a:rPr>
                            <m:t> →</m:t>
                          </m:r>
                          <m:r>
                            <m:rPr>
                              <m:sty m:val="p"/>
                            </m:rPr>
                            <a:rPr lang="en-GB" sz="1600" b="0" i="0" smtClean="0">
                              <a:latin typeface="Cambria Math" panose="02040503050406030204" pitchFamily="18" charset="0"/>
                            </a:rPr>
                            <m:t>max</m:t>
                          </m:r>
                        </m:fName>
                        <m:e>
                          <m:d>
                            <m:dPr>
                              <m:ctrlPr>
                                <a:rPr lang="en-GB" sz="1600" b="0" i="1" smtClean="0">
                                  <a:latin typeface="Cambria Math" panose="02040503050406030204" pitchFamily="18" charset="0"/>
                                </a:rPr>
                              </m:ctrlPr>
                            </m:dPr>
                            <m:e>
                              <m:r>
                                <a:rPr lang="en-GB" sz="1600" b="0" i="1" smtClean="0">
                                  <a:latin typeface="Cambria Math" panose="02040503050406030204" pitchFamily="18" charset="0"/>
                                </a:rPr>
                                <m:t>0,</m:t>
                              </m:r>
                              <m:r>
                                <a:rPr lang="en-GB" sz="1600" b="0" i="1" smtClean="0">
                                  <a:latin typeface="Cambria Math" panose="02040503050406030204" pitchFamily="18" charset="0"/>
                                </a:rPr>
                                <m:t>𝐾</m:t>
                              </m:r>
                              <m:r>
                                <a:rPr lang="en-GB" sz="1600" b="0" i="1" smtClean="0">
                                  <a:latin typeface="Cambria Math" panose="02040503050406030204" pitchFamily="18" charset="0"/>
                                </a:rPr>
                                <m:t>−</m:t>
                              </m:r>
                              <m:sSub>
                                <m:sSubPr>
                                  <m:ctrlPr>
                                    <a:rPr lang="en-GB" sz="1600" i="1" smtClean="0">
                                      <a:solidFill>
                                        <a:schemeClr val="tx1"/>
                                      </a:solidFill>
                                      <a:latin typeface="Cambria Math" panose="02040503050406030204" pitchFamily="18" charset="0"/>
                                    </a:rPr>
                                  </m:ctrlPr>
                                </m:sSubPr>
                                <m:e>
                                  <m:r>
                                    <a:rPr lang="en-GB" sz="1600" b="0" i="1" smtClean="0">
                                      <a:solidFill>
                                        <a:schemeClr val="tx1"/>
                                      </a:solidFill>
                                      <a:latin typeface="Cambria Math" panose="02040503050406030204" pitchFamily="18" charset="0"/>
                                    </a:rPr>
                                    <m:t>𝐹</m:t>
                                  </m:r>
                                </m:e>
                                <m:sub>
                                  <m:r>
                                    <a:rPr lang="en-GB" sz="1600" b="0" i="1" smtClean="0">
                                      <a:solidFill>
                                        <a:schemeClr val="tx1"/>
                                      </a:solidFill>
                                      <a:latin typeface="Cambria Math" panose="02040503050406030204" pitchFamily="18" charset="0"/>
                                    </a:rPr>
                                    <m:t>𝑇</m:t>
                                  </m:r>
                                </m:sub>
                              </m:sSub>
                            </m:e>
                          </m:d>
                        </m:e>
                      </m:func>
                    </m:oMath>
                  </m:oMathPara>
                </a14:m>
                <a:endParaRPr lang="en-GB" sz="1600" dirty="0"/>
              </a:p>
            </p:txBody>
          </p:sp>
        </mc:Choice>
        <mc:Fallback xmlns="">
          <p:sp>
            <p:nvSpPr>
              <p:cNvPr id="6" name="TextBox 5">
                <a:extLst>
                  <a:ext uri="{FF2B5EF4-FFF2-40B4-BE49-F238E27FC236}">
                    <a16:creationId xmlns:a16="http://schemas.microsoft.com/office/drawing/2014/main" id="{01B43BD1-C316-AE76-A2D1-BE382559DC94}"/>
                  </a:ext>
                </a:extLst>
              </p:cNvPr>
              <p:cNvSpPr txBox="1">
                <a:spLocks noRot="1" noChangeAspect="1" noMove="1" noResize="1" noEditPoints="1" noAdjustHandles="1" noChangeArrowheads="1" noChangeShapeType="1" noTextEdit="1"/>
              </p:cNvSpPr>
              <p:nvPr/>
            </p:nvSpPr>
            <p:spPr>
              <a:xfrm>
                <a:off x="2191263" y="5592739"/>
                <a:ext cx="2826395" cy="338554"/>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C5DDA20-556A-FB37-C296-C1A3DF90111B}"/>
                  </a:ext>
                </a:extLst>
              </p:cNvPr>
              <p:cNvSpPr txBox="1"/>
              <p:nvPr/>
            </p:nvSpPr>
            <p:spPr>
              <a:xfrm>
                <a:off x="5017658" y="5356580"/>
                <a:ext cx="3048000" cy="369332"/>
              </a:xfrm>
              <a:prstGeom prst="rect">
                <a:avLst/>
              </a:prstGeom>
              <a:noFill/>
            </p:spPr>
            <p:txBody>
              <a:bodyPr wrap="square">
                <a:spAutoFit/>
              </a:bodyPr>
              <a:lstStyle/>
              <a:p>
                <a:pPr algn="ctr"/>
                <a14:m>
                  <m:oMath xmlns:m="http://schemas.openxmlformats.org/officeDocument/2006/math">
                    <m:r>
                      <a:rPr lang="en-GB" i="1" dirty="0" smtClean="0">
                        <a:latin typeface="Cambria Math" panose="02040503050406030204" pitchFamily="18" charset="0"/>
                      </a:rPr>
                      <m:t>0</m:t>
                    </m:r>
                  </m:oMath>
                </a14:m>
                <a:r>
                  <a:rPr lang="en-GB" dirty="0"/>
                  <a:t> (i.e. Not Exercised)</a:t>
                </a:r>
              </a:p>
            </p:txBody>
          </p:sp>
        </mc:Choice>
        <mc:Fallback xmlns="">
          <p:sp>
            <p:nvSpPr>
              <p:cNvPr id="4" name="TextBox 3">
                <a:extLst>
                  <a:ext uri="{FF2B5EF4-FFF2-40B4-BE49-F238E27FC236}">
                    <a16:creationId xmlns:a16="http://schemas.microsoft.com/office/drawing/2014/main" id="{3C5DDA20-556A-FB37-C296-C1A3DF90111B}"/>
                  </a:ext>
                </a:extLst>
              </p:cNvPr>
              <p:cNvSpPr txBox="1">
                <a:spLocks noRot="1" noChangeAspect="1" noMove="1" noResize="1" noEditPoints="1" noAdjustHandles="1" noChangeArrowheads="1" noChangeShapeType="1" noTextEdit="1"/>
              </p:cNvSpPr>
              <p:nvPr/>
            </p:nvSpPr>
            <p:spPr>
              <a:xfrm>
                <a:off x="5017658" y="5356580"/>
                <a:ext cx="3048000" cy="369332"/>
              </a:xfrm>
              <a:prstGeom prst="rect">
                <a:avLst/>
              </a:prstGeom>
              <a:blipFill>
                <a:blip r:embed="rId5"/>
                <a:stretch>
                  <a:fillRect t="-10000" b="-26667"/>
                </a:stretch>
              </a:blipFill>
            </p:spPr>
            <p:txBody>
              <a:bodyPr/>
              <a:lstStyle/>
              <a:p>
                <a:r>
                  <a:rPr lang="en-GB">
                    <a:noFill/>
                  </a:rPr>
                  <a:t> </a:t>
                </a:r>
              </a:p>
            </p:txBody>
          </p:sp>
        </mc:Fallback>
      </mc:AlternateContent>
      <p:sp>
        <p:nvSpPr>
          <p:cNvPr id="8" name="TextBox 7">
            <a:extLst>
              <a:ext uri="{FF2B5EF4-FFF2-40B4-BE49-F238E27FC236}">
                <a16:creationId xmlns:a16="http://schemas.microsoft.com/office/drawing/2014/main" id="{CB02ACDC-E547-9C20-5D91-7F73F84B4A93}"/>
              </a:ext>
            </a:extLst>
          </p:cNvPr>
          <p:cNvSpPr txBox="1"/>
          <p:nvPr/>
        </p:nvSpPr>
        <p:spPr>
          <a:xfrm>
            <a:off x="8021805" y="3969042"/>
            <a:ext cx="3584119" cy="1077218"/>
          </a:xfrm>
          <a:prstGeom prst="rect">
            <a:avLst/>
          </a:prstGeom>
          <a:noFill/>
        </p:spPr>
        <p:txBody>
          <a:bodyPr wrap="square">
            <a:spAutoFit/>
          </a:bodyPr>
          <a:lstStyle/>
          <a:p>
            <a:pPr lvl="1" algn="l"/>
            <a:r>
              <a:rPr lang="en-GB" sz="1600" dirty="0">
                <a:solidFill>
                  <a:schemeClr val="accent5"/>
                </a:solidFill>
              </a:rPr>
              <a:t>&lt;ExerciseData&gt;</a:t>
            </a:r>
          </a:p>
          <a:p>
            <a:pPr marL="914400" marR="0" lvl="2" indent="0" algn="l" defTabSz="914400" rtl="0" eaLnBrk="1" fontAlgn="auto" latinLnBrk="0" hangingPunct="1">
              <a:lnSpc>
                <a:spcPct val="100000"/>
              </a:lnSpc>
              <a:spcBef>
                <a:spcPts val="0"/>
              </a:spcBef>
              <a:spcAft>
                <a:spcPts val="0"/>
              </a:spcAft>
              <a:buClrTx/>
              <a:buSzTx/>
              <a:buFontTx/>
              <a:buNone/>
              <a:tabLst/>
              <a:defRPr/>
            </a:pPr>
            <a:r>
              <a:rPr lang="en-GB" sz="1600" dirty="0">
                <a:solidFill>
                  <a:schemeClr val="accent5"/>
                </a:solidFill>
              </a:rPr>
              <a:t>&lt;Date&gt;</a:t>
            </a:r>
            <a:r>
              <a:rPr lang="en-GB" sz="1600" dirty="0">
                <a:solidFill>
                  <a:schemeClr val="accent4"/>
                </a:solidFill>
              </a:rPr>
              <a:t>2023-07-01</a:t>
            </a:r>
            <a:r>
              <a:rPr lang="en-GB" sz="1600" dirty="0">
                <a:solidFill>
                  <a:schemeClr val="accent5"/>
                </a:solidFill>
              </a:rPr>
              <a:t>&lt;/Date&gt;</a:t>
            </a:r>
          </a:p>
          <a:p>
            <a:pPr marL="914400" marR="0" lvl="2" indent="0" algn="l" defTabSz="914400" rtl="0" eaLnBrk="1" fontAlgn="auto" latinLnBrk="0" hangingPunct="1">
              <a:lnSpc>
                <a:spcPct val="100000"/>
              </a:lnSpc>
              <a:spcBef>
                <a:spcPts val="0"/>
              </a:spcBef>
              <a:spcAft>
                <a:spcPts val="0"/>
              </a:spcAft>
              <a:buClrTx/>
              <a:buSzTx/>
              <a:buFontTx/>
              <a:buNone/>
              <a:tabLst/>
              <a:defRPr/>
            </a:pPr>
            <a:r>
              <a:rPr lang="en-GB" sz="1600" dirty="0">
                <a:solidFill>
                  <a:schemeClr val="accent5"/>
                </a:solidFill>
              </a:rPr>
              <a:t>&lt;Price&gt;</a:t>
            </a:r>
            <a:r>
              <a:rPr lang="en-GB" sz="1600" dirty="0">
                <a:solidFill>
                  <a:schemeClr val="accent4"/>
                </a:solidFill>
              </a:rPr>
              <a:t>5</a:t>
            </a:r>
            <a:r>
              <a:rPr lang="en-GB" sz="1600" dirty="0">
                <a:solidFill>
                  <a:schemeClr val="accent5"/>
                </a:solidFill>
              </a:rPr>
              <a:t>&lt;/Price&gt;</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GB" sz="1600" dirty="0">
                <a:solidFill>
                  <a:schemeClr val="accent5"/>
                </a:solidFill>
              </a:rPr>
              <a:t>&lt;/ExerciseData&gt;</a:t>
            </a:r>
            <a:endParaRPr lang="en-GB" dirty="0">
              <a:solidFill>
                <a:schemeClr val="accent5"/>
              </a:solidFill>
            </a:endParaRPr>
          </a:p>
        </p:txBody>
      </p:sp>
      <p:sp>
        <p:nvSpPr>
          <p:cNvPr id="12" name="TextBox 11">
            <a:extLst>
              <a:ext uri="{FF2B5EF4-FFF2-40B4-BE49-F238E27FC236}">
                <a16:creationId xmlns:a16="http://schemas.microsoft.com/office/drawing/2014/main" id="{201371A3-B44B-CE8D-F186-AB48BCF3F7D1}"/>
              </a:ext>
            </a:extLst>
          </p:cNvPr>
          <p:cNvSpPr txBox="1"/>
          <p:nvPr/>
        </p:nvSpPr>
        <p:spPr>
          <a:xfrm>
            <a:off x="1734699" y="3888846"/>
            <a:ext cx="3282959" cy="584775"/>
          </a:xfrm>
          <a:prstGeom prst="rect">
            <a:avLst/>
          </a:prstGeom>
          <a:noFill/>
        </p:spPr>
        <p:txBody>
          <a:bodyPr wrap="square">
            <a:spAutoFit/>
          </a:bodyPr>
          <a:lstStyle/>
          <a:p>
            <a:pPr lvl="1" algn="l"/>
            <a:r>
              <a:rPr lang="en-GB" sz="1600" dirty="0">
                <a:solidFill>
                  <a:schemeClr val="accent5"/>
                </a:solidFill>
              </a:rPr>
              <a:t>&lt;AutomaticExercise&gt;</a:t>
            </a:r>
            <a:r>
              <a:rPr lang="en-GB" sz="1600" dirty="0">
                <a:solidFill>
                  <a:schemeClr val="accent4"/>
                </a:solidFill>
              </a:rPr>
              <a:t>true</a:t>
            </a:r>
          </a:p>
          <a:p>
            <a:pPr lvl="1" algn="l"/>
            <a:r>
              <a:rPr lang="en-GB" sz="1600" dirty="0">
                <a:solidFill>
                  <a:schemeClr val="accent4"/>
                </a:solidFill>
              </a:rPr>
              <a:t>	</a:t>
            </a:r>
            <a:r>
              <a:rPr lang="en-GB" sz="1600" dirty="0">
                <a:solidFill>
                  <a:schemeClr val="accent5"/>
                </a:solidFill>
              </a:rPr>
              <a:t>&lt;/ AutomaticExercise &gt;</a:t>
            </a:r>
            <a:endParaRPr lang="en-GB" dirty="0">
              <a:solidFill>
                <a:schemeClr val="accent5"/>
              </a:solidFill>
            </a:endParaRPr>
          </a:p>
        </p:txBody>
      </p:sp>
      <p:sp>
        <p:nvSpPr>
          <p:cNvPr id="13" name="TextBox 12">
            <a:extLst>
              <a:ext uri="{FF2B5EF4-FFF2-40B4-BE49-F238E27FC236}">
                <a16:creationId xmlns:a16="http://schemas.microsoft.com/office/drawing/2014/main" id="{5DE8A84A-9FB7-A698-5470-F140C6E9A984}"/>
              </a:ext>
            </a:extLst>
          </p:cNvPr>
          <p:cNvSpPr txBox="1"/>
          <p:nvPr/>
        </p:nvSpPr>
        <p:spPr>
          <a:xfrm>
            <a:off x="4722749" y="3927941"/>
            <a:ext cx="3439118" cy="584775"/>
          </a:xfrm>
          <a:prstGeom prst="rect">
            <a:avLst/>
          </a:prstGeom>
          <a:noFill/>
        </p:spPr>
        <p:txBody>
          <a:bodyPr wrap="square">
            <a:spAutoFit/>
          </a:bodyPr>
          <a:lstStyle/>
          <a:p>
            <a:pPr lvl="1" algn="l"/>
            <a:r>
              <a:rPr lang="en-GB" sz="1600" dirty="0">
                <a:solidFill>
                  <a:schemeClr val="accent5"/>
                </a:solidFill>
              </a:rPr>
              <a:t>&lt;AutomaticExercise&gt;</a:t>
            </a:r>
            <a:r>
              <a:rPr lang="en-GB" sz="1600" dirty="0">
                <a:solidFill>
                  <a:schemeClr val="accent4"/>
                </a:solidFill>
              </a:rPr>
              <a:t>false</a:t>
            </a:r>
          </a:p>
          <a:p>
            <a:pPr lvl="1" algn="l"/>
            <a:r>
              <a:rPr lang="en-GB" sz="1600" dirty="0">
                <a:solidFill>
                  <a:schemeClr val="accent5"/>
                </a:solidFill>
              </a:rPr>
              <a:t>	&lt;/ AutomaticExercise &gt;</a:t>
            </a:r>
            <a:endParaRPr lang="en-GB" dirty="0">
              <a:solidFill>
                <a:schemeClr val="accent5"/>
              </a:solidFill>
            </a:endParaRPr>
          </a:p>
        </p:txBody>
      </p:sp>
      <p:sp>
        <p:nvSpPr>
          <p:cNvPr id="14" name="TextBox 13">
            <a:extLst>
              <a:ext uri="{FF2B5EF4-FFF2-40B4-BE49-F238E27FC236}">
                <a16:creationId xmlns:a16="http://schemas.microsoft.com/office/drawing/2014/main" id="{57A06CE1-A6D7-6A1F-8841-91548E4E6707}"/>
              </a:ext>
            </a:extLst>
          </p:cNvPr>
          <p:cNvSpPr txBox="1"/>
          <p:nvPr/>
        </p:nvSpPr>
        <p:spPr>
          <a:xfrm>
            <a:off x="9189155" y="3730365"/>
            <a:ext cx="948267" cy="307777"/>
          </a:xfrm>
          <a:prstGeom prst="rect">
            <a:avLst/>
          </a:prstGeom>
          <a:noFill/>
        </p:spPr>
        <p:txBody>
          <a:bodyPr wrap="square" rtlCol="0">
            <a:spAutoFit/>
          </a:bodyPr>
          <a:lstStyle/>
          <a:p>
            <a:r>
              <a:rPr lang="en-GB" sz="1400" i="1" dirty="0">
                <a:solidFill>
                  <a:srgbClr val="D34811"/>
                </a:solidFill>
              </a:rPr>
              <a:t>Example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4AC4E3A-E9E8-5B59-FFAF-2AEA776CAA6B}"/>
                  </a:ext>
                </a:extLst>
              </p:cNvPr>
              <p:cNvSpPr txBox="1"/>
              <p:nvPr/>
            </p:nvSpPr>
            <p:spPr>
              <a:xfrm>
                <a:off x="8375571" y="5175221"/>
                <a:ext cx="2826395"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sz="1600" b="0" i="1" smtClean="0">
                              <a:latin typeface="Cambria Math" panose="02040503050406030204" pitchFamily="18" charset="0"/>
                            </a:rPr>
                          </m:ctrlPr>
                        </m:funcPr>
                        <m:fName>
                          <m:r>
                            <m:rPr>
                              <m:sty m:val="p"/>
                            </m:rPr>
                            <a:rPr lang="en-GB" sz="1600" b="0" i="0" smtClean="0">
                              <a:latin typeface="Cambria Math" panose="02040503050406030204" pitchFamily="18" charset="0"/>
                            </a:rPr>
                            <m:t>Call</m:t>
                          </m:r>
                          <m:r>
                            <a:rPr lang="en-GB" sz="1600" b="0" i="0" smtClean="0">
                              <a:latin typeface="Cambria Math" panose="02040503050406030204" pitchFamily="18" charset="0"/>
                            </a:rPr>
                            <m:t> →</m:t>
                          </m:r>
                          <m:r>
                            <m:rPr>
                              <m:sty m:val="p"/>
                            </m:rPr>
                            <a:rPr lang="en-GB" sz="1600" b="0" i="0" smtClean="0">
                              <a:latin typeface="Cambria Math" panose="02040503050406030204" pitchFamily="18" charset="0"/>
                            </a:rPr>
                            <m:t>max</m:t>
                          </m:r>
                        </m:fName>
                        <m:e>
                          <m:d>
                            <m:dPr>
                              <m:ctrlPr>
                                <a:rPr lang="en-GB" sz="1600" b="0" i="1" smtClean="0">
                                  <a:latin typeface="Cambria Math" panose="02040503050406030204" pitchFamily="18" charset="0"/>
                                </a:rPr>
                              </m:ctrlPr>
                            </m:dPr>
                            <m:e>
                              <m:r>
                                <a:rPr lang="en-GB" sz="1600" b="0" i="1" smtClean="0">
                                  <a:latin typeface="Cambria Math" panose="02040503050406030204" pitchFamily="18" charset="0"/>
                                </a:rPr>
                                <m:t>0,</m:t>
                              </m:r>
                              <m:sSub>
                                <m:sSubPr>
                                  <m:ctrlPr>
                                    <a:rPr lang="en-GB" sz="1600" i="1" smtClean="0">
                                      <a:solidFill>
                                        <a:schemeClr val="tx1"/>
                                      </a:solidFill>
                                      <a:latin typeface="Cambria Math" panose="02040503050406030204" pitchFamily="18" charset="0"/>
                                    </a:rPr>
                                  </m:ctrlPr>
                                </m:sSubPr>
                                <m:e>
                                  <m:r>
                                    <a:rPr lang="en-GB" sz="1600" b="0" i="1" smtClean="0">
                                      <a:solidFill>
                                        <a:schemeClr val="tx1"/>
                                      </a:solidFill>
                                      <a:latin typeface="Cambria Math" panose="02040503050406030204" pitchFamily="18" charset="0"/>
                                    </a:rPr>
                                    <m:t>𝐹</m:t>
                                  </m:r>
                                </m:e>
                                <m:sub>
                                  <m:r>
                                    <a:rPr lang="en-GB" sz="1600" b="0" i="1" smtClean="0">
                                      <a:solidFill>
                                        <a:schemeClr val="tx1"/>
                                      </a:solidFill>
                                      <a:latin typeface="Cambria Math" panose="02040503050406030204" pitchFamily="18" charset="0"/>
                                    </a:rPr>
                                    <m:t>𝑇</m:t>
                                  </m:r>
                                </m:sub>
                              </m:sSub>
                              <m:r>
                                <a:rPr lang="en-GB" sz="1600" b="0" i="1" smtClean="0">
                                  <a:latin typeface="Cambria Math" panose="02040503050406030204" pitchFamily="18" charset="0"/>
                                </a:rPr>
                                <m:t>−</m:t>
                              </m:r>
                              <m:r>
                                <a:rPr lang="en-GB" sz="1600" b="0" i="1" smtClean="0">
                                  <a:latin typeface="Cambria Math" panose="02040503050406030204" pitchFamily="18" charset="0"/>
                                </a:rPr>
                                <m:t>𝐾</m:t>
                              </m:r>
                            </m:e>
                          </m:d>
                        </m:e>
                      </m:func>
                    </m:oMath>
                  </m:oMathPara>
                </a14:m>
                <a:endParaRPr lang="en-GB" sz="1600" dirty="0"/>
              </a:p>
            </p:txBody>
          </p:sp>
        </mc:Choice>
        <mc:Fallback xmlns="">
          <p:sp>
            <p:nvSpPr>
              <p:cNvPr id="3" name="TextBox 2">
                <a:extLst>
                  <a:ext uri="{FF2B5EF4-FFF2-40B4-BE49-F238E27FC236}">
                    <a16:creationId xmlns:a16="http://schemas.microsoft.com/office/drawing/2014/main" id="{34AC4E3A-E9E8-5B59-FFAF-2AEA776CAA6B}"/>
                  </a:ext>
                </a:extLst>
              </p:cNvPr>
              <p:cNvSpPr txBox="1">
                <a:spLocks noRot="1" noChangeAspect="1" noMove="1" noResize="1" noEditPoints="1" noAdjustHandles="1" noChangeArrowheads="1" noChangeShapeType="1" noTextEdit="1"/>
              </p:cNvSpPr>
              <p:nvPr/>
            </p:nvSpPr>
            <p:spPr>
              <a:xfrm>
                <a:off x="8375571" y="5175221"/>
                <a:ext cx="2826395" cy="338554"/>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B9A2E8E-10A9-16D4-4598-D9D690C3176E}"/>
                  </a:ext>
                </a:extLst>
              </p:cNvPr>
              <p:cNvSpPr txBox="1"/>
              <p:nvPr/>
            </p:nvSpPr>
            <p:spPr>
              <a:xfrm>
                <a:off x="8375571" y="5580657"/>
                <a:ext cx="2826395"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sz="1600" b="0" i="1" smtClean="0">
                              <a:latin typeface="Cambria Math" panose="02040503050406030204" pitchFamily="18" charset="0"/>
                            </a:rPr>
                          </m:ctrlPr>
                        </m:funcPr>
                        <m:fName>
                          <m:r>
                            <m:rPr>
                              <m:sty m:val="p"/>
                            </m:rPr>
                            <a:rPr lang="en-GB" sz="1600" b="0" i="0" smtClean="0">
                              <a:latin typeface="Cambria Math" panose="02040503050406030204" pitchFamily="18" charset="0"/>
                            </a:rPr>
                            <m:t>Put</m:t>
                          </m:r>
                          <m:r>
                            <a:rPr lang="en-GB" sz="1600" b="0" i="0" smtClean="0">
                              <a:latin typeface="Cambria Math" panose="02040503050406030204" pitchFamily="18" charset="0"/>
                            </a:rPr>
                            <m:t> →</m:t>
                          </m:r>
                          <m:r>
                            <m:rPr>
                              <m:sty m:val="p"/>
                            </m:rPr>
                            <a:rPr lang="en-GB" sz="1600" b="0" i="0" smtClean="0">
                              <a:latin typeface="Cambria Math" panose="02040503050406030204" pitchFamily="18" charset="0"/>
                            </a:rPr>
                            <m:t>max</m:t>
                          </m:r>
                        </m:fName>
                        <m:e>
                          <m:d>
                            <m:dPr>
                              <m:ctrlPr>
                                <a:rPr lang="en-GB" sz="1600" b="0" i="1" smtClean="0">
                                  <a:latin typeface="Cambria Math" panose="02040503050406030204" pitchFamily="18" charset="0"/>
                                </a:rPr>
                              </m:ctrlPr>
                            </m:dPr>
                            <m:e>
                              <m:r>
                                <a:rPr lang="en-GB" sz="1600" b="0" i="1" smtClean="0">
                                  <a:latin typeface="Cambria Math" panose="02040503050406030204" pitchFamily="18" charset="0"/>
                                </a:rPr>
                                <m:t>0,</m:t>
                              </m:r>
                              <m:r>
                                <a:rPr lang="en-GB" sz="1600" b="0" i="1" smtClean="0">
                                  <a:latin typeface="Cambria Math" panose="02040503050406030204" pitchFamily="18" charset="0"/>
                                </a:rPr>
                                <m:t>𝐾</m:t>
                              </m:r>
                              <m:r>
                                <a:rPr lang="en-GB" sz="1600" b="0" i="1" smtClean="0">
                                  <a:latin typeface="Cambria Math" panose="02040503050406030204" pitchFamily="18" charset="0"/>
                                </a:rPr>
                                <m:t>−</m:t>
                              </m:r>
                              <m:sSub>
                                <m:sSubPr>
                                  <m:ctrlPr>
                                    <a:rPr lang="en-GB" sz="1600" i="1" smtClean="0">
                                      <a:solidFill>
                                        <a:schemeClr val="tx1"/>
                                      </a:solidFill>
                                      <a:latin typeface="Cambria Math" panose="02040503050406030204" pitchFamily="18" charset="0"/>
                                    </a:rPr>
                                  </m:ctrlPr>
                                </m:sSubPr>
                                <m:e>
                                  <m:r>
                                    <a:rPr lang="en-GB" sz="1600" b="0" i="1" smtClean="0">
                                      <a:solidFill>
                                        <a:schemeClr val="tx1"/>
                                      </a:solidFill>
                                      <a:latin typeface="Cambria Math" panose="02040503050406030204" pitchFamily="18" charset="0"/>
                                    </a:rPr>
                                    <m:t>𝐹</m:t>
                                  </m:r>
                                </m:e>
                                <m:sub>
                                  <m:r>
                                    <a:rPr lang="en-GB" sz="1600" b="0" i="1" smtClean="0">
                                      <a:solidFill>
                                        <a:schemeClr val="tx1"/>
                                      </a:solidFill>
                                      <a:latin typeface="Cambria Math" panose="02040503050406030204" pitchFamily="18" charset="0"/>
                                    </a:rPr>
                                    <m:t>𝑇</m:t>
                                  </m:r>
                                </m:sub>
                              </m:sSub>
                            </m:e>
                          </m:d>
                        </m:e>
                      </m:func>
                    </m:oMath>
                  </m:oMathPara>
                </a14:m>
                <a:endParaRPr lang="en-GB" sz="1600" dirty="0"/>
              </a:p>
            </p:txBody>
          </p:sp>
        </mc:Choice>
        <mc:Fallback xmlns="">
          <p:sp>
            <p:nvSpPr>
              <p:cNvPr id="7" name="TextBox 6">
                <a:extLst>
                  <a:ext uri="{FF2B5EF4-FFF2-40B4-BE49-F238E27FC236}">
                    <a16:creationId xmlns:a16="http://schemas.microsoft.com/office/drawing/2014/main" id="{6B9A2E8E-10A9-16D4-4598-D9D690C3176E}"/>
                  </a:ext>
                </a:extLst>
              </p:cNvPr>
              <p:cNvSpPr txBox="1">
                <a:spLocks noRot="1" noChangeAspect="1" noMove="1" noResize="1" noEditPoints="1" noAdjustHandles="1" noChangeArrowheads="1" noChangeShapeType="1" noTextEdit="1"/>
              </p:cNvSpPr>
              <p:nvPr/>
            </p:nvSpPr>
            <p:spPr>
              <a:xfrm>
                <a:off x="8375571" y="5580657"/>
                <a:ext cx="2826395" cy="338554"/>
              </a:xfrm>
              <a:prstGeom prst="rect">
                <a:avLst/>
              </a:prstGeom>
              <a:blipFill>
                <a:blip r:embed="rId7"/>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663771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4" grpId="0"/>
      <p:bldP spid="8" grpId="0"/>
      <p:bldP spid="12" grpId="0"/>
      <p:bldP spid="13" grpId="0"/>
      <p:bldP spid="14" grpId="0"/>
      <p:bldP spid="3"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E9089-111B-5898-88C8-4CDCDF261C4A}"/>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40628271-2580-1F10-1060-43FE97EAB120}"/>
              </a:ext>
            </a:extLst>
          </p:cNvPr>
          <p:cNvSpPr>
            <a:spLocks noGrp="1"/>
          </p:cNvSpPr>
          <p:nvPr>
            <p:ph type="ctrTitle"/>
          </p:nvPr>
        </p:nvSpPr>
        <p:spPr>
          <a:xfrm>
            <a:off x="491237" y="1372148"/>
            <a:ext cx="10101648" cy="582888"/>
          </a:xfrm>
        </p:spPr>
        <p:txBody>
          <a:bodyPr anchor="t">
            <a:normAutofit/>
          </a:bodyPr>
          <a:lstStyle/>
          <a:p>
            <a:r>
              <a:rPr lang="en-GB" sz="2800" dirty="0"/>
              <a:t>Table of Content</a:t>
            </a:r>
          </a:p>
        </p:txBody>
      </p:sp>
      <p:sp>
        <p:nvSpPr>
          <p:cNvPr id="6" name="Subtitle 2">
            <a:extLst>
              <a:ext uri="{FF2B5EF4-FFF2-40B4-BE49-F238E27FC236}">
                <a16:creationId xmlns:a16="http://schemas.microsoft.com/office/drawing/2014/main" id="{DE97E4C4-F2B6-25AF-12EE-DA2C2B3A7F4B}"/>
              </a:ext>
            </a:extLst>
          </p:cNvPr>
          <p:cNvSpPr>
            <a:spLocks noGrp="1"/>
          </p:cNvSpPr>
          <p:nvPr>
            <p:ph type="subTitle" idx="1"/>
          </p:nvPr>
        </p:nvSpPr>
        <p:spPr>
          <a:xfrm>
            <a:off x="851964" y="1806817"/>
            <a:ext cx="10101648" cy="3286391"/>
          </a:xfrm>
        </p:spPr>
        <p:txBody>
          <a:bodyPr>
            <a:normAutofit/>
          </a:bodyPr>
          <a:lstStyle/>
          <a:p>
            <a:pPr marL="285750" indent="-285750">
              <a:lnSpc>
                <a:spcPct val="200000"/>
              </a:lnSpc>
              <a:buFont typeface="Wingdings" panose="05000000000000000000" pitchFamily="2" charset="2"/>
              <a:buChar char="§"/>
            </a:pPr>
            <a:r>
              <a:rPr lang="en-GB" sz="2000" b="1" dirty="0"/>
              <a:t>Chapter 1 – Model Choice</a:t>
            </a:r>
          </a:p>
          <a:p>
            <a:pPr marL="285750" indent="-285750">
              <a:lnSpc>
                <a:spcPct val="200000"/>
              </a:lnSpc>
              <a:buFont typeface="Wingdings" panose="05000000000000000000" pitchFamily="2" charset="2"/>
              <a:buChar char="§"/>
            </a:pPr>
            <a:r>
              <a:rPr lang="en-GB" sz="2000" b="1" dirty="0"/>
              <a:t>Chapter 2 – Model Inputs</a:t>
            </a:r>
          </a:p>
          <a:p>
            <a:pPr marL="285750" indent="-285750">
              <a:lnSpc>
                <a:spcPct val="200000"/>
              </a:lnSpc>
              <a:buFont typeface="Wingdings" panose="05000000000000000000" pitchFamily="2" charset="2"/>
              <a:buChar char="§"/>
            </a:pPr>
            <a:r>
              <a:rPr lang="en-GB" sz="2000" b="1" dirty="0"/>
              <a:t>Chapter 3 – Trade Configuration</a:t>
            </a:r>
          </a:p>
          <a:p>
            <a:pPr marL="285750" indent="-285750">
              <a:lnSpc>
                <a:spcPct val="200000"/>
              </a:lnSpc>
              <a:buFont typeface="Wingdings" panose="05000000000000000000" pitchFamily="2" charset="2"/>
              <a:buChar char="§"/>
            </a:pPr>
            <a:r>
              <a:rPr lang="en-GB" sz="2000" b="1" dirty="0">
                <a:solidFill>
                  <a:schemeClr val="accent4"/>
                </a:solidFill>
              </a:rPr>
              <a:t>Chapter 4 – Greeks &amp; Other Risk Measures</a:t>
            </a:r>
          </a:p>
          <a:p>
            <a:pPr marL="504000" indent="-285750">
              <a:spcBef>
                <a:spcPts val="0"/>
              </a:spcBef>
              <a:buFont typeface="Arial" panose="020B0604020202020204" pitchFamily="34" charset="0"/>
              <a:buChar char="•"/>
            </a:pPr>
            <a:endParaRPr lang="en-GB" sz="500" dirty="0"/>
          </a:p>
        </p:txBody>
      </p:sp>
    </p:spTree>
    <p:extLst>
      <p:ext uri="{BB962C8B-B14F-4D97-AF65-F5344CB8AC3E}">
        <p14:creationId xmlns:p14="http://schemas.microsoft.com/office/powerpoint/2010/main" val="22317122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7E0A-F6F2-E36B-B5AA-3D9BF4DFA743}"/>
              </a:ext>
            </a:extLst>
          </p:cNvPr>
          <p:cNvSpPr>
            <a:spLocks noGrp="1"/>
          </p:cNvSpPr>
          <p:nvPr>
            <p:ph type="ctrTitle"/>
          </p:nvPr>
        </p:nvSpPr>
        <p:spPr/>
        <p:txBody>
          <a:bodyPr/>
          <a:lstStyle/>
          <a:p>
            <a:r>
              <a:rPr lang="en-GB" dirty="0"/>
              <a:t>Equations Simplification</a:t>
            </a:r>
          </a:p>
        </p:txBody>
      </p:sp>
      <p:sp>
        <p:nvSpPr>
          <p:cNvPr id="3" name="Text Placeholder 2">
            <a:extLst>
              <a:ext uri="{FF2B5EF4-FFF2-40B4-BE49-F238E27FC236}">
                <a16:creationId xmlns:a16="http://schemas.microsoft.com/office/drawing/2014/main" id="{FDEBF38B-B654-5760-9989-A8E21C835AA0}"/>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mc:AlternateContent xmlns:mc="http://schemas.openxmlformats.org/markup-compatibility/2006" xmlns:a14="http://schemas.microsoft.com/office/drawing/2010/main">
        <mc:Choice Requires="a14">
          <p:sp>
            <p:nvSpPr>
              <p:cNvPr id="7" name="TextBox 57">
                <a:extLst>
                  <a:ext uri="{FF2B5EF4-FFF2-40B4-BE49-F238E27FC236}">
                    <a16:creationId xmlns:a16="http://schemas.microsoft.com/office/drawing/2014/main" id="{EBBE87B7-4498-F6B8-486C-E6C31DDC25F1}"/>
                  </a:ext>
                </a:extLst>
              </p:cNvPr>
              <p:cNvSpPr txBox="1"/>
              <p:nvPr/>
            </p:nvSpPr>
            <p:spPr>
              <a:xfrm>
                <a:off x="4113178" y="1156411"/>
                <a:ext cx="3435556" cy="369332"/>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𝑉</m:t>
                          </m:r>
                        </m:e>
                        <m:sub>
                          <m:r>
                            <a:rPr lang="en-GB" sz="2400" b="0" i="1" smtClean="0">
                              <a:latin typeface="Cambria Math" panose="02040503050406030204" pitchFamily="18" charset="0"/>
                            </a:rPr>
                            <m:t>𝑡</m:t>
                          </m:r>
                        </m:sub>
                      </m:sSub>
                      <m:r>
                        <a:rPr lang="en-GB" sz="2400" i="1">
                          <a:latin typeface="Cambria Math" panose="02040503050406030204" pitchFamily="18" charset="0"/>
                        </a:rPr>
                        <m:t>=</m:t>
                      </m:r>
                      <m:r>
                        <a:rPr lang="en-GB" sz="2400" i="1">
                          <a:latin typeface="Cambria Math" panose="02040503050406030204" pitchFamily="18" charset="0"/>
                        </a:rPr>
                        <m:t>𝐷</m:t>
                      </m:r>
                      <m:sSub>
                        <m:sSubPr>
                          <m:ctrlPr>
                            <a:rPr lang="en-GB" sz="2400" i="1">
                              <a:latin typeface="Cambria Math" panose="02040503050406030204" pitchFamily="18" charset="0"/>
                            </a:rPr>
                          </m:ctrlPr>
                        </m:sSubPr>
                        <m:e>
                          <m:r>
                            <a:rPr lang="en-GB" sz="2400" i="1">
                              <a:latin typeface="Cambria Math" panose="02040503050406030204" pitchFamily="18" charset="0"/>
                            </a:rPr>
                            <m:t>𝐹</m:t>
                          </m:r>
                        </m:e>
                        <m:sub>
                          <m:r>
                            <a:rPr lang="en-GB" sz="2400" i="1">
                              <a:latin typeface="Cambria Math" panose="02040503050406030204" pitchFamily="18" charset="0"/>
                            </a:rPr>
                            <m:t>𝑡</m:t>
                          </m:r>
                        </m:sub>
                      </m:sSub>
                      <m:r>
                        <a:rPr lang="en-GB" sz="2400" i="1">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m:t>
                      </m:r>
                      <m:sSub>
                        <m:sSubPr>
                          <m:ctrlPr>
                            <a:rPr lang="en-GB" sz="2400" i="1" smtClean="0">
                              <a:solidFill>
                                <a:schemeClr val="tx1"/>
                              </a:solidFill>
                              <a:latin typeface="Cambria Math" panose="02040503050406030204" pitchFamily="18" charset="0"/>
                            </a:rPr>
                          </m:ctrlPr>
                        </m:sSubPr>
                        <m:e>
                          <m:r>
                            <a:rPr lang="en-GB" sz="2400" b="0" i="1">
                              <a:solidFill>
                                <a:schemeClr val="tx1"/>
                              </a:solidFill>
                              <a:latin typeface="Cambria Math" panose="02040503050406030204" pitchFamily="18" charset="0"/>
                            </a:rPr>
                            <m:t>𝐹</m:t>
                          </m:r>
                        </m:e>
                        <m:sub>
                          <m:r>
                            <a:rPr lang="en-GB" sz="2400" b="0" i="1">
                              <a:solidFill>
                                <a:schemeClr val="tx1"/>
                              </a:solidFill>
                              <a:latin typeface="Cambria Math" panose="02040503050406030204" pitchFamily="18" charset="0"/>
                            </a:rPr>
                            <m:t>𝑡</m:t>
                          </m:r>
                        </m:sub>
                      </m:sSub>
                      <m:r>
                        <a:rPr lang="en-GB" sz="2400" b="0" i="1">
                          <a:solidFill>
                            <a:schemeClr val="tx1"/>
                          </a:solidFill>
                          <a:latin typeface="Cambria Math" panose="02040503050406030204" pitchFamily="18" charset="0"/>
                          <a:ea typeface="Cambria Math" panose="02040503050406030204" pitchFamily="18" charset="0"/>
                        </a:rPr>
                        <m:t>∙</m:t>
                      </m:r>
                      <m:r>
                        <a:rPr lang="en-GB" sz="2400" b="1" i="1" smtClean="0">
                          <a:solidFill>
                            <a:schemeClr val="accent1"/>
                          </a:solidFill>
                          <a:latin typeface="Cambria Math" panose="02040503050406030204" pitchFamily="18" charset="0"/>
                          <a:ea typeface="Cambria Math" panose="02040503050406030204" pitchFamily="18" charset="0"/>
                        </a:rPr>
                        <m:t>𝜶</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rPr>
                        <m:t>𝐾</m:t>
                      </m:r>
                      <m:r>
                        <a:rPr lang="en-GB" sz="2400" b="0" i="1" smtClean="0">
                          <a:latin typeface="Cambria Math" panose="02040503050406030204" pitchFamily="18" charset="0"/>
                          <a:ea typeface="Cambria Math" panose="02040503050406030204" pitchFamily="18" charset="0"/>
                        </a:rPr>
                        <m:t>∙</m:t>
                      </m:r>
                      <m:r>
                        <a:rPr lang="en-GB" sz="2400" b="1" i="1" smtClean="0">
                          <a:solidFill>
                            <a:schemeClr val="accent1"/>
                          </a:solidFill>
                          <a:latin typeface="Cambria Math" panose="02040503050406030204" pitchFamily="18" charset="0"/>
                          <a:ea typeface="Cambria Math" panose="02040503050406030204" pitchFamily="18" charset="0"/>
                        </a:rPr>
                        <m:t>𝜷</m:t>
                      </m:r>
                      <m:r>
                        <a:rPr lang="en-GB" sz="2400" b="1" i="1" smtClean="0">
                          <a:solidFill>
                            <a:schemeClr val="tx1"/>
                          </a:solidFill>
                          <a:latin typeface="Cambria Math" panose="02040503050406030204" pitchFamily="18" charset="0"/>
                          <a:ea typeface="Cambria Math" panose="02040503050406030204" pitchFamily="18" charset="0"/>
                        </a:rPr>
                        <m:t>)</m:t>
                      </m:r>
                    </m:oMath>
                  </m:oMathPara>
                </a14:m>
                <a:endParaRPr lang="en-GB" sz="2400" b="1" i="1" dirty="0">
                  <a:latin typeface="Cambria Math" panose="02040503050406030204" pitchFamily="18" charset="0"/>
                </a:endParaRPr>
              </a:p>
            </p:txBody>
          </p:sp>
        </mc:Choice>
        <mc:Fallback xmlns="">
          <p:sp>
            <p:nvSpPr>
              <p:cNvPr id="7" name="TextBox 57">
                <a:extLst>
                  <a:ext uri="{FF2B5EF4-FFF2-40B4-BE49-F238E27FC236}">
                    <a16:creationId xmlns:a16="http://schemas.microsoft.com/office/drawing/2014/main" id="{EBBE87B7-4498-F6B8-486C-E6C31DDC25F1}"/>
                  </a:ext>
                </a:extLst>
              </p:cNvPr>
              <p:cNvSpPr txBox="1">
                <a:spLocks noRot="1" noChangeAspect="1" noMove="1" noResize="1" noEditPoints="1" noAdjustHandles="1" noChangeArrowheads="1" noChangeShapeType="1" noTextEdit="1"/>
              </p:cNvSpPr>
              <p:nvPr/>
            </p:nvSpPr>
            <p:spPr>
              <a:xfrm>
                <a:off x="4113178" y="1156411"/>
                <a:ext cx="3435556" cy="369332"/>
              </a:xfrm>
              <a:prstGeom prst="rect">
                <a:avLst/>
              </a:prstGeom>
              <a:blipFill>
                <a:blip r:embed="rId3"/>
                <a:stretch>
                  <a:fillRect l="-1776" r="-2842" b="-38333"/>
                </a:stretch>
              </a:blipFill>
            </p:spPr>
            <p:txBody>
              <a:bodyPr/>
              <a:lstStyle/>
              <a:p>
                <a:r>
                  <a:rPr lang="en-GB">
                    <a:noFill/>
                  </a:rPr>
                  <a:t> </a:t>
                </a:r>
              </a:p>
            </p:txBody>
          </p:sp>
        </mc:Fallback>
      </mc:AlternateContent>
      <p:sp>
        <p:nvSpPr>
          <p:cNvPr id="34" name="TextBox 33">
            <a:extLst>
              <a:ext uri="{FF2B5EF4-FFF2-40B4-BE49-F238E27FC236}">
                <a16:creationId xmlns:a16="http://schemas.microsoft.com/office/drawing/2014/main" id="{AC38ABFB-B15C-2156-C075-F0D04BD3B0B6}"/>
              </a:ext>
            </a:extLst>
          </p:cNvPr>
          <p:cNvSpPr txBox="1"/>
          <p:nvPr/>
        </p:nvSpPr>
        <p:spPr>
          <a:xfrm>
            <a:off x="238539" y="1885899"/>
            <a:ext cx="5592417" cy="461665"/>
          </a:xfrm>
          <a:prstGeom prst="rect">
            <a:avLst/>
          </a:prstGeom>
          <a:solidFill>
            <a:schemeClr val="bg1">
              <a:lumMod val="95000"/>
            </a:schemeClr>
          </a:solidFill>
        </p:spPr>
        <p:txBody>
          <a:bodyPr wrap="square" rtlCol="0">
            <a:spAutoFit/>
          </a:bodyPr>
          <a:lstStyle/>
          <a:p>
            <a:pPr algn="ctr"/>
            <a:r>
              <a:rPr lang="en-GB" sz="2400" b="1" dirty="0"/>
              <a:t>CALL</a:t>
            </a:r>
          </a:p>
        </p:txBody>
      </p:sp>
      <p:sp>
        <p:nvSpPr>
          <p:cNvPr id="35" name="TextBox 34">
            <a:extLst>
              <a:ext uri="{FF2B5EF4-FFF2-40B4-BE49-F238E27FC236}">
                <a16:creationId xmlns:a16="http://schemas.microsoft.com/office/drawing/2014/main" id="{63188E1F-06EE-3465-A691-D6E97FA19765}"/>
              </a:ext>
            </a:extLst>
          </p:cNvPr>
          <p:cNvSpPr txBox="1"/>
          <p:nvPr/>
        </p:nvSpPr>
        <p:spPr>
          <a:xfrm>
            <a:off x="5830956" y="1885898"/>
            <a:ext cx="6122501" cy="461665"/>
          </a:xfrm>
          <a:prstGeom prst="rect">
            <a:avLst/>
          </a:prstGeom>
          <a:solidFill>
            <a:schemeClr val="bg1">
              <a:lumMod val="95000"/>
            </a:schemeClr>
          </a:solidFill>
        </p:spPr>
        <p:txBody>
          <a:bodyPr wrap="square" rtlCol="0">
            <a:spAutoFit/>
          </a:bodyPr>
          <a:lstStyle/>
          <a:p>
            <a:pPr algn="ctr"/>
            <a:r>
              <a:rPr lang="en-GB" sz="2400" b="1" dirty="0"/>
              <a:t>PUT</a:t>
            </a:r>
          </a:p>
        </p:txBody>
      </p:sp>
      <p:cxnSp>
        <p:nvCxnSpPr>
          <p:cNvPr id="36" name="Straight Connector 35">
            <a:extLst>
              <a:ext uri="{FF2B5EF4-FFF2-40B4-BE49-F238E27FC236}">
                <a16:creationId xmlns:a16="http://schemas.microsoft.com/office/drawing/2014/main" id="{72FAD299-873D-9CD6-1C59-ADC64FFFBD11}"/>
              </a:ext>
            </a:extLst>
          </p:cNvPr>
          <p:cNvCxnSpPr>
            <a:cxnSpLocks/>
          </p:cNvCxnSpPr>
          <p:nvPr/>
        </p:nvCxnSpPr>
        <p:spPr>
          <a:xfrm>
            <a:off x="5830956" y="1885897"/>
            <a:ext cx="0" cy="3389485"/>
          </a:xfrm>
          <a:prstGeom prst="line">
            <a:avLst/>
          </a:prstGeom>
        </p:spPr>
        <p:style>
          <a:lnRef idx="3">
            <a:schemeClr val="accent5"/>
          </a:lnRef>
          <a:fillRef idx="0">
            <a:schemeClr val="accent5"/>
          </a:fillRef>
          <a:effectRef idx="2">
            <a:schemeClr val="accent5"/>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FC3AFA06-14D4-9469-10C5-58867E4376ED}"/>
                  </a:ext>
                </a:extLst>
              </p:cNvPr>
              <p:cNvSpPr txBox="1"/>
              <p:nvPr/>
            </p:nvSpPr>
            <p:spPr>
              <a:xfrm>
                <a:off x="962783" y="2642751"/>
                <a:ext cx="122238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i="1" smtClean="0">
                          <a:latin typeface="Cambria Math" panose="02040503050406030204" pitchFamily="18" charset="0"/>
                          <a:ea typeface="Cambria Math" panose="02040503050406030204" pitchFamily="18" charset="0"/>
                        </a:rPr>
                        <m:t>𝛼</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𝑁</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1</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43" name="TextBox 42">
                <a:extLst>
                  <a:ext uri="{FF2B5EF4-FFF2-40B4-BE49-F238E27FC236}">
                    <a16:creationId xmlns:a16="http://schemas.microsoft.com/office/drawing/2014/main" id="{FC3AFA06-14D4-9469-10C5-58867E4376ED}"/>
                  </a:ext>
                </a:extLst>
              </p:cNvPr>
              <p:cNvSpPr txBox="1">
                <a:spLocks noRot="1" noChangeAspect="1" noMove="1" noResize="1" noEditPoints="1" noAdjustHandles="1" noChangeArrowheads="1" noChangeShapeType="1" noTextEdit="1"/>
              </p:cNvSpPr>
              <p:nvPr/>
            </p:nvSpPr>
            <p:spPr>
              <a:xfrm>
                <a:off x="962783" y="2642751"/>
                <a:ext cx="1222386" cy="307777"/>
              </a:xfrm>
              <a:prstGeom prst="rect">
                <a:avLst/>
              </a:prstGeom>
              <a:blipFill>
                <a:blip r:embed="rId4"/>
                <a:stretch>
                  <a:fillRect l="-2500" t="-4000" r="-7500" b="-36000"/>
                </a:stretch>
              </a:blipFill>
            </p:spPr>
            <p:txBody>
              <a:bodyPr/>
              <a:lstStyle/>
              <a:p>
                <a:r>
                  <a:rPr lang="en-GB">
                    <a:noFill/>
                  </a:rPr>
                  <a:t> </a:t>
                </a:r>
              </a:p>
            </p:txBody>
          </p:sp>
        </mc:Fallback>
      </mc:AlternateContent>
      <p:cxnSp>
        <p:nvCxnSpPr>
          <p:cNvPr id="44" name="Straight Connector 43">
            <a:extLst>
              <a:ext uri="{FF2B5EF4-FFF2-40B4-BE49-F238E27FC236}">
                <a16:creationId xmlns:a16="http://schemas.microsoft.com/office/drawing/2014/main" id="{C3F95F7F-D804-5D35-6752-298227B6B742}"/>
              </a:ext>
            </a:extLst>
          </p:cNvPr>
          <p:cNvCxnSpPr>
            <a:cxnSpLocks/>
          </p:cNvCxnSpPr>
          <p:nvPr/>
        </p:nvCxnSpPr>
        <p:spPr>
          <a:xfrm>
            <a:off x="2983063" y="2383370"/>
            <a:ext cx="0" cy="2892012"/>
          </a:xfrm>
          <a:prstGeom prst="line">
            <a:avLst/>
          </a:prstGeom>
          <a:ln>
            <a:prstDash val="dash"/>
          </a:ln>
        </p:spPr>
        <p:style>
          <a:lnRef idx="3">
            <a:schemeClr val="accent5"/>
          </a:lnRef>
          <a:fillRef idx="0">
            <a:schemeClr val="accent5"/>
          </a:fillRef>
          <a:effectRef idx="2">
            <a:schemeClr val="accent5"/>
          </a:effectRef>
          <a:fontRef idx="minor">
            <a:schemeClr val="tx1"/>
          </a:fontRef>
        </p:style>
      </p:cxnSp>
      <p:cxnSp>
        <p:nvCxnSpPr>
          <p:cNvPr id="50" name="Straight Connector 49">
            <a:extLst>
              <a:ext uri="{FF2B5EF4-FFF2-40B4-BE49-F238E27FC236}">
                <a16:creationId xmlns:a16="http://schemas.microsoft.com/office/drawing/2014/main" id="{F3CCC4CE-88FB-8179-0239-83039D01BC94}"/>
              </a:ext>
            </a:extLst>
          </p:cNvPr>
          <p:cNvCxnSpPr>
            <a:cxnSpLocks/>
          </p:cNvCxnSpPr>
          <p:nvPr/>
        </p:nvCxnSpPr>
        <p:spPr>
          <a:xfrm>
            <a:off x="8892206" y="2383370"/>
            <a:ext cx="0" cy="2892012"/>
          </a:xfrm>
          <a:prstGeom prst="line">
            <a:avLst/>
          </a:prstGeom>
          <a:ln>
            <a:prstDash val="dash"/>
          </a:ln>
        </p:spPr>
        <p:style>
          <a:lnRef idx="3">
            <a:schemeClr val="accent5"/>
          </a:lnRef>
          <a:fillRef idx="0">
            <a:schemeClr val="accent5"/>
          </a:fillRef>
          <a:effectRef idx="2">
            <a:schemeClr val="accent5"/>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81AE9869-CE80-94FB-DA1A-55EDC71BB556}"/>
                  </a:ext>
                </a:extLst>
              </p:cNvPr>
              <p:cNvSpPr txBox="1"/>
              <p:nvPr/>
            </p:nvSpPr>
            <p:spPr>
              <a:xfrm>
                <a:off x="3609115" y="2642752"/>
                <a:ext cx="142231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i="1" smtClean="0">
                          <a:latin typeface="Cambria Math" panose="02040503050406030204" pitchFamily="18" charset="0"/>
                          <a:ea typeface="Cambria Math" panose="02040503050406030204" pitchFamily="18" charset="0"/>
                        </a:rPr>
                        <m:t>𝛽</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𝑁</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2</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51" name="TextBox 50">
                <a:extLst>
                  <a:ext uri="{FF2B5EF4-FFF2-40B4-BE49-F238E27FC236}">
                    <a16:creationId xmlns:a16="http://schemas.microsoft.com/office/drawing/2014/main" id="{81AE9869-CE80-94FB-DA1A-55EDC71BB556}"/>
                  </a:ext>
                </a:extLst>
              </p:cNvPr>
              <p:cNvSpPr txBox="1">
                <a:spLocks noRot="1" noChangeAspect="1" noMove="1" noResize="1" noEditPoints="1" noAdjustHandles="1" noChangeArrowheads="1" noChangeShapeType="1" noTextEdit="1"/>
              </p:cNvSpPr>
              <p:nvPr/>
            </p:nvSpPr>
            <p:spPr>
              <a:xfrm>
                <a:off x="3609115" y="2642752"/>
                <a:ext cx="1422312" cy="307777"/>
              </a:xfrm>
              <a:prstGeom prst="rect">
                <a:avLst/>
              </a:prstGeom>
              <a:blipFill>
                <a:blip r:embed="rId5"/>
                <a:stretch>
                  <a:fillRect l="-5579" t="-4000" r="-6438" b="-36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BAE364D-57E6-0878-A31F-0F4F0318609F}"/>
                  </a:ext>
                </a:extLst>
              </p:cNvPr>
              <p:cNvSpPr txBox="1"/>
              <p:nvPr/>
            </p:nvSpPr>
            <p:spPr>
              <a:xfrm>
                <a:off x="6654208" y="2642751"/>
                <a:ext cx="160710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i="1" smtClean="0">
                          <a:latin typeface="Cambria Math" panose="02040503050406030204" pitchFamily="18" charset="0"/>
                          <a:ea typeface="Cambria Math" panose="02040503050406030204" pitchFamily="18" charset="0"/>
                        </a:rPr>
                        <m:t>𝛼</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𝑁</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1</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52" name="TextBox 51">
                <a:extLst>
                  <a:ext uri="{FF2B5EF4-FFF2-40B4-BE49-F238E27FC236}">
                    <a16:creationId xmlns:a16="http://schemas.microsoft.com/office/drawing/2014/main" id="{CBAE364D-57E6-0878-A31F-0F4F0318609F}"/>
                  </a:ext>
                </a:extLst>
              </p:cNvPr>
              <p:cNvSpPr txBox="1">
                <a:spLocks noRot="1" noChangeAspect="1" noMove="1" noResize="1" noEditPoints="1" noAdjustHandles="1" noChangeArrowheads="1" noChangeShapeType="1" noTextEdit="1"/>
              </p:cNvSpPr>
              <p:nvPr/>
            </p:nvSpPr>
            <p:spPr>
              <a:xfrm>
                <a:off x="6654208" y="2642751"/>
                <a:ext cx="1607107" cy="307777"/>
              </a:xfrm>
              <a:prstGeom prst="rect">
                <a:avLst/>
              </a:prstGeom>
              <a:blipFill>
                <a:blip r:embed="rId6"/>
                <a:stretch>
                  <a:fillRect l="-1901" t="-4000" r="-5703" b="-36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2722488-0E9A-EA25-AA9A-2DE90A9BC2E1}"/>
                  </a:ext>
                </a:extLst>
              </p:cNvPr>
              <p:cNvSpPr txBox="1"/>
              <p:nvPr/>
            </p:nvSpPr>
            <p:spPr>
              <a:xfrm>
                <a:off x="9504217" y="2647507"/>
                <a:ext cx="142231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i="1" smtClean="0">
                          <a:latin typeface="Cambria Math" panose="02040503050406030204" pitchFamily="18" charset="0"/>
                          <a:ea typeface="Cambria Math" panose="02040503050406030204" pitchFamily="18" charset="0"/>
                        </a:rPr>
                        <m:t>𝛽</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𝑁</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2</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53" name="TextBox 52">
                <a:extLst>
                  <a:ext uri="{FF2B5EF4-FFF2-40B4-BE49-F238E27FC236}">
                    <a16:creationId xmlns:a16="http://schemas.microsoft.com/office/drawing/2014/main" id="{12722488-0E9A-EA25-AA9A-2DE90A9BC2E1}"/>
                  </a:ext>
                </a:extLst>
              </p:cNvPr>
              <p:cNvSpPr txBox="1">
                <a:spLocks noRot="1" noChangeAspect="1" noMove="1" noResize="1" noEditPoints="1" noAdjustHandles="1" noChangeArrowheads="1" noChangeShapeType="1" noTextEdit="1"/>
              </p:cNvSpPr>
              <p:nvPr/>
            </p:nvSpPr>
            <p:spPr>
              <a:xfrm>
                <a:off x="9504217" y="2647507"/>
                <a:ext cx="1422312" cy="307777"/>
              </a:xfrm>
              <a:prstGeom prst="rect">
                <a:avLst/>
              </a:prstGeom>
              <a:blipFill>
                <a:blip r:embed="rId7"/>
                <a:stretch>
                  <a:fillRect l="-5579" t="-1961" r="-6438" b="-3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6E2FEF7-1EB2-C491-EE6B-FCF1A8AB5C85}"/>
                  </a:ext>
                </a:extLst>
              </p:cNvPr>
              <p:cNvSpPr txBox="1"/>
              <p:nvPr/>
            </p:nvSpPr>
            <p:spPr>
              <a:xfrm>
                <a:off x="6888313" y="3091827"/>
                <a:ext cx="163089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ea typeface="Cambria Math" panose="02040503050406030204" pitchFamily="18" charset="0"/>
                        </a:rPr>
                        <m:t>=−1+</m:t>
                      </m:r>
                      <m:r>
                        <a:rPr lang="en-GB" sz="2000" b="0" i="1" smtClean="0">
                          <a:latin typeface="Cambria Math" panose="02040503050406030204" pitchFamily="18" charset="0"/>
                          <a:ea typeface="Cambria Math" panose="02040503050406030204" pitchFamily="18" charset="0"/>
                        </a:rPr>
                        <m:t>𝑁</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1</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54" name="TextBox 53">
                <a:extLst>
                  <a:ext uri="{FF2B5EF4-FFF2-40B4-BE49-F238E27FC236}">
                    <a16:creationId xmlns:a16="http://schemas.microsoft.com/office/drawing/2014/main" id="{E6E2FEF7-1EB2-C491-EE6B-FCF1A8AB5C85}"/>
                  </a:ext>
                </a:extLst>
              </p:cNvPr>
              <p:cNvSpPr txBox="1">
                <a:spLocks noRot="1" noChangeAspect="1" noMove="1" noResize="1" noEditPoints="1" noAdjustHandles="1" noChangeArrowheads="1" noChangeShapeType="1" noTextEdit="1"/>
              </p:cNvSpPr>
              <p:nvPr/>
            </p:nvSpPr>
            <p:spPr>
              <a:xfrm>
                <a:off x="6888313" y="3091827"/>
                <a:ext cx="1630896" cy="307777"/>
              </a:xfrm>
              <a:prstGeom prst="rect">
                <a:avLst/>
              </a:prstGeom>
              <a:blipFill>
                <a:blip r:embed="rId8"/>
                <a:stretch>
                  <a:fillRect l="-1493" t="-1961" r="-5224" b="-3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820CE65-7C4D-2ACB-D927-249E7E90F038}"/>
                  </a:ext>
                </a:extLst>
              </p:cNvPr>
              <p:cNvSpPr txBox="1"/>
              <p:nvPr/>
            </p:nvSpPr>
            <p:spPr>
              <a:xfrm>
                <a:off x="9760633" y="3091826"/>
                <a:ext cx="144449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ea typeface="Cambria Math" panose="02040503050406030204" pitchFamily="18" charset="0"/>
                        </a:rPr>
                        <m:t>=1−</m:t>
                      </m:r>
                      <m:r>
                        <a:rPr lang="en-GB" sz="2000" b="0" i="1" smtClean="0">
                          <a:latin typeface="Cambria Math" panose="02040503050406030204" pitchFamily="18" charset="0"/>
                          <a:ea typeface="Cambria Math" panose="02040503050406030204" pitchFamily="18" charset="0"/>
                        </a:rPr>
                        <m:t>𝑁</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2</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55" name="TextBox 54">
                <a:extLst>
                  <a:ext uri="{FF2B5EF4-FFF2-40B4-BE49-F238E27FC236}">
                    <a16:creationId xmlns:a16="http://schemas.microsoft.com/office/drawing/2014/main" id="{7820CE65-7C4D-2ACB-D927-249E7E90F038}"/>
                  </a:ext>
                </a:extLst>
              </p:cNvPr>
              <p:cNvSpPr txBox="1">
                <a:spLocks noRot="1" noChangeAspect="1" noMove="1" noResize="1" noEditPoints="1" noAdjustHandles="1" noChangeArrowheads="1" noChangeShapeType="1" noTextEdit="1"/>
              </p:cNvSpPr>
              <p:nvPr/>
            </p:nvSpPr>
            <p:spPr>
              <a:xfrm>
                <a:off x="9760633" y="3091826"/>
                <a:ext cx="1444498" cy="307777"/>
              </a:xfrm>
              <a:prstGeom prst="rect">
                <a:avLst/>
              </a:prstGeom>
              <a:blipFill>
                <a:blip r:embed="rId9"/>
                <a:stretch>
                  <a:fillRect l="-1266" t="-1961" r="-5907" b="-33333"/>
                </a:stretch>
              </a:blipFill>
            </p:spPr>
            <p:txBody>
              <a:bodyPr/>
              <a:lstStyle/>
              <a:p>
                <a:r>
                  <a:rPr lang="en-GB">
                    <a:noFill/>
                  </a:rPr>
                  <a:t> </a:t>
                </a:r>
              </a:p>
            </p:txBody>
          </p:sp>
        </mc:Fallback>
      </mc:AlternateContent>
      <p:cxnSp>
        <p:nvCxnSpPr>
          <p:cNvPr id="57" name="Straight Connector 56">
            <a:extLst>
              <a:ext uri="{FF2B5EF4-FFF2-40B4-BE49-F238E27FC236}">
                <a16:creationId xmlns:a16="http://schemas.microsoft.com/office/drawing/2014/main" id="{937C97D5-D81D-06F5-F5F3-A8357E3342D7}"/>
              </a:ext>
            </a:extLst>
          </p:cNvPr>
          <p:cNvCxnSpPr>
            <a:cxnSpLocks/>
          </p:cNvCxnSpPr>
          <p:nvPr/>
        </p:nvCxnSpPr>
        <p:spPr>
          <a:xfrm>
            <a:off x="351692" y="3829376"/>
            <a:ext cx="11601765" cy="0"/>
          </a:xfrm>
          <a:prstGeom prst="line">
            <a:avLst/>
          </a:prstGeom>
          <a:ln>
            <a:prstDash val="dash"/>
          </a:ln>
        </p:spPr>
        <p:style>
          <a:lnRef idx="3">
            <a:schemeClr val="accent5"/>
          </a:lnRef>
          <a:fillRef idx="0">
            <a:schemeClr val="accent5"/>
          </a:fillRef>
          <a:effectRef idx="2">
            <a:schemeClr val="accent5"/>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459E8102-3A9D-A0B6-94A2-9F1B53173EF3}"/>
                  </a:ext>
                </a:extLst>
              </p:cNvPr>
              <p:cNvSpPr txBox="1"/>
              <p:nvPr/>
            </p:nvSpPr>
            <p:spPr>
              <a:xfrm>
                <a:off x="858619" y="4350263"/>
                <a:ext cx="1430713"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2000" i="1" smtClean="0">
                              <a:latin typeface="Cambria Math" panose="02040503050406030204" pitchFamily="18" charset="0"/>
                              <a:ea typeface="Cambria Math" panose="02040503050406030204" pitchFamily="18" charset="0"/>
                            </a:rPr>
                          </m:ctrlPr>
                        </m:fPr>
                        <m:num>
                          <m:r>
                            <a:rPr lang="en-GB" sz="2000" i="1" smtClean="0">
                              <a:latin typeface="Cambria Math" panose="02040503050406030204" pitchFamily="18" charset="0"/>
                              <a:ea typeface="Cambria Math" panose="02040503050406030204" pitchFamily="18" charset="0"/>
                            </a:rPr>
                            <m:t>𝜕𝛼</m:t>
                          </m:r>
                        </m:num>
                        <m:den>
                          <m:r>
                            <a:rPr lang="en-GB" sz="200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1</m:t>
                              </m:r>
                            </m:sub>
                          </m:sSub>
                        </m:den>
                      </m:f>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𝑛</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1</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62" name="TextBox 61">
                <a:extLst>
                  <a:ext uri="{FF2B5EF4-FFF2-40B4-BE49-F238E27FC236}">
                    <a16:creationId xmlns:a16="http://schemas.microsoft.com/office/drawing/2014/main" id="{459E8102-3A9D-A0B6-94A2-9F1B53173EF3}"/>
                  </a:ext>
                </a:extLst>
              </p:cNvPr>
              <p:cNvSpPr txBox="1">
                <a:spLocks noRot="1" noChangeAspect="1" noMove="1" noResize="1" noEditPoints="1" noAdjustHandles="1" noChangeArrowheads="1" noChangeShapeType="1" noTextEdit="1"/>
              </p:cNvSpPr>
              <p:nvPr/>
            </p:nvSpPr>
            <p:spPr>
              <a:xfrm>
                <a:off x="858619" y="4350263"/>
                <a:ext cx="1430713" cy="635559"/>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A1F0C3F-DC09-D9AE-2F43-8EDAB4375AFE}"/>
                  </a:ext>
                </a:extLst>
              </p:cNvPr>
              <p:cNvSpPr txBox="1"/>
              <p:nvPr/>
            </p:nvSpPr>
            <p:spPr>
              <a:xfrm>
                <a:off x="3489990" y="4350262"/>
                <a:ext cx="1697516"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2000" i="1" smtClean="0">
                              <a:latin typeface="Cambria Math" panose="02040503050406030204" pitchFamily="18" charset="0"/>
                              <a:ea typeface="Cambria Math" panose="02040503050406030204" pitchFamily="18" charset="0"/>
                            </a:rPr>
                          </m:ctrlPr>
                        </m:fPr>
                        <m:num>
                          <m:r>
                            <a:rPr lang="en-GB" sz="2000" i="1" smtClean="0">
                              <a:latin typeface="Cambria Math" panose="02040503050406030204" pitchFamily="18" charset="0"/>
                              <a:ea typeface="Cambria Math" panose="02040503050406030204" pitchFamily="18" charset="0"/>
                            </a:rPr>
                            <m:t>𝜕𝛽</m:t>
                          </m:r>
                        </m:num>
                        <m:den>
                          <m:r>
                            <a:rPr lang="en-GB" sz="200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2</m:t>
                              </m:r>
                            </m:sub>
                          </m:sSub>
                        </m:den>
                      </m:f>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𝑛</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2</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63" name="TextBox 62">
                <a:extLst>
                  <a:ext uri="{FF2B5EF4-FFF2-40B4-BE49-F238E27FC236}">
                    <a16:creationId xmlns:a16="http://schemas.microsoft.com/office/drawing/2014/main" id="{1A1F0C3F-DC09-D9AE-2F43-8EDAB4375AFE}"/>
                  </a:ext>
                </a:extLst>
              </p:cNvPr>
              <p:cNvSpPr txBox="1">
                <a:spLocks noRot="1" noChangeAspect="1" noMove="1" noResize="1" noEditPoints="1" noAdjustHandles="1" noChangeArrowheads="1" noChangeShapeType="1" noTextEdit="1"/>
              </p:cNvSpPr>
              <p:nvPr/>
            </p:nvSpPr>
            <p:spPr>
              <a:xfrm>
                <a:off x="3489990" y="4350262"/>
                <a:ext cx="1697516" cy="635559"/>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EB7EEE59-B9BF-8895-5693-B26DEA848A5A}"/>
                  </a:ext>
                </a:extLst>
              </p:cNvPr>
              <p:cNvSpPr txBox="1"/>
              <p:nvPr/>
            </p:nvSpPr>
            <p:spPr>
              <a:xfrm>
                <a:off x="6559638" y="4350261"/>
                <a:ext cx="1430713"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2000" i="1" smtClean="0">
                              <a:latin typeface="Cambria Math" panose="02040503050406030204" pitchFamily="18" charset="0"/>
                              <a:ea typeface="Cambria Math" panose="02040503050406030204" pitchFamily="18" charset="0"/>
                            </a:rPr>
                          </m:ctrlPr>
                        </m:fPr>
                        <m:num>
                          <m:r>
                            <a:rPr lang="en-GB" sz="2000" i="1" smtClean="0">
                              <a:latin typeface="Cambria Math" panose="02040503050406030204" pitchFamily="18" charset="0"/>
                              <a:ea typeface="Cambria Math" panose="02040503050406030204" pitchFamily="18" charset="0"/>
                            </a:rPr>
                            <m:t>𝜕𝛼</m:t>
                          </m:r>
                        </m:num>
                        <m:den>
                          <m:r>
                            <a:rPr lang="en-GB" sz="200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1</m:t>
                              </m:r>
                            </m:sub>
                          </m:sSub>
                        </m:den>
                      </m:f>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𝑛</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1</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64" name="TextBox 63">
                <a:extLst>
                  <a:ext uri="{FF2B5EF4-FFF2-40B4-BE49-F238E27FC236}">
                    <a16:creationId xmlns:a16="http://schemas.microsoft.com/office/drawing/2014/main" id="{EB7EEE59-B9BF-8895-5693-B26DEA848A5A}"/>
                  </a:ext>
                </a:extLst>
              </p:cNvPr>
              <p:cNvSpPr txBox="1">
                <a:spLocks noRot="1" noChangeAspect="1" noMove="1" noResize="1" noEditPoints="1" noAdjustHandles="1" noChangeArrowheads="1" noChangeShapeType="1" noTextEdit="1"/>
              </p:cNvSpPr>
              <p:nvPr/>
            </p:nvSpPr>
            <p:spPr>
              <a:xfrm>
                <a:off x="6559638" y="4350261"/>
                <a:ext cx="1430713" cy="635559"/>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2EFF56CE-76F9-8F34-9B11-24D70F83EE05}"/>
                  </a:ext>
                </a:extLst>
              </p:cNvPr>
              <p:cNvSpPr txBox="1"/>
              <p:nvPr/>
            </p:nvSpPr>
            <p:spPr>
              <a:xfrm>
                <a:off x="9504217" y="4264062"/>
                <a:ext cx="1697516"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2000" i="1" smtClean="0">
                              <a:latin typeface="Cambria Math" panose="02040503050406030204" pitchFamily="18" charset="0"/>
                              <a:ea typeface="Cambria Math" panose="02040503050406030204" pitchFamily="18" charset="0"/>
                            </a:rPr>
                          </m:ctrlPr>
                        </m:fPr>
                        <m:num>
                          <m:r>
                            <a:rPr lang="en-GB" sz="2000" i="1" smtClean="0">
                              <a:latin typeface="Cambria Math" panose="02040503050406030204" pitchFamily="18" charset="0"/>
                              <a:ea typeface="Cambria Math" panose="02040503050406030204" pitchFamily="18" charset="0"/>
                            </a:rPr>
                            <m:t>𝜕𝛽</m:t>
                          </m:r>
                        </m:num>
                        <m:den>
                          <m:r>
                            <a:rPr lang="en-GB" sz="200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2</m:t>
                              </m:r>
                            </m:sub>
                          </m:sSub>
                        </m:den>
                      </m:f>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𝑛</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2</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65" name="TextBox 64">
                <a:extLst>
                  <a:ext uri="{FF2B5EF4-FFF2-40B4-BE49-F238E27FC236}">
                    <a16:creationId xmlns:a16="http://schemas.microsoft.com/office/drawing/2014/main" id="{2EFF56CE-76F9-8F34-9B11-24D70F83EE05}"/>
                  </a:ext>
                </a:extLst>
              </p:cNvPr>
              <p:cNvSpPr txBox="1">
                <a:spLocks noRot="1" noChangeAspect="1" noMove="1" noResize="1" noEditPoints="1" noAdjustHandles="1" noChangeArrowheads="1" noChangeShapeType="1" noTextEdit="1"/>
              </p:cNvSpPr>
              <p:nvPr/>
            </p:nvSpPr>
            <p:spPr>
              <a:xfrm>
                <a:off x="9504217" y="4264062"/>
                <a:ext cx="1697516" cy="635559"/>
              </a:xfrm>
              <a:prstGeom prst="rect">
                <a:avLst/>
              </a:prstGeom>
              <a:blipFill>
                <a:blip r:embed="rId1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CB199D7-ABA8-D917-17ED-40F25781AFEE}"/>
                  </a:ext>
                </a:extLst>
              </p:cNvPr>
              <p:cNvSpPr txBox="1"/>
              <p:nvPr/>
            </p:nvSpPr>
            <p:spPr>
              <a:xfrm>
                <a:off x="3130216" y="5557119"/>
                <a:ext cx="1439048" cy="5275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𝑛</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𝑁</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num>
                        <m:den>
                          <m:r>
                            <a:rPr lang="en-GB" b="0" i="1" smtClean="0">
                              <a:latin typeface="Cambria Math" panose="02040503050406030204" pitchFamily="18" charset="0"/>
                            </a:rPr>
                            <m:t>𝜕</m:t>
                          </m:r>
                          <m:r>
                            <a:rPr lang="en-GB" b="0" i="1" smtClean="0">
                              <a:latin typeface="Cambria Math" panose="02040503050406030204" pitchFamily="18" charset="0"/>
                            </a:rPr>
                            <m:t>𝑥</m:t>
                          </m:r>
                        </m:den>
                      </m:f>
                    </m:oMath>
                  </m:oMathPara>
                </a14:m>
                <a:endParaRPr lang="en-GB" dirty="0"/>
              </a:p>
            </p:txBody>
          </p:sp>
        </mc:Choice>
        <mc:Fallback xmlns="">
          <p:sp>
            <p:nvSpPr>
              <p:cNvPr id="66" name="TextBox 65">
                <a:extLst>
                  <a:ext uri="{FF2B5EF4-FFF2-40B4-BE49-F238E27FC236}">
                    <a16:creationId xmlns:a16="http://schemas.microsoft.com/office/drawing/2014/main" id="{6CB199D7-ABA8-D917-17ED-40F25781AFEE}"/>
                  </a:ext>
                </a:extLst>
              </p:cNvPr>
              <p:cNvSpPr txBox="1">
                <a:spLocks noRot="1" noChangeAspect="1" noMove="1" noResize="1" noEditPoints="1" noAdjustHandles="1" noChangeArrowheads="1" noChangeShapeType="1" noTextEdit="1"/>
              </p:cNvSpPr>
              <p:nvPr/>
            </p:nvSpPr>
            <p:spPr>
              <a:xfrm>
                <a:off x="3130216" y="5557119"/>
                <a:ext cx="1439048" cy="527580"/>
              </a:xfrm>
              <a:prstGeom prst="rect">
                <a:avLst/>
              </a:prstGeom>
              <a:blipFill>
                <a:blip r:embed="rId1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1A9F7C3F-AB84-2250-D813-9C3DE0F6843D}"/>
                  </a:ext>
                </a:extLst>
              </p:cNvPr>
              <p:cNvSpPr txBox="1"/>
              <p:nvPr/>
            </p:nvSpPr>
            <p:spPr>
              <a:xfrm>
                <a:off x="4288350" y="5500198"/>
                <a:ext cx="609834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𝑁</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r>
                        <a:rPr lang="en-GB" b="0" i="1" smtClean="0">
                          <a:latin typeface="Cambria Math" panose="02040503050406030204" pitchFamily="18" charset="0"/>
                        </a:rPr>
                        <m:t>→</m:t>
                      </m:r>
                      <m:r>
                        <a:rPr lang="en-GB" b="0" i="1" smtClean="0">
                          <a:latin typeface="Cambria Math" panose="02040503050406030204" pitchFamily="18" charset="0"/>
                        </a:rPr>
                        <m:t>𝐶𝑢𝑚𝑢𝑙𝑎𝑡𝑖𝑣𝑒</m:t>
                      </m:r>
                      <m:r>
                        <a:rPr lang="en-GB" b="0" i="1" smtClean="0">
                          <a:latin typeface="Cambria Math" panose="02040503050406030204" pitchFamily="18" charset="0"/>
                        </a:rPr>
                        <m:t> </m:t>
                      </m:r>
                      <m:r>
                        <a:rPr lang="en-GB" b="0" i="1" smtClean="0">
                          <a:latin typeface="Cambria Math" panose="02040503050406030204" pitchFamily="18" charset="0"/>
                        </a:rPr>
                        <m:t>𝐷𝑖𝑠𝑡𝑟𝑖𝑏𝑢𝑡𝑖𝑜𝑛</m:t>
                      </m:r>
                      <m:r>
                        <a:rPr lang="en-GB" b="0" i="1" smtClean="0">
                          <a:latin typeface="Cambria Math" panose="02040503050406030204" pitchFamily="18" charset="0"/>
                        </a:rPr>
                        <m:t> </m:t>
                      </m:r>
                      <m:r>
                        <a:rPr lang="en-GB" b="0" i="1" smtClean="0">
                          <a:latin typeface="Cambria Math" panose="02040503050406030204" pitchFamily="18" charset="0"/>
                        </a:rPr>
                        <m:t>𝐹𝑢𝑛𝑐𝑡𝑖𝑜𝑛</m:t>
                      </m:r>
                      <m:r>
                        <a:rPr lang="en-GB" b="0" i="1" smtClean="0">
                          <a:latin typeface="Cambria Math" panose="02040503050406030204" pitchFamily="18" charset="0"/>
                        </a:rPr>
                        <m:t> (</m:t>
                      </m:r>
                      <m:r>
                        <a:rPr lang="en-GB" b="0" i="1" smtClean="0">
                          <a:latin typeface="Cambria Math" panose="02040503050406030204" pitchFamily="18" charset="0"/>
                        </a:rPr>
                        <m:t>𝐶𝐷𝐹</m:t>
                      </m:r>
                      <m:r>
                        <a:rPr lang="en-GB" b="0" i="1" smtClean="0">
                          <a:latin typeface="Cambria Math" panose="02040503050406030204" pitchFamily="18" charset="0"/>
                        </a:rPr>
                        <m:t>)</m:t>
                      </m:r>
                    </m:oMath>
                  </m:oMathPara>
                </a14:m>
                <a:endParaRPr lang="en-GB" dirty="0"/>
              </a:p>
            </p:txBody>
          </p:sp>
        </mc:Choice>
        <mc:Fallback xmlns="">
          <p:sp>
            <p:nvSpPr>
              <p:cNvPr id="68" name="TextBox 67">
                <a:extLst>
                  <a:ext uri="{FF2B5EF4-FFF2-40B4-BE49-F238E27FC236}">
                    <a16:creationId xmlns:a16="http://schemas.microsoft.com/office/drawing/2014/main" id="{1A9F7C3F-AB84-2250-D813-9C3DE0F6843D}"/>
                  </a:ext>
                </a:extLst>
              </p:cNvPr>
              <p:cNvSpPr txBox="1">
                <a:spLocks noRot="1" noChangeAspect="1" noMove="1" noResize="1" noEditPoints="1" noAdjustHandles="1" noChangeArrowheads="1" noChangeShapeType="1" noTextEdit="1"/>
              </p:cNvSpPr>
              <p:nvPr/>
            </p:nvSpPr>
            <p:spPr>
              <a:xfrm>
                <a:off x="4288350" y="5500198"/>
                <a:ext cx="6098344" cy="369332"/>
              </a:xfrm>
              <a:prstGeom prst="rect">
                <a:avLst/>
              </a:prstGeom>
              <a:blipFill>
                <a:blip r:embed="rId15"/>
                <a:stretch>
                  <a:fillRect b="-131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B00E225E-3AB9-6CF0-0783-70C5952FDAFA}"/>
                  </a:ext>
                </a:extLst>
              </p:cNvPr>
              <p:cNvSpPr txBox="1"/>
              <p:nvPr/>
            </p:nvSpPr>
            <p:spPr>
              <a:xfrm>
                <a:off x="4288350" y="5834979"/>
                <a:ext cx="609834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𝑛</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r>
                        <a:rPr lang="en-GB" i="1">
                          <a:latin typeface="Cambria Math" panose="02040503050406030204" pitchFamily="18" charset="0"/>
                        </a:rPr>
                        <m:t>→</m:t>
                      </m:r>
                      <m:r>
                        <a:rPr lang="en-GB" i="1">
                          <a:latin typeface="Cambria Math" panose="02040503050406030204" pitchFamily="18" charset="0"/>
                        </a:rPr>
                        <m:t>𝑃𝑟𝑜𝑏𝑎𝑏𝑖𝑙𝑖𝑡𝑦</m:t>
                      </m:r>
                      <m:r>
                        <a:rPr lang="en-GB" b="0" i="1" smtClean="0">
                          <a:latin typeface="Cambria Math" panose="02040503050406030204" pitchFamily="18" charset="0"/>
                        </a:rPr>
                        <m:t> </m:t>
                      </m:r>
                      <m:r>
                        <a:rPr lang="en-GB" i="1">
                          <a:latin typeface="Cambria Math" panose="02040503050406030204" pitchFamily="18" charset="0"/>
                        </a:rPr>
                        <m:t>𝐷𝑖𝑠𝑡𝑟𝑖𝑏𝑢𝑡𝑖𝑜𝑛</m:t>
                      </m:r>
                      <m:r>
                        <a:rPr lang="en-GB" b="0" i="1" smtClean="0">
                          <a:latin typeface="Cambria Math" panose="02040503050406030204" pitchFamily="18" charset="0"/>
                        </a:rPr>
                        <m:t> </m:t>
                      </m:r>
                      <m:r>
                        <a:rPr lang="en-GB" i="1">
                          <a:latin typeface="Cambria Math" panose="02040503050406030204" pitchFamily="18" charset="0"/>
                        </a:rPr>
                        <m:t>𝐹𝑢𝑛𝑐𝑡𝑖𝑜𝑛</m:t>
                      </m:r>
                      <m:r>
                        <a:rPr lang="en-GB" i="1">
                          <a:latin typeface="Cambria Math" panose="02040503050406030204" pitchFamily="18" charset="0"/>
                        </a:rPr>
                        <m:t> (</m:t>
                      </m:r>
                      <m:r>
                        <a:rPr lang="en-GB" b="0" i="1" smtClean="0">
                          <a:latin typeface="Cambria Math" panose="02040503050406030204" pitchFamily="18" charset="0"/>
                        </a:rPr>
                        <m:t>𝑃</m:t>
                      </m:r>
                      <m:r>
                        <a:rPr lang="en-GB" i="1">
                          <a:latin typeface="Cambria Math" panose="02040503050406030204" pitchFamily="18" charset="0"/>
                        </a:rPr>
                        <m:t>𝐷𝐹</m:t>
                      </m:r>
                      <m:r>
                        <a:rPr lang="en-GB" i="1">
                          <a:latin typeface="Cambria Math" panose="02040503050406030204" pitchFamily="18" charset="0"/>
                        </a:rPr>
                        <m:t>)</m:t>
                      </m:r>
                    </m:oMath>
                  </m:oMathPara>
                </a14:m>
                <a:endParaRPr lang="en-GB" dirty="0"/>
              </a:p>
            </p:txBody>
          </p:sp>
        </mc:Choice>
        <mc:Fallback xmlns="">
          <p:sp>
            <p:nvSpPr>
              <p:cNvPr id="69" name="TextBox 68">
                <a:extLst>
                  <a:ext uri="{FF2B5EF4-FFF2-40B4-BE49-F238E27FC236}">
                    <a16:creationId xmlns:a16="http://schemas.microsoft.com/office/drawing/2014/main" id="{B00E225E-3AB9-6CF0-0783-70C5952FDAFA}"/>
                  </a:ext>
                </a:extLst>
              </p:cNvPr>
              <p:cNvSpPr txBox="1">
                <a:spLocks noRot="1" noChangeAspect="1" noMove="1" noResize="1" noEditPoints="1" noAdjustHandles="1" noChangeArrowheads="1" noChangeShapeType="1" noTextEdit="1"/>
              </p:cNvSpPr>
              <p:nvPr/>
            </p:nvSpPr>
            <p:spPr>
              <a:xfrm>
                <a:off x="4288350" y="5834979"/>
                <a:ext cx="6098344" cy="369332"/>
              </a:xfrm>
              <a:prstGeom prst="rect">
                <a:avLst/>
              </a:prstGeom>
              <a:blipFill>
                <a:blip r:embed="rId16"/>
                <a:stretch>
                  <a:fillRect b="-13115"/>
                </a:stretch>
              </a:blipFill>
            </p:spPr>
            <p:txBody>
              <a:bodyPr/>
              <a:lstStyle/>
              <a:p>
                <a:r>
                  <a:rPr lang="en-GB">
                    <a:noFill/>
                  </a:rPr>
                  <a:t> </a:t>
                </a:r>
              </a:p>
            </p:txBody>
          </p:sp>
        </mc:Fallback>
      </mc:AlternateContent>
    </p:spTree>
    <p:extLst>
      <p:ext uri="{BB962C8B-B14F-4D97-AF65-F5344CB8AC3E}">
        <p14:creationId xmlns:p14="http://schemas.microsoft.com/office/powerpoint/2010/main" val="490461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500"/>
                                        <p:tgtEl>
                                          <p:spTgt spid="6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5"/>
                                        </p:tgtEl>
                                        <p:attrNameLst>
                                          <p:attrName>style.visibility</p:attrName>
                                        </p:attrNameLst>
                                      </p:cBhvr>
                                      <p:to>
                                        <p:strVal val="visible"/>
                                      </p:to>
                                    </p:set>
                                    <p:animEffect transition="in" filter="fade">
                                      <p:cBhvr>
                                        <p:cTn id="18" dur="500"/>
                                        <p:tgtEl>
                                          <p:spTgt spid="6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fade">
                                      <p:cBhvr>
                                        <p:cTn id="23" dur="500"/>
                                        <p:tgtEl>
                                          <p:spTgt spid="66"/>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500"/>
                                        <p:tgtEl>
                                          <p:spTgt spid="68"/>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69"/>
                                        </p:tgtEl>
                                        <p:attrNameLst>
                                          <p:attrName>style.visibility</p:attrName>
                                        </p:attrNameLst>
                                      </p:cBhvr>
                                      <p:to>
                                        <p:strVal val="visible"/>
                                      </p:to>
                                    </p:set>
                                    <p:animEffect transition="in" filter="fade">
                                      <p:cBhvr>
                                        <p:cTn id="31"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P spid="64" grpId="0"/>
      <p:bldP spid="65" grpId="0"/>
      <p:bldP spid="66" grpId="0"/>
      <p:bldP spid="68" grpId="0"/>
      <p:bldP spid="6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03D51-D7A8-AA6A-D774-66DC7C908D14}"/>
              </a:ext>
            </a:extLst>
          </p:cNvPr>
          <p:cNvSpPr>
            <a:spLocks noGrp="1"/>
          </p:cNvSpPr>
          <p:nvPr>
            <p:ph type="ctrTitle"/>
          </p:nvPr>
        </p:nvSpPr>
        <p:spPr/>
        <p:txBody>
          <a:bodyPr/>
          <a:lstStyle/>
          <a:p>
            <a:r>
              <a:rPr lang="en-GB" dirty="0"/>
              <a:t>Greeks &amp; Other Risk Measures</a:t>
            </a:r>
          </a:p>
        </p:txBody>
      </p:sp>
      <p:sp>
        <p:nvSpPr>
          <p:cNvPr id="6" name="TextBox 5">
            <a:extLst>
              <a:ext uri="{FF2B5EF4-FFF2-40B4-BE49-F238E27FC236}">
                <a16:creationId xmlns:a16="http://schemas.microsoft.com/office/drawing/2014/main" id="{FC9400F7-6D0B-6DB9-8715-99D694B541D1}"/>
              </a:ext>
            </a:extLst>
          </p:cNvPr>
          <p:cNvSpPr txBox="1"/>
          <p:nvPr/>
        </p:nvSpPr>
        <p:spPr>
          <a:xfrm>
            <a:off x="197252" y="1046402"/>
            <a:ext cx="5510469" cy="461665"/>
          </a:xfrm>
          <a:prstGeom prst="rect">
            <a:avLst/>
          </a:prstGeom>
          <a:solidFill>
            <a:schemeClr val="bg1">
              <a:lumMod val="95000"/>
            </a:schemeClr>
          </a:solidFill>
        </p:spPr>
        <p:txBody>
          <a:bodyPr wrap="square" rtlCol="0">
            <a:spAutoFit/>
          </a:bodyPr>
          <a:lstStyle/>
          <a:p>
            <a:pPr algn="ctr"/>
            <a:r>
              <a:rPr lang="en-GB" sz="2400" b="1" dirty="0"/>
              <a:t>Delta</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66D9C80-7CA0-8027-C06B-308F14DF59B4}"/>
                  </a:ext>
                </a:extLst>
              </p:cNvPr>
              <p:cNvSpPr txBox="1"/>
              <p:nvPr/>
            </p:nvSpPr>
            <p:spPr>
              <a:xfrm>
                <a:off x="-173011" y="2843351"/>
                <a:ext cx="6098344" cy="7490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2000" i="1" smtClean="0">
                              <a:latin typeface="Cambria Math" panose="02040503050406030204" pitchFamily="18" charset="0"/>
                            </a:rPr>
                          </m:ctrlPr>
                        </m:fPr>
                        <m:num>
                          <m:r>
                            <a:rPr lang="en-GB" sz="2000" i="1">
                              <a:latin typeface="Cambria Math" panose="02040503050406030204" pitchFamily="18" charset="0"/>
                            </a:rPr>
                            <m:t>1</m:t>
                          </m:r>
                        </m:num>
                        <m:den>
                          <m:r>
                            <a:rPr lang="en-GB" sz="2000" i="1">
                              <a:latin typeface="Cambria Math" panose="02040503050406030204" pitchFamily="18" charset="0"/>
                            </a:rPr>
                            <m:t>𝐷</m:t>
                          </m:r>
                          <m:sSub>
                            <m:sSubPr>
                              <m:ctrlPr>
                                <a:rPr lang="en-GB" sz="2000" i="1">
                                  <a:latin typeface="Cambria Math" panose="02040503050406030204" pitchFamily="18" charset="0"/>
                                </a:rPr>
                              </m:ctrlPr>
                            </m:sSubPr>
                            <m:e>
                              <m:r>
                                <a:rPr lang="en-GB" sz="2000" i="1">
                                  <a:latin typeface="Cambria Math" panose="02040503050406030204" pitchFamily="18" charset="0"/>
                                </a:rPr>
                                <m:t>𝐹</m:t>
                              </m:r>
                            </m:e>
                            <m:sub>
                              <m:r>
                                <a:rPr lang="en-GB" sz="2000" i="1">
                                  <a:latin typeface="Cambria Math" panose="02040503050406030204" pitchFamily="18" charset="0"/>
                                </a:rPr>
                                <m:t>𝑡</m:t>
                              </m:r>
                            </m:sub>
                          </m:sSub>
                        </m:den>
                      </m:f>
                      <m:r>
                        <a:rPr lang="en-GB" sz="2000" i="1">
                          <a:latin typeface="Cambria Math" panose="02040503050406030204" pitchFamily="18" charset="0"/>
                          <a:ea typeface="Cambria Math" panose="02040503050406030204" pitchFamily="18" charset="0"/>
                        </a:rPr>
                        <m:t>∙</m:t>
                      </m:r>
                      <m:f>
                        <m:fPr>
                          <m:ctrlPr>
                            <a:rPr lang="en-GB" sz="2000" b="1" i="1">
                              <a:solidFill>
                                <a:schemeClr val="accent5"/>
                              </a:solidFill>
                              <a:latin typeface="Cambria Math" panose="02040503050406030204" pitchFamily="18" charset="0"/>
                            </a:rPr>
                          </m:ctrlPr>
                        </m:fPr>
                        <m:num>
                          <m:r>
                            <a:rPr lang="en-GB" sz="2000" b="1" i="1">
                              <a:solidFill>
                                <a:schemeClr val="accent5"/>
                              </a:solidFill>
                              <a:latin typeface="Cambria Math" panose="02040503050406030204" pitchFamily="18" charset="0"/>
                            </a:rPr>
                            <m:t>𝝏</m:t>
                          </m:r>
                          <m:sSub>
                            <m:sSubPr>
                              <m:ctrlPr>
                                <a:rPr lang="en-GB" sz="2000" b="1" i="1">
                                  <a:solidFill>
                                    <a:schemeClr val="accent5"/>
                                  </a:solidFill>
                                  <a:latin typeface="Cambria Math" panose="02040503050406030204" pitchFamily="18" charset="0"/>
                                </a:rPr>
                              </m:ctrlPr>
                            </m:sSubPr>
                            <m:e>
                              <m:r>
                                <a:rPr lang="en-GB" sz="2000" b="1" i="1">
                                  <a:solidFill>
                                    <a:schemeClr val="accent5"/>
                                  </a:solidFill>
                                  <a:latin typeface="Cambria Math" panose="02040503050406030204" pitchFamily="18" charset="0"/>
                                </a:rPr>
                                <m:t>𝑽</m:t>
                              </m:r>
                            </m:e>
                            <m:sub>
                              <m:r>
                                <a:rPr lang="en-GB" sz="2000" b="1" i="1">
                                  <a:solidFill>
                                    <a:schemeClr val="accent5"/>
                                  </a:solidFill>
                                  <a:latin typeface="Cambria Math" panose="02040503050406030204" pitchFamily="18" charset="0"/>
                                </a:rPr>
                                <m:t>𝒕</m:t>
                              </m:r>
                            </m:sub>
                          </m:sSub>
                        </m:num>
                        <m:den>
                          <m:r>
                            <a:rPr lang="en-GB" sz="2000" b="1" i="1">
                              <a:solidFill>
                                <a:schemeClr val="accent5"/>
                              </a:solidFill>
                              <a:latin typeface="Cambria Math" panose="02040503050406030204" pitchFamily="18" charset="0"/>
                            </a:rPr>
                            <m:t>𝝏</m:t>
                          </m:r>
                          <m:sSub>
                            <m:sSubPr>
                              <m:ctrlPr>
                                <a:rPr lang="en-GB" sz="2000" b="1" i="1">
                                  <a:solidFill>
                                    <a:schemeClr val="accent5"/>
                                  </a:solidFill>
                                  <a:latin typeface="Cambria Math" panose="02040503050406030204" pitchFamily="18" charset="0"/>
                                </a:rPr>
                              </m:ctrlPr>
                            </m:sSubPr>
                            <m:e>
                              <m:r>
                                <a:rPr lang="en-GB" sz="2000" b="1" i="1">
                                  <a:solidFill>
                                    <a:schemeClr val="accent5"/>
                                  </a:solidFill>
                                  <a:latin typeface="Cambria Math" panose="02040503050406030204" pitchFamily="18" charset="0"/>
                                </a:rPr>
                                <m:t>𝑺</m:t>
                              </m:r>
                            </m:e>
                            <m:sub>
                              <m:r>
                                <a:rPr lang="en-GB" sz="2000" b="1" i="1">
                                  <a:solidFill>
                                    <a:schemeClr val="accent5"/>
                                  </a:solidFill>
                                  <a:latin typeface="Cambria Math" panose="02040503050406030204" pitchFamily="18" charset="0"/>
                                </a:rPr>
                                <m:t>𝒕</m:t>
                              </m:r>
                            </m:sub>
                          </m:sSub>
                        </m:den>
                      </m:f>
                      <m:r>
                        <a:rPr lang="en-GB" sz="2000" b="0" i="1" smtClean="0">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𝐹</m:t>
                          </m:r>
                        </m:e>
                        <m:sub>
                          <m:r>
                            <a:rPr lang="en-GB" sz="2000" i="1">
                              <a:latin typeface="Cambria Math" panose="02040503050406030204" pitchFamily="18" charset="0"/>
                              <a:ea typeface="Cambria Math" panose="02040503050406030204" pitchFamily="18" charset="0"/>
                            </a:rPr>
                            <m:t>𝑡</m:t>
                          </m:r>
                        </m:sub>
                      </m:sSub>
                      <m:r>
                        <a:rPr lang="en-GB" sz="2000" i="1" smtClean="0">
                          <a:latin typeface="Cambria Math" panose="02040503050406030204" pitchFamily="18" charset="0"/>
                          <a:ea typeface="Cambria Math" panose="02040503050406030204" pitchFamily="18" charset="0"/>
                        </a:rPr>
                        <m:t>∙</m:t>
                      </m:r>
                      <m:f>
                        <m:fPr>
                          <m:ctrlPr>
                            <a:rPr lang="en-GB" sz="2000" i="1">
                              <a:latin typeface="Cambria Math" panose="02040503050406030204" pitchFamily="18" charset="0"/>
                            </a:rPr>
                          </m:ctrlPr>
                        </m:fPr>
                        <m:num>
                          <m:r>
                            <a:rPr lang="en-GB" sz="2000" i="1">
                              <a:latin typeface="Cambria Math" panose="02040503050406030204" pitchFamily="18" charset="0"/>
                            </a:rPr>
                            <m:t>𝜕</m:t>
                          </m:r>
                          <m:r>
                            <a:rPr lang="en-GB" sz="2000" i="1">
                              <a:latin typeface="Cambria Math" panose="02040503050406030204" pitchFamily="18" charset="0"/>
                              <a:ea typeface="Cambria Math" panose="02040503050406030204" pitchFamily="18" charset="0"/>
                            </a:rPr>
                            <m:t>𝛼</m:t>
                          </m:r>
                        </m:num>
                        <m:den>
                          <m:r>
                            <a:rPr lang="en-GB" sz="2000" i="1">
                              <a:latin typeface="Cambria Math" panose="02040503050406030204" pitchFamily="18" charset="0"/>
                            </a:rPr>
                            <m:t>𝜕</m:t>
                          </m:r>
                          <m:sSub>
                            <m:sSubPr>
                              <m:ctrlPr>
                                <a:rPr lang="en-GB" sz="2000" i="1">
                                  <a:latin typeface="Cambria Math" panose="02040503050406030204" pitchFamily="18" charset="0"/>
                                </a:rPr>
                              </m:ctrlPr>
                            </m:sSubPr>
                            <m:e>
                              <m:r>
                                <a:rPr lang="en-GB" sz="2000" i="1">
                                  <a:latin typeface="Cambria Math" panose="02040503050406030204" pitchFamily="18" charset="0"/>
                                </a:rPr>
                                <m:t>𝑆</m:t>
                              </m:r>
                            </m:e>
                            <m:sub>
                              <m:r>
                                <a:rPr lang="en-GB" sz="2000" i="1">
                                  <a:latin typeface="Cambria Math" panose="02040503050406030204" pitchFamily="18" charset="0"/>
                                </a:rPr>
                                <m:t>𝑡</m:t>
                              </m:r>
                            </m:sub>
                          </m:sSub>
                        </m:den>
                      </m:f>
                      <m:r>
                        <a:rPr lang="en-GB" sz="2000" b="0" i="1" smtClean="0">
                          <a:latin typeface="Cambria Math" panose="02040503050406030204" pitchFamily="18" charset="0"/>
                          <a:ea typeface="Cambria Math" panose="02040503050406030204" pitchFamily="18" charset="0"/>
                        </a:rPr>
                        <m:t>+</m:t>
                      </m:r>
                      <m:f>
                        <m:fPr>
                          <m:ctrlPr>
                            <a:rPr lang="en-GB" sz="2000" b="0" i="1" smtClean="0">
                              <a:latin typeface="Cambria Math" panose="02040503050406030204" pitchFamily="18" charset="0"/>
                              <a:ea typeface="Cambria Math" panose="02040503050406030204" pitchFamily="18" charset="0"/>
                            </a:rPr>
                          </m:ctrlPr>
                        </m:fPr>
                        <m:num>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𝐹</m:t>
                              </m:r>
                            </m:e>
                            <m:sub>
                              <m:r>
                                <a:rPr lang="en-GB" sz="2000" b="0" i="1" smtClean="0">
                                  <a:latin typeface="Cambria Math" panose="02040503050406030204" pitchFamily="18" charset="0"/>
                                  <a:ea typeface="Cambria Math" panose="02040503050406030204" pitchFamily="18" charset="0"/>
                                </a:rPr>
                                <m:t>𝑡</m:t>
                              </m:r>
                            </m:sub>
                          </m:sSub>
                        </m:num>
                        <m:den>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𝑆</m:t>
                              </m:r>
                            </m:e>
                            <m:sub>
                              <m:r>
                                <a:rPr lang="en-GB" sz="2000" b="0" i="1" smtClean="0">
                                  <a:latin typeface="Cambria Math" panose="02040503050406030204" pitchFamily="18" charset="0"/>
                                  <a:ea typeface="Cambria Math" panose="02040503050406030204" pitchFamily="18" charset="0"/>
                                </a:rPr>
                                <m:t>𝑡</m:t>
                              </m:r>
                            </m:sub>
                          </m:sSub>
                        </m:den>
                      </m:f>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𝛼</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𝐾</m:t>
                      </m:r>
                      <m:r>
                        <a:rPr lang="en-GB" sz="2000" i="1">
                          <a:latin typeface="Cambria Math" panose="02040503050406030204" pitchFamily="18" charset="0"/>
                          <a:ea typeface="Cambria Math" panose="02040503050406030204" pitchFamily="18" charset="0"/>
                        </a:rPr>
                        <m:t>∙</m:t>
                      </m:r>
                      <m:f>
                        <m:fPr>
                          <m:ctrlPr>
                            <a:rPr lang="en-GB" sz="2000" i="1">
                              <a:latin typeface="Cambria Math" panose="02040503050406030204" pitchFamily="18" charset="0"/>
                            </a:rPr>
                          </m:ctrlPr>
                        </m:fPr>
                        <m:num>
                          <m:r>
                            <a:rPr lang="en-GB" sz="2000" i="1">
                              <a:latin typeface="Cambria Math" panose="02040503050406030204" pitchFamily="18" charset="0"/>
                            </a:rPr>
                            <m:t>𝜕</m:t>
                          </m:r>
                          <m:r>
                            <a:rPr lang="en-GB" sz="2000" i="1" smtClean="0">
                              <a:latin typeface="Cambria Math" panose="02040503050406030204" pitchFamily="18" charset="0"/>
                              <a:ea typeface="Cambria Math" panose="02040503050406030204" pitchFamily="18" charset="0"/>
                            </a:rPr>
                            <m:t>𝛽</m:t>
                          </m:r>
                        </m:num>
                        <m:den>
                          <m:r>
                            <a:rPr lang="en-GB" sz="2000" i="1">
                              <a:latin typeface="Cambria Math" panose="02040503050406030204" pitchFamily="18" charset="0"/>
                            </a:rPr>
                            <m:t>𝜕</m:t>
                          </m:r>
                          <m:sSub>
                            <m:sSubPr>
                              <m:ctrlPr>
                                <a:rPr lang="en-GB" sz="2000" i="1">
                                  <a:latin typeface="Cambria Math" panose="02040503050406030204" pitchFamily="18" charset="0"/>
                                </a:rPr>
                              </m:ctrlPr>
                            </m:sSubPr>
                            <m:e>
                              <m:r>
                                <a:rPr lang="en-GB" sz="2000" i="1">
                                  <a:latin typeface="Cambria Math" panose="02040503050406030204" pitchFamily="18" charset="0"/>
                                </a:rPr>
                                <m:t>𝑆</m:t>
                              </m:r>
                            </m:e>
                            <m:sub>
                              <m:r>
                                <a:rPr lang="en-GB" sz="2000" i="1">
                                  <a:latin typeface="Cambria Math" panose="02040503050406030204" pitchFamily="18" charset="0"/>
                                </a:rPr>
                                <m:t>𝑡</m:t>
                              </m:r>
                            </m:sub>
                          </m:sSub>
                        </m:den>
                      </m:f>
                    </m:oMath>
                  </m:oMathPara>
                </a14:m>
                <a:endParaRPr lang="en-GB" sz="2000" dirty="0"/>
              </a:p>
            </p:txBody>
          </p:sp>
        </mc:Choice>
        <mc:Fallback xmlns="">
          <p:sp>
            <p:nvSpPr>
              <p:cNvPr id="16" name="TextBox 15">
                <a:extLst>
                  <a:ext uri="{FF2B5EF4-FFF2-40B4-BE49-F238E27FC236}">
                    <a16:creationId xmlns:a16="http://schemas.microsoft.com/office/drawing/2014/main" id="{266D9C80-7CA0-8027-C06B-308F14DF59B4}"/>
                  </a:ext>
                </a:extLst>
              </p:cNvPr>
              <p:cNvSpPr txBox="1">
                <a:spLocks noRot="1" noChangeAspect="1" noMove="1" noResize="1" noEditPoints="1" noAdjustHandles="1" noChangeArrowheads="1" noChangeShapeType="1" noTextEdit="1"/>
              </p:cNvSpPr>
              <p:nvPr/>
            </p:nvSpPr>
            <p:spPr>
              <a:xfrm>
                <a:off x="-173011" y="2843351"/>
                <a:ext cx="6098344" cy="749051"/>
              </a:xfrm>
              <a:prstGeom prst="rect">
                <a:avLst/>
              </a:prstGeom>
              <a:blipFill>
                <a:blip r:embed="rId3"/>
                <a:stretch>
                  <a:fillRect/>
                </a:stretch>
              </a:blipFill>
            </p:spPr>
            <p:txBody>
              <a:bodyPr/>
              <a:lstStyle/>
              <a:p>
                <a:r>
                  <a:rPr lang="en-GB">
                    <a:noFill/>
                  </a:rPr>
                  <a:t> </a:t>
                </a:r>
              </a:p>
            </p:txBody>
          </p:sp>
        </mc:Fallback>
      </mc:AlternateContent>
      <p:sp>
        <p:nvSpPr>
          <p:cNvPr id="19" name="TextBox 18">
            <a:extLst>
              <a:ext uri="{FF2B5EF4-FFF2-40B4-BE49-F238E27FC236}">
                <a16:creationId xmlns:a16="http://schemas.microsoft.com/office/drawing/2014/main" id="{978EAE8E-4928-9B22-BF8F-D0415E2B9A63}"/>
              </a:ext>
            </a:extLst>
          </p:cNvPr>
          <p:cNvSpPr txBox="1"/>
          <p:nvPr/>
        </p:nvSpPr>
        <p:spPr>
          <a:xfrm>
            <a:off x="6313986" y="1046402"/>
            <a:ext cx="5510469" cy="461665"/>
          </a:xfrm>
          <a:prstGeom prst="rect">
            <a:avLst/>
          </a:prstGeom>
          <a:solidFill>
            <a:schemeClr val="bg1">
              <a:lumMod val="95000"/>
            </a:schemeClr>
          </a:solidFill>
        </p:spPr>
        <p:txBody>
          <a:bodyPr wrap="square" rtlCol="0">
            <a:spAutoFit/>
          </a:bodyPr>
          <a:lstStyle/>
          <a:p>
            <a:pPr algn="ctr"/>
            <a:r>
              <a:rPr lang="en-GB" sz="2400" b="1" dirty="0"/>
              <a:t>Delta Forward</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38C3BD4-6BDF-867F-E5FD-977A64CBDCB6}"/>
                  </a:ext>
                </a:extLst>
              </p:cNvPr>
              <p:cNvSpPr txBox="1"/>
              <p:nvPr/>
            </p:nvSpPr>
            <p:spPr>
              <a:xfrm>
                <a:off x="-1664643" y="4352064"/>
                <a:ext cx="6717322" cy="683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𝛼</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𝑆</m:t>
                              </m:r>
                            </m:e>
                            <m:sub>
                              <m:r>
                                <a:rPr lang="en-GB" b="0" i="1" smtClean="0">
                                  <a:latin typeface="Cambria Math" panose="02040503050406030204" pitchFamily="18" charset="0"/>
                                </a:rPr>
                                <m:t>𝑡</m:t>
                              </m:r>
                            </m:sub>
                          </m:sSub>
                        </m:den>
                      </m:f>
                      <m:r>
                        <a:rPr lang="en-GB" sz="1800" b="0" i="1" smtClean="0">
                          <a:latin typeface="Cambria Math" panose="02040503050406030204" pitchFamily="18" charset="0"/>
                        </a:rPr>
                        <m:t>=</m:t>
                      </m:r>
                      <m:f>
                        <m:fPr>
                          <m:ctrlPr>
                            <a:rPr lang="en-GB" sz="1800" i="1" smtClean="0">
                              <a:latin typeface="Cambria Math" panose="02040503050406030204" pitchFamily="18" charset="0"/>
                            </a:rPr>
                          </m:ctrlPr>
                        </m:fPr>
                        <m:num>
                          <m:r>
                            <a:rPr lang="en-GB" sz="1800" b="0" i="1" smtClean="0">
                              <a:latin typeface="Cambria Math" panose="02040503050406030204" pitchFamily="18" charset="0"/>
                            </a:rPr>
                            <m:t>1</m:t>
                          </m:r>
                        </m:num>
                        <m:den>
                          <m:sSub>
                            <m:sSubPr>
                              <m:ctrlPr>
                                <a:rPr lang="en-GB"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𝑆</m:t>
                              </m:r>
                            </m:e>
                            <m:sub>
                              <m:r>
                                <a:rPr lang="en-GB" sz="1800" b="0" i="1" smtClean="0">
                                  <a:latin typeface="Cambria Math" panose="02040503050406030204" pitchFamily="18" charset="0"/>
                                  <a:ea typeface="Cambria Math" panose="02040503050406030204" pitchFamily="18" charset="0"/>
                                </a:rPr>
                                <m:t>𝑡</m:t>
                              </m:r>
                            </m:sub>
                          </m:sSub>
                          <m:r>
                            <a:rPr lang="en-GB" sz="1800" b="0" i="1" smtClean="0">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𝜎</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𝑡</m:t>
                          </m:r>
                        </m:den>
                      </m:f>
                      <m:r>
                        <a:rPr lang="en-GB" sz="1800" i="1" smtClean="0">
                          <a:latin typeface="Cambria Math" panose="02040503050406030204" pitchFamily="18" charset="0"/>
                          <a:ea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𝛼</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𝑑</m:t>
                              </m:r>
                            </m:e>
                            <m:sub>
                              <m:r>
                                <a:rPr lang="en-GB" i="1">
                                  <a:latin typeface="Cambria Math" panose="02040503050406030204" pitchFamily="18" charset="0"/>
                                </a:rPr>
                                <m:t>1</m:t>
                              </m:r>
                            </m:sub>
                          </m:sSub>
                        </m:den>
                      </m:f>
                    </m:oMath>
                  </m:oMathPara>
                </a14:m>
                <a:endParaRPr lang="en-GB" dirty="0"/>
              </a:p>
            </p:txBody>
          </p:sp>
        </mc:Choice>
        <mc:Fallback xmlns="">
          <p:sp>
            <p:nvSpPr>
              <p:cNvPr id="27" name="TextBox 26">
                <a:extLst>
                  <a:ext uri="{FF2B5EF4-FFF2-40B4-BE49-F238E27FC236}">
                    <a16:creationId xmlns:a16="http://schemas.microsoft.com/office/drawing/2014/main" id="{B38C3BD4-6BDF-867F-E5FD-977A64CBDCB6}"/>
                  </a:ext>
                </a:extLst>
              </p:cNvPr>
              <p:cNvSpPr txBox="1">
                <a:spLocks noRot="1" noChangeAspect="1" noMove="1" noResize="1" noEditPoints="1" noAdjustHandles="1" noChangeArrowheads="1" noChangeShapeType="1" noTextEdit="1"/>
              </p:cNvSpPr>
              <p:nvPr/>
            </p:nvSpPr>
            <p:spPr>
              <a:xfrm>
                <a:off x="-1664643" y="4352064"/>
                <a:ext cx="6717322" cy="683842"/>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0E64224-722D-6EE5-2A65-FA1F08E36FA7}"/>
                  </a:ext>
                </a:extLst>
              </p:cNvPr>
              <p:cNvSpPr txBox="1"/>
              <p:nvPr/>
            </p:nvSpPr>
            <p:spPr>
              <a:xfrm>
                <a:off x="2122007" y="1095323"/>
                <a:ext cx="25167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i="1" smtClean="0">
                          <a:latin typeface="Cambria Math" panose="02040503050406030204" pitchFamily="18" charset="0"/>
                          <a:ea typeface="Cambria Math" panose="02040503050406030204" pitchFamily="18" charset="0"/>
                        </a:rPr>
                        <m:t>∆</m:t>
                      </m:r>
                    </m:oMath>
                  </m:oMathPara>
                </a14:m>
                <a:endParaRPr lang="en-GB" sz="2400" dirty="0"/>
              </a:p>
            </p:txBody>
          </p:sp>
        </mc:Choice>
        <mc:Fallback xmlns="">
          <p:sp>
            <p:nvSpPr>
              <p:cNvPr id="30" name="TextBox 29">
                <a:extLst>
                  <a:ext uri="{FF2B5EF4-FFF2-40B4-BE49-F238E27FC236}">
                    <a16:creationId xmlns:a16="http://schemas.microsoft.com/office/drawing/2014/main" id="{F0E64224-722D-6EE5-2A65-FA1F08E36FA7}"/>
                  </a:ext>
                </a:extLst>
              </p:cNvPr>
              <p:cNvSpPr txBox="1">
                <a:spLocks noRot="1" noChangeAspect="1" noMove="1" noResize="1" noEditPoints="1" noAdjustHandles="1" noChangeArrowheads="1" noChangeShapeType="1" noTextEdit="1"/>
              </p:cNvSpPr>
              <p:nvPr/>
            </p:nvSpPr>
            <p:spPr>
              <a:xfrm>
                <a:off x="2122007" y="1095323"/>
                <a:ext cx="251671" cy="369332"/>
              </a:xfrm>
              <a:prstGeom prst="rect">
                <a:avLst/>
              </a:prstGeom>
              <a:blipFill>
                <a:blip r:embed="rId6"/>
                <a:stretch>
                  <a:fillRect l="-26829" r="-31707" b="-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7C260E7-D34F-1A60-6179-7CD32186CDC4}"/>
                  </a:ext>
                </a:extLst>
              </p:cNvPr>
              <p:cNvSpPr txBox="1"/>
              <p:nvPr/>
            </p:nvSpPr>
            <p:spPr>
              <a:xfrm>
                <a:off x="7261861" y="1085390"/>
                <a:ext cx="741229" cy="375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2400" b="0" i="1" smtClean="0">
                              <a:latin typeface="Cambria Math" panose="02040503050406030204" pitchFamily="18" charset="0"/>
                              <a:ea typeface="Cambria Math" panose="02040503050406030204" pitchFamily="18" charset="0"/>
                            </a:rPr>
                          </m:ctrlPr>
                        </m:sSupPr>
                        <m:e>
                          <m:r>
                            <a:rPr lang="en-GB" sz="2400" i="1" smtClean="0">
                              <a:latin typeface="Cambria Math" panose="02040503050406030204" pitchFamily="18" charset="0"/>
                              <a:ea typeface="Cambria Math" panose="02040503050406030204" pitchFamily="18" charset="0"/>
                            </a:rPr>
                            <m:t>∆</m:t>
                          </m:r>
                        </m:e>
                        <m:sup>
                          <m:r>
                            <a:rPr lang="en-GB" sz="2400" b="0" i="1" smtClean="0">
                              <a:latin typeface="Cambria Math" panose="02040503050406030204" pitchFamily="18" charset="0"/>
                              <a:ea typeface="Cambria Math" panose="02040503050406030204" pitchFamily="18" charset="0"/>
                            </a:rPr>
                            <m:t>𝐹𝑤𝑑</m:t>
                          </m:r>
                        </m:sup>
                      </m:sSup>
                    </m:oMath>
                  </m:oMathPara>
                </a14:m>
                <a:endParaRPr lang="en-GB" sz="2400" dirty="0"/>
              </a:p>
            </p:txBody>
          </p:sp>
        </mc:Choice>
        <mc:Fallback xmlns="">
          <p:sp>
            <p:nvSpPr>
              <p:cNvPr id="31" name="TextBox 30">
                <a:extLst>
                  <a:ext uri="{FF2B5EF4-FFF2-40B4-BE49-F238E27FC236}">
                    <a16:creationId xmlns:a16="http://schemas.microsoft.com/office/drawing/2014/main" id="{F7C260E7-D34F-1A60-6179-7CD32186CDC4}"/>
                  </a:ext>
                </a:extLst>
              </p:cNvPr>
              <p:cNvSpPr txBox="1">
                <a:spLocks noRot="1" noChangeAspect="1" noMove="1" noResize="1" noEditPoints="1" noAdjustHandles="1" noChangeArrowheads="1" noChangeShapeType="1" noTextEdit="1"/>
              </p:cNvSpPr>
              <p:nvPr/>
            </p:nvSpPr>
            <p:spPr>
              <a:xfrm>
                <a:off x="7261861" y="1085390"/>
                <a:ext cx="741229" cy="375872"/>
              </a:xfrm>
              <a:prstGeom prst="rect">
                <a:avLst/>
              </a:prstGeom>
              <a:blipFill>
                <a:blip r:embed="rId7"/>
                <a:stretch>
                  <a:fillRect l="-9016" t="-3226" r="-3279" b="-645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ED6298D-D79C-8C76-5D5A-1CB2B415EB6A}"/>
                  </a:ext>
                </a:extLst>
              </p:cNvPr>
              <p:cNvSpPr txBox="1"/>
              <p:nvPr/>
            </p:nvSpPr>
            <p:spPr>
              <a:xfrm>
                <a:off x="-1664643" y="5219858"/>
                <a:ext cx="6717322" cy="683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smtClean="0">
                              <a:latin typeface="Cambria Math" panose="02040503050406030204" pitchFamily="18" charset="0"/>
                              <a:ea typeface="Cambria Math" panose="02040503050406030204" pitchFamily="18" charset="0"/>
                            </a:rPr>
                            <m:t>𝛽</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𝑆</m:t>
                              </m:r>
                            </m:e>
                            <m:sub>
                              <m:r>
                                <a:rPr lang="en-GB" i="1">
                                  <a:latin typeface="Cambria Math" panose="02040503050406030204" pitchFamily="18" charset="0"/>
                                </a:rPr>
                                <m:t>𝑡</m:t>
                              </m:r>
                            </m:sub>
                          </m:sSub>
                        </m:den>
                      </m:f>
                      <m:r>
                        <a:rPr lang="en-GB" sz="1800" b="0" i="1" smtClean="0">
                          <a:latin typeface="Cambria Math" panose="02040503050406030204" pitchFamily="18" charset="0"/>
                        </a:rPr>
                        <m:t>=</m:t>
                      </m:r>
                      <m:f>
                        <m:fPr>
                          <m:ctrlPr>
                            <a:rPr lang="en-GB" sz="1800" i="1" smtClean="0">
                              <a:latin typeface="Cambria Math" panose="02040503050406030204" pitchFamily="18" charset="0"/>
                            </a:rPr>
                          </m:ctrlPr>
                        </m:fPr>
                        <m:num>
                          <m:r>
                            <a:rPr lang="en-GB" sz="1800" b="0" i="1" smtClean="0">
                              <a:latin typeface="Cambria Math" panose="02040503050406030204" pitchFamily="18" charset="0"/>
                            </a:rPr>
                            <m:t>1</m:t>
                          </m:r>
                        </m:num>
                        <m:den>
                          <m:sSub>
                            <m:sSubPr>
                              <m:ctrlPr>
                                <a:rPr lang="en-GB"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𝑆</m:t>
                              </m:r>
                            </m:e>
                            <m:sub>
                              <m:r>
                                <a:rPr lang="en-GB" sz="1800" b="0" i="1" smtClean="0">
                                  <a:latin typeface="Cambria Math" panose="02040503050406030204" pitchFamily="18" charset="0"/>
                                  <a:ea typeface="Cambria Math" panose="02040503050406030204" pitchFamily="18" charset="0"/>
                                </a:rPr>
                                <m:t>𝑡</m:t>
                              </m:r>
                            </m:sub>
                          </m:sSub>
                          <m:r>
                            <a:rPr lang="en-GB" sz="1800" b="0" i="1" smtClean="0">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𝜎</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𝑡</m:t>
                          </m:r>
                        </m:den>
                      </m:f>
                      <m:r>
                        <a:rPr lang="en-GB" sz="1800" i="1" smtClean="0">
                          <a:latin typeface="Cambria Math" panose="02040503050406030204" pitchFamily="18" charset="0"/>
                          <a:ea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smtClean="0">
                              <a:latin typeface="Cambria Math" panose="02040503050406030204" pitchFamily="18" charset="0"/>
                              <a:ea typeface="Cambria Math" panose="02040503050406030204" pitchFamily="18" charset="0"/>
                            </a:rPr>
                            <m:t>𝛽</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𝑑</m:t>
                              </m:r>
                            </m:e>
                            <m:sub>
                              <m:r>
                                <a:rPr lang="en-GB" b="0" i="1" smtClean="0">
                                  <a:latin typeface="Cambria Math" panose="02040503050406030204" pitchFamily="18" charset="0"/>
                                </a:rPr>
                                <m:t>2</m:t>
                              </m:r>
                            </m:sub>
                          </m:sSub>
                        </m:den>
                      </m:f>
                    </m:oMath>
                  </m:oMathPara>
                </a14:m>
                <a:endParaRPr lang="en-GB" dirty="0"/>
              </a:p>
            </p:txBody>
          </p:sp>
        </mc:Choice>
        <mc:Fallback xmlns="">
          <p:sp>
            <p:nvSpPr>
              <p:cNvPr id="33" name="TextBox 32">
                <a:extLst>
                  <a:ext uri="{FF2B5EF4-FFF2-40B4-BE49-F238E27FC236}">
                    <a16:creationId xmlns:a16="http://schemas.microsoft.com/office/drawing/2014/main" id="{CED6298D-D79C-8C76-5D5A-1CB2B415EB6A}"/>
                  </a:ext>
                </a:extLst>
              </p:cNvPr>
              <p:cNvSpPr txBox="1">
                <a:spLocks noRot="1" noChangeAspect="1" noMove="1" noResize="1" noEditPoints="1" noAdjustHandles="1" noChangeArrowheads="1" noChangeShapeType="1" noTextEdit="1"/>
              </p:cNvSpPr>
              <p:nvPr/>
            </p:nvSpPr>
            <p:spPr>
              <a:xfrm>
                <a:off x="-1664643" y="5219858"/>
                <a:ext cx="6717322" cy="683842"/>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91BFB3C-2CA0-1011-6856-203AFB363CDB}"/>
                  </a:ext>
                </a:extLst>
              </p:cNvPr>
              <p:cNvSpPr txBox="1"/>
              <p:nvPr/>
            </p:nvSpPr>
            <p:spPr>
              <a:xfrm>
                <a:off x="-925633" y="1735343"/>
                <a:ext cx="7603588" cy="8567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400" b="1" i="1" smtClean="0">
                          <a:solidFill>
                            <a:schemeClr val="accent5"/>
                          </a:solidFill>
                          <a:latin typeface="Cambria Math" panose="02040503050406030204" pitchFamily="18" charset="0"/>
                          <a:ea typeface="Cambria Math" panose="02040503050406030204" pitchFamily="18" charset="0"/>
                        </a:rPr>
                        <m:t>𝚫</m:t>
                      </m:r>
                      <m:r>
                        <a:rPr lang="en-GB" sz="2400" b="1" i="1" smtClean="0">
                          <a:solidFill>
                            <a:schemeClr val="accent5"/>
                          </a:solidFill>
                          <a:latin typeface="Cambria Math" panose="02040503050406030204" pitchFamily="18" charset="0"/>
                          <a:ea typeface="Cambria Math" panose="02040503050406030204" pitchFamily="18" charset="0"/>
                        </a:rPr>
                        <m:t>=</m:t>
                      </m:r>
                      <m:f>
                        <m:fPr>
                          <m:ctrlPr>
                            <a:rPr lang="en-GB" sz="2400" b="1" i="1">
                              <a:solidFill>
                                <a:schemeClr val="accent5"/>
                              </a:solidFill>
                              <a:latin typeface="Cambria Math" panose="02040503050406030204" pitchFamily="18" charset="0"/>
                            </a:rPr>
                          </m:ctrlPr>
                        </m:fPr>
                        <m:num>
                          <m:r>
                            <a:rPr lang="en-GB" sz="2400" b="1" i="1">
                              <a:solidFill>
                                <a:schemeClr val="accent5"/>
                              </a:solidFill>
                              <a:latin typeface="Cambria Math" panose="02040503050406030204" pitchFamily="18" charset="0"/>
                            </a:rPr>
                            <m:t>𝝏</m:t>
                          </m:r>
                          <m:sSub>
                            <m:sSubPr>
                              <m:ctrlPr>
                                <a:rPr lang="en-GB" sz="2400" b="1" i="1">
                                  <a:solidFill>
                                    <a:schemeClr val="accent5"/>
                                  </a:solidFill>
                                  <a:latin typeface="Cambria Math" panose="02040503050406030204" pitchFamily="18" charset="0"/>
                                </a:rPr>
                              </m:ctrlPr>
                            </m:sSubPr>
                            <m:e>
                              <m:r>
                                <a:rPr lang="en-GB" sz="2400" b="1" i="1">
                                  <a:solidFill>
                                    <a:schemeClr val="accent5"/>
                                  </a:solidFill>
                                  <a:latin typeface="Cambria Math" panose="02040503050406030204" pitchFamily="18" charset="0"/>
                                </a:rPr>
                                <m:t>𝑽</m:t>
                              </m:r>
                            </m:e>
                            <m:sub>
                              <m:r>
                                <a:rPr lang="en-GB" sz="2400" b="1" i="1">
                                  <a:solidFill>
                                    <a:schemeClr val="accent5"/>
                                  </a:solidFill>
                                  <a:latin typeface="Cambria Math" panose="02040503050406030204" pitchFamily="18" charset="0"/>
                                </a:rPr>
                                <m:t>𝒕</m:t>
                              </m:r>
                            </m:sub>
                          </m:sSub>
                        </m:num>
                        <m:den>
                          <m:r>
                            <a:rPr lang="en-GB" sz="2400" b="1" i="1">
                              <a:solidFill>
                                <a:schemeClr val="accent5"/>
                              </a:solidFill>
                              <a:latin typeface="Cambria Math" panose="02040503050406030204" pitchFamily="18" charset="0"/>
                            </a:rPr>
                            <m:t>𝝏</m:t>
                          </m:r>
                          <m:sSub>
                            <m:sSubPr>
                              <m:ctrlPr>
                                <a:rPr lang="en-GB" sz="2400" b="1" i="1">
                                  <a:solidFill>
                                    <a:schemeClr val="accent5"/>
                                  </a:solidFill>
                                  <a:latin typeface="Cambria Math" panose="02040503050406030204" pitchFamily="18" charset="0"/>
                                </a:rPr>
                              </m:ctrlPr>
                            </m:sSubPr>
                            <m:e>
                              <m:r>
                                <a:rPr lang="en-GB" sz="2400" b="1" i="1">
                                  <a:solidFill>
                                    <a:schemeClr val="accent5"/>
                                  </a:solidFill>
                                  <a:latin typeface="Cambria Math" panose="02040503050406030204" pitchFamily="18" charset="0"/>
                                </a:rPr>
                                <m:t>𝑺</m:t>
                              </m:r>
                            </m:e>
                            <m:sub>
                              <m:r>
                                <a:rPr lang="en-GB" sz="2400" b="1" i="1">
                                  <a:solidFill>
                                    <a:schemeClr val="accent5"/>
                                  </a:solidFill>
                                  <a:latin typeface="Cambria Math" panose="02040503050406030204" pitchFamily="18" charset="0"/>
                                </a:rPr>
                                <m:t>𝒕</m:t>
                              </m:r>
                            </m:sub>
                          </m:sSub>
                        </m:den>
                      </m:f>
                    </m:oMath>
                  </m:oMathPara>
                </a14:m>
                <a:endParaRPr lang="en-GB" sz="2400" dirty="0"/>
              </a:p>
            </p:txBody>
          </p:sp>
        </mc:Choice>
        <mc:Fallback xmlns="">
          <p:sp>
            <p:nvSpPr>
              <p:cNvPr id="35" name="TextBox 34">
                <a:extLst>
                  <a:ext uri="{FF2B5EF4-FFF2-40B4-BE49-F238E27FC236}">
                    <a16:creationId xmlns:a16="http://schemas.microsoft.com/office/drawing/2014/main" id="{A91BFB3C-2CA0-1011-6856-203AFB363CDB}"/>
                  </a:ext>
                </a:extLst>
              </p:cNvPr>
              <p:cNvSpPr txBox="1">
                <a:spLocks noRot="1" noChangeAspect="1" noMove="1" noResize="1" noEditPoints="1" noAdjustHandles="1" noChangeArrowheads="1" noChangeShapeType="1" noTextEdit="1"/>
              </p:cNvSpPr>
              <p:nvPr/>
            </p:nvSpPr>
            <p:spPr>
              <a:xfrm>
                <a:off x="-925633" y="1735343"/>
                <a:ext cx="7603588" cy="856773"/>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4C77BEA-3DD8-2403-6493-B3A14AF8A2DF}"/>
                  </a:ext>
                </a:extLst>
              </p:cNvPr>
              <p:cNvSpPr txBox="1"/>
              <p:nvPr/>
            </p:nvSpPr>
            <p:spPr>
              <a:xfrm>
                <a:off x="4220308" y="4352064"/>
                <a:ext cx="6717322" cy="683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𝛼</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𝐹</m:t>
                              </m:r>
                            </m:e>
                            <m:sub>
                              <m:r>
                                <a:rPr lang="en-GB" b="0" i="1" smtClean="0">
                                  <a:latin typeface="Cambria Math" panose="02040503050406030204" pitchFamily="18" charset="0"/>
                                </a:rPr>
                                <m:t>𝑡</m:t>
                              </m:r>
                            </m:sub>
                          </m:sSub>
                        </m:den>
                      </m:f>
                      <m:r>
                        <a:rPr lang="en-GB" sz="1800" b="0" i="1" smtClean="0">
                          <a:latin typeface="Cambria Math" panose="02040503050406030204" pitchFamily="18" charset="0"/>
                        </a:rPr>
                        <m:t>=</m:t>
                      </m:r>
                      <m:f>
                        <m:fPr>
                          <m:ctrlPr>
                            <a:rPr lang="en-GB" sz="1800" i="1" smtClean="0">
                              <a:latin typeface="Cambria Math" panose="02040503050406030204" pitchFamily="18" charset="0"/>
                            </a:rPr>
                          </m:ctrlPr>
                        </m:fPr>
                        <m:num>
                          <m:r>
                            <a:rPr lang="en-GB" sz="1800" b="0" i="1" smtClean="0">
                              <a:latin typeface="Cambria Math" panose="02040503050406030204" pitchFamily="18" charset="0"/>
                            </a:rPr>
                            <m:t>1</m:t>
                          </m:r>
                        </m:num>
                        <m:den>
                          <m:r>
                            <a:rPr lang="en-GB" sz="1800" b="0" i="1" smtClean="0">
                              <a:latin typeface="Cambria Math" panose="02040503050406030204" pitchFamily="18" charset="0"/>
                              <a:ea typeface="Cambria Math" panose="02040503050406030204" pitchFamily="18" charset="0"/>
                            </a:rPr>
                            <m:t>𝐹</m:t>
                          </m:r>
                          <m:r>
                            <a:rPr lang="en-GB" sz="1800" b="0" i="1" smtClean="0">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𝜎</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𝑡</m:t>
                          </m:r>
                        </m:den>
                      </m:f>
                      <m:r>
                        <a:rPr lang="en-GB" sz="1800" i="1" smtClean="0">
                          <a:latin typeface="Cambria Math" panose="02040503050406030204" pitchFamily="18" charset="0"/>
                          <a:ea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𝛼</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𝑑</m:t>
                              </m:r>
                            </m:e>
                            <m:sub>
                              <m:r>
                                <a:rPr lang="en-GB" i="1">
                                  <a:latin typeface="Cambria Math" panose="02040503050406030204" pitchFamily="18" charset="0"/>
                                </a:rPr>
                                <m:t>1</m:t>
                              </m:r>
                            </m:sub>
                          </m:sSub>
                        </m:den>
                      </m:f>
                    </m:oMath>
                  </m:oMathPara>
                </a14:m>
                <a:endParaRPr lang="en-GB" dirty="0"/>
              </a:p>
            </p:txBody>
          </p:sp>
        </mc:Choice>
        <mc:Fallback xmlns="">
          <p:sp>
            <p:nvSpPr>
              <p:cNvPr id="36" name="TextBox 35">
                <a:extLst>
                  <a:ext uri="{FF2B5EF4-FFF2-40B4-BE49-F238E27FC236}">
                    <a16:creationId xmlns:a16="http://schemas.microsoft.com/office/drawing/2014/main" id="{F4C77BEA-3DD8-2403-6493-B3A14AF8A2DF}"/>
                  </a:ext>
                </a:extLst>
              </p:cNvPr>
              <p:cNvSpPr txBox="1">
                <a:spLocks noRot="1" noChangeAspect="1" noMove="1" noResize="1" noEditPoints="1" noAdjustHandles="1" noChangeArrowheads="1" noChangeShapeType="1" noTextEdit="1"/>
              </p:cNvSpPr>
              <p:nvPr/>
            </p:nvSpPr>
            <p:spPr>
              <a:xfrm>
                <a:off x="4220308" y="4352064"/>
                <a:ext cx="6717322" cy="683842"/>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1D7D861-2585-A0CC-D745-EFE182BB410D}"/>
                  </a:ext>
                </a:extLst>
              </p:cNvPr>
              <p:cNvSpPr txBox="1"/>
              <p:nvPr/>
            </p:nvSpPr>
            <p:spPr>
              <a:xfrm>
                <a:off x="4220308" y="5219858"/>
                <a:ext cx="6717322" cy="683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smtClean="0">
                              <a:latin typeface="Cambria Math" panose="02040503050406030204" pitchFamily="18" charset="0"/>
                              <a:ea typeface="Cambria Math" panose="02040503050406030204" pitchFamily="18" charset="0"/>
                            </a:rPr>
                            <m:t>𝛽</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𝐹</m:t>
                              </m:r>
                            </m:e>
                            <m:sub>
                              <m:r>
                                <a:rPr lang="en-GB" i="1">
                                  <a:latin typeface="Cambria Math" panose="02040503050406030204" pitchFamily="18" charset="0"/>
                                </a:rPr>
                                <m:t>𝑡</m:t>
                              </m:r>
                            </m:sub>
                          </m:sSub>
                        </m:den>
                      </m:f>
                      <m:r>
                        <a:rPr lang="en-GB" sz="1800" b="0" i="1" smtClean="0">
                          <a:latin typeface="Cambria Math" panose="02040503050406030204" pitchFamily="18" charset="0"/>
                        </a:rPr>
                        <m:t>=</m:t>
                      </m:r>
                      <m:f>
                        <m:fPr>
                          <m:ctrlPr>
                            <a:rPr lang="en-GB" sz="1800" i="1" smtClean="0">
                              <a:latin typeface="Cambria Math" panose="02040503050406030204" pitchFamily="18" charset="0"/>
                            </a:rPr>
                          </m:ctrlPr>
                        </m:fPr>
                        <m:num>
                          <m:r>
                            <a:rPr lang="en-GB" sz="1800" b="0" i="1" smtClean="0">
                              <a:latin typeface="Cambria Math" panose="02040503050406030204" pitchFamily="18" charset="0"/>
                            </a:rPr>
                            <m:t>1</m:t>
                          </m:r>
                        </m:num>
                        <m:den>
                          <m:sSub>
                            <m:sSubPr>
                              <m:ctrlPr>
                                <a:rPr lang="en-GB"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𝐹</m:t>
                              </m:r>
                            </m:e>
                            <m:sub>
                              <m:r>
                                <a:rPr lang="en-GB" sz="1800" b="0" i="1" smtClean="0">
                                  <a:latin typeface="Cambria Math" panose="02040503050406030204" pitchFamily="18" charset="0"/>
                                  <a:ea typeface="Cambria Math" panose="02040503050406030204" pitchFamily="18" charset="0"/>
                                </a:rPr>
                                <m:t>𝑡</m:t>
                              </m:r>
                            </m:sub>
                          </m:sSub>
                          <m:r>
                            <a:rPr lang="en-GB" sz="1800" b="0" i="1" smtClean="0">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𝜎</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𝑡</m:t>
                          </m:r>
                        </m:den>
                      </m:f>
                      <m:r>
                        <a:rPr lang="en-GB" sz="1800" i="1" smtClean="0">
                          <a:latin typeface="Cambria Math" panose="02040503050406030204" pitchFamily="18" charset="0"/>
                          <a:ea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smtClean="0">
                              <a:latin typeface="Cambria Math" panose="02040503050406030204" pitchFamily="18" charset="0"/>
                              <a:ea typeface="Cambria Math" panose="02040503050406030204" pitchFamily="18" charset="0"/>
                            </a:rPr>
                            <m:t>𝛽</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𝑑</m:t>
                              </m:r>
                            </m:e>
                            <m:sub>
                              <m:r>
                                <a:rPr lang="en-GB" b="0" i="1" smtClean="0">
                                  <a:latin typeface="Cambria Math" panose="02040503050406030204" pitchFamily="18" charset="0"/>
                                </a:rPr>
                                <m:t>2</m:t>
                              </m:r>
                            </m:sub>
                          </m:sSub>
                        </m:den>
                      </m:f>
                    </m:oMath>
                  </m:oMathPara>
                </a14:m>
                <a:endParaRPr lang="en-GB" dirty="0"/>
              </a:p>
            </p:txBody>
          </p:sp>
        </mc:Choice>
        <mc:Fallback xmlns="">
          <p:sp>
            <p:nvSpPr>
              <p:cNvPr id="37" name="TextBox 36">
                <a:extLst>
                  <a:ext uri="{FF2B5EF4-FFF2-40B4-BE49-F238E27FC236}">
                    <a16:creationId xmlns:a16="http://schemas.microsoft.com/office/drawing/2014/main" id="{B1D7D861-2585-A0CC-D745-EFE182BB410D}"/>
                  </a:ext>
                </a:extLst>
              </p:cNvPr>
              <p:cNvSpPr txBox="1">
                <a:spLocks noRot="1" noChangeAspect="1" noMove="1" noResize="1" noEditPoints="1" noAdjustHandles="1" noChangeArrowheads="1" noChangeShapeType="1" noTextEdit="1"/>
              </p:cNvSpPr>
              <p:nvPr/>
            </p:nvSpPr>
            <p:spPr>
              <a:xfrm>
                <a:off x="4220308" y="5219858"/>
                <a:ext cx="6717322" cy="683842"/>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443EA7C-8F5A-5553-2717-CD50CDD65712}"/>
                  </a:ext>
                </a:extLst>
              </p:cNvPr>
              <p:cNvSpPr txBox="1"/>
              <p:nvPr/>
            </p:nvSpPr>
            <p:spPr>
              <a:xfrm>
                <a:off x="5268106" y="1716990"/>
                <a:ext cx="6977574" cy="8567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GB" sz="2400" b="1" i="1">
                              <a:solidFill>
                                <a:schemeClr val="accent5"/>
                              </a:solidFill>
                              <a:latin typeface="Cambria Math" panose="02040503050406030204" pitchFamily="18" charset="0"/>
                              <a:ea typeface="Cambria Math" panose="02040503050406030204" pitchFamily="18" charset="0"/>
                            </a:rPr>
                          </m:ctrlPr>
                        </m:sSupPr>
                        <m:e>
                          <m:r>
                            <a:rPr lang="en-GB" sz="2400" b="1" i="1">
                              <a:solidFill>
                                <a:schemeClr val="accent5"/>
                              </a:solidFill>
                              <a:latin typeface="Cambria Math" panose="02040503050406030204" pitchFamily="18" charset="0"/>
                              <a:ea typeface="Cambria Math" panose="02040503050406030204" pitchFamily="18" charset="0"/>
                            </a:rPr>
                            <m:t>∆</m:t>
                          </m:r>
                        </m:e>
                        <m:sup>
                          <m:r>
                            <a:rPr lang="en-GB" sz="2400" b="1" i="1">
                              <a:solidFill>
                                <a:schemeClr val="accent5"/>
                              </a:solidFill>
                              <a:latin typeface="Cambria Math" panose="02040503050406030204" pitchFamily="18" charset="0"/>
                              <a:ea typeface="Cambria Math" panose="02040503050406030204" pitchFamily="18" charset="0"/>
                            </a:rPr>
                            <m:t>𝑭𝒘𝒅</m:t>
                          </m:r>
                        </m:sup>
                      </m:sSup>
                      <m:r>
                        <a:rPr lang="en-GB" sz="2400" b="1" i="1" smtClean="0">
                          <a:solidFill>
                            <a:schemeClr val="accent5"/>
                          </a:solidFill>
                          <a:latin typeface="Cambria Math" panose="02040503050406030204" pitchFamily="18" charset="0"/>
                          <a:ea typeface="Cambria Math" panose="02040503050406030204" pitchFamily="18" charset="0"/>
                        </a:rPr>
                        <m:t>=</m:t>
                      </m:r>
                      <m:f>
                        <m:fPr>
                          <m:ctrlPr>
                            <a:rPr lang="en-GB" sz="2400" b="1" i="1">
                              <a:solidFill>
                                <a:schemeClr val="accent5"/>
                              </a:solidFill>
                              <a:latin typeface="Cambria Math" panose="02040503050406030204" pitchFamily="18" charset="0"/>
                            </a:rPr>
                          </m:ctrlPr>
                        </m:fPr>
                        <m:num>
                          <m:r>
                            <a:rPr lang="en-GB" sz="2400" b="1" i="1">
                              <a:solidFill>
                                <a:schemeClr val="accent5"/>
                              </a:solidFill>
                              <a:latin typeface="Cambria Math" panose="02040503050406030204" pitchFamily="18" charset="0"/>
                            </a:rPr>
                            <m:t>𝝏</m:t>
                          </m:r>
                          <m:sSub>
                            <m:sSubPr>
                              <m:ctrlPr>
                                <a:rPr lang="en-GB" sz="2400" b="1" i="1">
                                  <a:solidFill>
                                    <a:schemeClr val="accent5"/>
                                  </a:solidFill>
                                  <a:latin typeface="Cambria Math" panose="02040503050406030204" pitchFamily="18" charset="0"/>
                                </a:rPr>
                              </m:ctrlPr>
                            </m:sSubPr>
                            <m:e>
                              <m:r>
                                <a:rPr lang="en-GB" sz="2400" b="1" i="1">
                                  <a:solidFill>
                                    <a:schemeClr val="accent5"/>
                                  </a:solidFill>
                                  <a:latin typeface="Cambria Math" panose="02040503050406030204" pitchFamily="18" charset="0"/>
                                </a:rPr>
                                <m:t>𝑽</m:t>
                              </m:r>
                            </m:e>
                            <m:sub>
                              <m:r>
                                <a:rPr lang="en-GB" sz="2400" b="1" i="1">
                                  <a:solidFill>
                                    <a:schemeClr val="accent5"/>
                                  </a:solidFill>
                                  <a:latin typeface="Cambria Math" panose="02040503050406030204" pitchFamily="18" charset="0"/>
                                </a:rPr>
                                <m:t>𝒕</m:t>
                              </m:r>
                            </m:sub>
                          </m:sSub>
                        </m:num>
                        <m:den>
                          <m:r>
                            <a:rPr lang="en-GB" sz="2400" b="1" i="1">
                              <a:solidFill>
                                <a:schemeClr val="accent5"/>
                              </a:solidFill>
                              <a:latin typeface="Cambria Math" panose="02040503050406030204" pitchFamily="18" charset="0"/>
                            </a:rPr>
                            <m:t>𝝏</m:t>
                          </m:r>
                          <m:sSub>
                            <m:sSubPr>
                              <m:ctrlPr>
                                <a:rPr lang="en-GB" sz="2400" b="1" i="1">
                                  <a:solidFill>
                                    <a:schemeClr val="accent5"/>
                                  </a:solidFill>
                                  <a:latin typeface="Cambria Math" panose="02040503050406030204" pitchFamily="18" charset="0"/>
                                </a:rPr>
                              </m:ctrlPr>
                            </m:sSubPr>
                            <m:e>
                              <m:r>
                                <a:rPr lang="en-GB" sz="2400" b="1" i="1">
                                  <a:solidFill>
                                    <a:schemeClr val="accent5"/>
                                  </a:solidFill>
                                  <a:latin typeface="Cambria Math" panose="02040503050406030204" pitchFamily="18" charset="0"/>
                                </a:rPr>
                                <m:t>𝑭</m:t>
                              </m:r>
                            </m:e>
                            <m:sub>
                              <m:r>
                                <a:rPr lang="en-GB" sz="2400" b="1" i="1">
                                  <a:solidFill>
                                    <a:schemeClr val="accent5"/>
                                  </a:solidFill>
                                  <a:latin typeface="Cambria Math" panose="02040503050406030204" pitchFamily="18" charset="0"/>
                                </a:rPr>
                                <m:t>𝒕</m:t>
                              </m:r>
                            </m:sub>
                          </m:sSub>
                        </m:den>
                      </m:f>
                    </m:oMath>
                  </m:oMathPara>
                </a14:m>
                <a:endParaRPr lang="en-GB" sz="2400" dirty="0"/>
              </a:p>
            </p:txBody>
          </p:sp>
        </mc:Choice>
        <mc:Fallback xmlns="">
          <p:sp>
            <p:nvSpPr>
              <p:cNvPr id="39" name="TextBox 38">
                <a:extLst>
                  <a:ext uri="{FF2B5EF4-FFF2-40B4-BE49-F238E27FC236}">
                    <a16:creationId xmlns:a16="http://schemas.microsoft.com/office/drawing/2014/main" id="{B443EA7C-8F5A-5553-2717-CD50CDD65712}"/>
                  </a:ext>
                </a:extLst>
              </p:cNvPr>
              <p:cNvSpPr txBox="1">
                <a:spLocks noRot="1" noChangeAspect="1" noMove="1" noResize="1" noEditPoints="1" noAdjustHandles="1" noChangeArrowheads="1" noChangeShapeType="1" noTextEdit="1"/>
              </p:cNvSpPr>
              <p:nvPr/>
            </p:nvSpPr>
            <p:spPr>
              <a:xfrm>
                <a:off x="5268106" y="1716990"/>
                <a:ext cx="6977574" cy="856773"/>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03AD2A9-E5F1-011D-C71E-37B782F1D8AA}"/>
                  </a:ext>
                </a:extLst>
              </p:cNvPr>
              <p:cNvSpPr txBox="1"/>
              <p:nvPr/>
            </p:nvSpPr>
            <p:spPr>
              <a:xfrm>
                <a:off x="5925333" y="2885005"/>
                <a:ext cx="6098344" cy="7490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2000" i="1" smtClean="0">
                              <a:latin typeface="Cambria Math" panose="02040503050406030204" pitchFamily="18" charset="0"/>
                            </a:rPr>
                          </m:ctrlPr>
                        </m:fPr>
                        <m:num>
                          <m:r>
                            <a:rPr lang="en-GB" sz="2000" i="1">
                              <a:latin typeface="Cambria Math" panose="02040503050406030204" pitchFamily="18" charset="0"/>
                            </a:rPr>
                            <m:t>1</m:t>
                          </m:r>
                        </m:num>
                        <m:den>
                          <m:r>
                            <a:rPr lang="en-GB" sz="2000" i="1">
                              <a:latin typeface="Cambria Math" panose="02040503050406030204" pitchFamily="18" charset="0"/>
                            </a:rPr>
                            <m:t>𝐷</m:t>
                          </m:r>
                          <m:sSub>
                            <m:sSubPr>
                              <m:ctrlPr>
                                <a:rPr lang="en-GB" sz="2000" i="1">
                                  <a:latin typeface="Cambria Math" panose="02040503050406030204" pitchFamily="18" charset="0"/>
                                </a:rPr>
                              </m:ctrlPr>
                            </m:sSubPr>
                            <m:e>
                              <m:r>
                                <a:rPr lang="en-GB" sz="2000" i="1">
                                  <a:latin typeface="Cambria Math" panose="02040503050406030204" pitchFamily="18" charset="0"/>
                                </a:rPr>
                                <m:t>𝐹</m:t>
                              </m:r>
                            </m:e>
                            <m:sub>
                              <m:r>
                                <a:rPr lang="en-GB" sz="2000" i="1">
                                  <a:latin typeface="Cambria Math" panose="02040503050406030204" pitchFamily="18" charset="0"/>
                                </a:rPr>
                                <m:t>𝑡</m:t>
                              </m:r>
                            </m:sub>
                          </m:sSub>
                        </m:den>
                      </m:f>
                      <m:r>
                        <a:rPr lang="en-GB" sz="2000" i="1">
                          <a:latin typeface="Cambria Math" panose="02040503050406030204" pitchFamily="18" charset="0"/>
                          <a:ea typeface="Cambria Math" panose="02040503050406030204" pitchFamily="18" charset="0"/>
                        </a:rPr>
                        <m:t>∙</m:t>
                      </m:r>
                      <m:f>
                        <m:fPr>
                          <m:ctrlPr>
                            <a:rPr lang="en-GB" sz="2000" b="1" i="1">
                              <a:solidFill>
                                <a:schemeClr val="accent5"/>
                              </a:solidFill>
                              <a:latin typeface="Cambria Math" panose="02040503050406030204" pitchFamily="18" charset="0"/>
                            </a:rPr>
                          </m:ctrlPr>
                        </m:fPr>
                        <m:num>
                          <m:r>
                            <a:rPr lang="en-GB" sz="2000" b="1" i="1">
                              <a:solidFill>
                                <a:schemeClr val="accent5"/>
                              </a:solidFill>
                              <a:latin typeface="Cambria Math" panose="02040503050406030204" pitchFamily="18" charset="0"/>
                            </a:rPr>
                            <m:t>𝝏</m:t>
                          </m:r>
                          <m:sSub>
                            <m:sSubPr>
                              <m:ctrlPr>
                                <a:rPr lang="en-GB" sz="2000" b="1" i="1">
                                  <a:solidFill>
                                    <a:schemeClr val="accent5"/>
                                  </a:solidFill>
                                  <a:latin typeface="Cambria Math" panose="02040503050406030204" pitchFamily="18" charset="0"/>
                                </a:rPr>
                              </m:ctrlPr>
                            </m:sSubPr>
                            <m:e>
                              <m:r>
                                <a:rPr lang="en-GB" sz="2000" b="1" i="1">
                                  <a:solidFill>
                                    <a:schemeClr val="accent5"/>
                                  </a:solidFill>
                                  <a:latin typeface="Cambria Math" panose="02040503050406030204" pitchFamily="18" charset="0"/>
                                </a:rPr>
                                <m:t>𝑽</m:t>
                              </m:r>
                            </m:e>
                            <m:sub>
                              <m:r>
                                <a:rPr lang="en-GB" sz="2000" b="1" i="1">
                                  <a:solidFill>
                                    <a:schemeClr val="accent5"/>
                                  </a:solidFill>
                                  <a:latin typeface="Cambria Math" panose="02040503050406030204" pitchFamily="18" charset="0"/>
                                </a:rPr>
                                <m:t>𝒕</m:t>
                              </m:r>
                            </m:sub>
                          </m:sSub>
                        </m:num>
                        <m:den>
                          <m:r>
                            <a:rPr lang="en-GB" sz="2000" b="1" i="1">
                              <a:solidFill>
                                <a:schemeClr val="accent5"/>
                              </a:solidFill>
                              <a:latin typeface="Cambria Math" panose="02040503050406030204" pitchFamily="18" charset="0"/>
                            </a:rPr>
                            <m:t>𝝏</m:t>
                          </m:r>
                          <m:sSub>
                            <m:sSubPr>
                              <m:ctrlPr>
                                <a:rPr lang="en-GB" sz="2000" b="1" i="1">
                                  <a:solidFill>
                                    <a:schemeClr val="accent5"/>
                                  </a:solidFill>
                                  <a:latin typeface="Cambria Math" panose="02040503050406030204" pitchFamily="18" charset="0"/>
                                </a:rPr>
                              </m:ctrlPr>
                            </m:sSubPr>
                            <m:e>
                              <m:r>
                                <a:rPr lang="en-GB" sz="2000" b="1" i="1" smtClean="0">
                                  <a:solidFill>
                                    <a:schemeClr val="accent5"/>
                                  </a:solidFill>
                                  <a:latin typeface="Cambria Math" panose="02040503050406030204" pitchFamily="18" charset="0"/>
                                </a:rPr>
                                <m:t>𝑭</m:t>
                              </m:r>
                            </m:e>
                            <m:sub>
                              <m:r>
                                <a:rPr lang="en-GB" sz="2000" b="1" i="1">
                                  <a:solidFill>
                                    <a:schemeClr val="accent5"/>
                                  </a:solidFill>
                                  <a:latin typeface="Cambria Math" panose="02040503050406030204" pitchFamily="18" charset="0"/>
                                </a:rPr>
                                <m:t>𝒕</m:t>
                              </m:r>
                            </m:sub>
                          </m:sSub>
                        </m:den>
                      </m:f>
                      <m:r>
                        <a:rPr lang="en-GB" sz="2000" b="0" i="1" smtClean="0">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𝐹</m:t>
                          </m:r>
                        </m:e>
                        <m:sub>
                          <m:r>
                            <a:rPr lang="en-GB" sz="2000" i="1">
                              <a:latin typeface="Cambria Math" panose="02040503050406030204" pitchFamily="18" charset="0"/>
                              <a:ea typeface="Cambria Math" panose="02040503050406030204" pitchFamily="18" charset="0"/>
                            </a:rPr>
                            <m:t>𝑡</m:t>
                          </m:r>
                        </m:sub>
                      </m:sSub>
                      <m:r>
                        <a:rPr lang="en-GB" sz="2000" i="1" smtClean="0">
                          <a:latin typeface="Cambria Math" panose="02040503050406030204" pitchFamily="18" charset="0"/>
                          <a:ea typeface="Cambria Math" panose="02040503050406030204" pitchFamily="18" charset="0"/>
                        </a:rPr>
                        <m:t>∙</m:t>
                      </m:r>
                      <m:f>
                        <m:fPr>
                          <m:ctrlPr>
                            <a:rPr lang="en-GB" sz="2000" i="1">
                              <a:latin typeface="Cambria Math" panose="02040503050406030204" pitchFamily="18" charset="0"/>
                            </a:rPr>
                          </m:ctrlPr>
                        </m:fPr>
                        <m:num>
                          <m:r>
                            <a:rPr lang="en-GB" sz="2000" i="1">
                              <a:latin typeface="Cambria Math" panose="02040503050406030204" pitchFamily="18" charset="0"/>
                            </a:rPr>
                            <m:t>𝜕</m:t>
                          </m:r>
                          <m:r>
                            <a:rPr lang="en-GB" sz="2000" i="1">
                              <a:latin typeface="Cambria Math" panose="02040503050406030204" pitchFamily="18" charset="0"/>
                              <a:ea typeface="Cambria Math" panose="02040503050406030204" pitchFamily="18" charset="0"/>
                            </a:rPr>
                            <m:t>𝛼</m:t>
                          </m:r>
                        </m:num>
                        <m:den>
                          <m:r>
                            <a:rPr lang="en-GB" sz="2000" i="1">
                              <a:latin typeface="Cambria Math" panose="02040503050406030204" pitchFamily="18" charset="0"/>
                            </a:rPr>
                            <m:t>𝜕</m:t>
                          </m:r>
                          <m:sSub>
                            <m:sSubPr>
                              <m:ctrlPr>
                                <a:rPr lang="en-GB" sz="2000" i="1">
                                  <a:latin typeface="Cambria Math" panose="02040503050406030204" pitchFamily="18" charset="0"/>
                                </a:rPr>
                              </m:ctrlPr>
                            </m:sSubPr>
                            <m:e>
                              <m:r>
                                <a:rPr lang="en-GB" sz="2000" b="0" i="1" smtClean="0">
                                  <a:latin typeface="Cambria Math" panose="02040503050406030204" pitchFamily="18" charset="0"/>
                                </a:rPr>
                                <m:t>𝐹</m:t>
                              </m:r>
                            </m:e>
                            <m:sub>
                              <m:r>
                                <a:rPr lang="en-GB" sz="2000" i="1">
                                  <a:latin typeface="Cambria Math" panose="02040503050406030204" pitchFamily="18" charset="0"/>
                                </a:rPr>
                                <m:t>𝑡</m:t>
                              </m:r>
                            </m:sub>
                          </m:sSub>
                        </m:den>
                      </m:f>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𝛼</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𝐾</m:t>
                      </m:r>
                      <m:r>
                        <a:rPr lang="en-GB" sz="2000" i="1">
                          <a:latin typeface="Cambria Math" panose="02040503050406030204" pitchFamily="18" charset="0"/>
                          <a:ea typeface="Cambria Math" panose="02040503050406030204" pitchFamily="18" charset="0"/>
                        </a:rPr>
                        <m:t>∙</m:t>
                      </m:r>
                      <m:f>
                        <m:fPr>
                          <m:ctrlPr>
                            <a:rPr lang="en-GB" sz="2000" i="1">
                              <a:latin typeface="Cambria Math" panose="02040503050406030204" pitchFamily="18" charset="0"/>
                            </a:rPr>
                          </m:ctrlPr>
                        </m:fPr>
                        <m:num>
                          <m:r>
                            <a:rPr lang="en-GB" sz="2000" i="1">
                              <a:latin typeface="Cambria Math" panose="02040503050406030204" pitchFamily="18" charset="0"/>
                            </a:rPr>
                            <m:t>𝜕</m:t>
                          </m:r>
                          <m:r>
                            <a:rPr lang="en-GB" sz="2000" i="1" smtClean="0">
                              <a:latin typeface="Cambria Math" panose="02040503050406030204" pitchFamily="18" charset="0"/>
                              <a:ea typeface="Cambria Math" panose="02040503050406030204" pitchFamily="18" charset="0"/>
                            </a:rPr>
                            <m:t>𝛽</m:t>
                          </m:r>
                        </m:num>
                        <m:den>
                          <m:r>
                            <a:rPr lang="en-GB" sz="2000" i="1">
                              <a:latin typeface="Cambria Math" panose="02040503050406030204" pitchFamily="18" charset="0"/>
                            </a:rPr>
                            <m:t>𝜕</m:t>
                          </m:r>
                          <m:sSub>
                            <m:sSubPr>
                              <m:ctrlPr>
                                <a:rPr lang="en-GB" sz="2000" i="1">
                                  <a:latin typeface="Cambria Math" panose="02040503050406030204" pitchFamily="18" charset="0"/>
                                </a:rPr>
                              </m:ctrlPr>
                            </m:sSubPr>
                            <m:e>
                              <m:r>
                                <a:rPr lang="en-GB" sz="2000" b="0" i="1" smtClean="0">
                                  <a:latin typeface="Cambria Math" panose="02040503050406030204" pitchFamily="18" charset="0"/>
                                </a:rPr>
                                <m:t>𝐹</m:t>
                              </m:r>
                            </m:e>
                            <m:sub>
                              <m:r>
                                <a:rPr lang="en-GB" sz="2000" i="1">
                                  <a:latin typeface="Cambria Math" panose="02040503050406030204" pitchFamily="18" charset="0"/>
                                </a:rPr>
                                <m:t>𝑡</m:t>
                              </m:r>
                            </m:sub>
                          </m:sSub>
                        </m:den>
                      </m:f>
                    </m:oMath>
                  </m:oMathPara>
                </a14:m>
                <a:endParaRPr lang="en-GB" sz="2000" dirty="0"/>
              </a:p>
            </p:txBody>
          </p:sp>
        </mc:Choice>
        <mc:Fallback xmlns="">
          <p:sp>
            <p:nvSpPr>
              <p:cNvPr id="40" name="TextBox 39">
                <a:extLst>
                  <a:ext uri="{FF2B5EF4-FFF2-40B4-BE49-F238E27FC236}">
                    <a16:creationId xmlns:a16="http://schemas.microsoft.com/office/drawing/2014/main" id="{803AD2A9-E5F1-011D-C71E-37B782F1D8AA}"/>
                  </a:ext>
                </a:extLst>
              </p:cNvPr>
              <p:cNvSpPr txBox="1">
                <a:spLocks noRot="1" noChangeAspect="1" noMove="1" noResize="1" noEditPoints="1" noAdjustHandles="1" noChangeArrowheads="1" noChangeShapeType="1" noTextEdit="1"/>
              </p:cNvSpPr>
              <p:nvPr/>
            </p:nvSpPr>
            <p:spPr>
              <a:xfrm>
                <a:off x="5925333" y="2885005"/>
                <a:ext cx="6098344" cy="749051"/>
              </a:xfrm>
              <a:prstGeom prst="rect">
                <a:avLst/>
              </a:prstGeom>
              <a:blipFill>
                <a:blip r:embed="rId13"/>
                <a:stretch>
                  <a:fillRect/>
                </a:stretch>
              </a:blipFill>
            </p:spPr>
            <p:txBody>
              <a:bodyPr/>
              <a:lstStyle/>
              <a:p>
                <a:r>
                  <a:rPr lang="en-GB">
                    <a:noFill/>
                  </a:rPr>
                  <a:t> </a:t>
                </a:r>
              </a:p>
            </p:txBody>
          </p:sp>
        </mc:Fallback>
      </mc:AlternateContent>
      <p:sp>
        <p:nvSpPr>
          <p:cNvPr id="42" name="Text Placeholder 41">
            <a:extLst>
              <a:ext uri="{FF2B5EF4-FFF2-40B4-BE49-F238E27FC236}">
                <a16:creationId xmlns:a16="http://schemas.microsoft.com/office/drawing/2014/main" id="{D9A658D7-03AF-49DD-68FA-EE4112B49D1B}"/>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p:sp>
        <p:nvSpPr>
          <p:cNvPr id="43" name="TextBox 42">
            <a:extLst>
              <a:ext uri="{FF2B5EF4-FFF2-40B4-BE49-F238E27FC236}">
                <a16:creationId xmlns:a16="http://schemas.microsoft.com/office/drawing/2014/main" id="{9A8EDAFF-4151-D7F0-7020-884DD0BAA502}"/>
              </a:ext>
            </a:extLst>
          </p:cNvPr>
          <p:cNvSpPr txBox="1"/>
          <p:nvPr/>
        </p:nvSpPr>
        <p:spPr>
          <a:xfrm>
            <a:off x="6580633" y="3943623"/>
            <a:ext cx="1996671" cy="369332"/>
          </a:xfrm>
          <a:prstGeom prst="rect">
            <a:avLst/>
          </a:prstGeom>
          <a:noFill/>
        </p:spPr>
        <p:txBody>
          <a:bodyPr wrap="square" rtlCol="0">
            <a:spAutoFit/>
          </a:bodyPr>
          <a:lstStyle/>
          <a:p>
            <a:r>
              <a:rPr lang="en-GB" dirty="0"/>
              <a:t>With:</a:t>
            </a:r>
          </a:p>
        </p:txBody>
      </p:sp>
      <p:sp>
        <p:nvSpPr>
          <p:cNvPr id="44" name="TextBox 43">
            <a:extLst>
              <a:ext uri="{FF2B5EF4-FFF2-40B4-BE49-F238E27FC236}">
                <a16:creationId xmlns:a16="http://schemas.microsoft.com/office/drawing/2014/main" id="{9BF1C0C3-A4A4-D7E1-5169-CC597F5D7611}"/>
              </a:ext>
            </a:extLst>
          </p:cNvPr>
          <p:cNvSpPr txBox="1"/>
          <p:nvPr/>
        </p:nvSpPr>
        <p:spPr>
          <a:xfrm>
            <a:off x="634283" y="3935707"/>
            <a:ext cx="1996671" cy="369332"/>
          </a:xfrm>
          <a:prstGeom prst="rect">
            <a:avLst/>
          </a:prstGeom>
          <a:noFill/>
        </p:spPr>
        <p:txBody>
          <a:bodyPr wrap="square" rtlCol="0">
            <a:spAutoFit/>
          </a:bodyPr>
          <a:lstStyle/>
          <a:p>
            <a:r>
              <a:rPr lang="en-GB" dirty="0"/>
              <a:t>With:</a:t>
            </a:r>
          </a:p>
        </p:txBody>
      </p:sp>
      <p:grpSp>
        <p:nvGrpSpPr>
          <p:cNvPr id="5" name="Group 4">
            <a:extLst>
              <a:ext uri="{FF2B5EF4-FFF2-40B4-BE49-F238E27FC236}">
                <a16:creationId xmlns:a16="http://schemas.microsoft.com/office/drawing/2014/main" id="{275E968D-3FAC-A469-B857-DAEFFD609284}"/>
              </a:ext>
            </a:extLst>
          </p:cNvPr>
          <p:cNvGrpSpPr/>
          <p:nvPr/>
        </p:nvGrpSpPr>
        <p:grpSpPr>
          <a:xfrm>
            <a:off x="3045556" y="3698000"/>
            <a:ext cx="3198555" cy="1416260"/>
            <a:chOff x="3045556" y="3698000"/>
            <a:chExt cx="3198555" cy="1416260"/>
          </a:xfrm>
        </p:grpSpPr>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69942C8-65A3-6682-299C-A14415742160}"/>
                    </a:ext>
                  </a:extLst>
                </p:cNvPr>
                <p:cNvSpPr txBox="1"/>
                <p:nvPr/>
              </p:nvSpPr>
              <p:spPr>
                <a:xfrm>
                  <a:off x="3045556" y="4210852"/>
                  <a:ext cx="3198555" cy="7293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2000" i="1" smtClean="0">
                                <a:solidFill>
                                  <a:schemeClr val="accent1">
                                    <a:lumMod val="60000"/>
                                    <a:lumOff val="40000"/>
                                  </a:schemeClr>
                                </a:solidFill>
                                <a:latin typeface="Cambria Math" panose="02040503050406030204" pitchFamily="18" charset="0"/>
                              </a:rPr>
                            </m:ctrlPr>
                          </m:fPr>
                          <m:num>
                            <m:r>
                              <a:rPr lang="en-GB" sz="2000" b="0" i="1">
                                <a:solidFill>
                                  <a:schemeClr val="accent1">
                                    <a:lumMod val="60000"/>
                                    <a:lumOff val="40000"/>
                                  </a:schemeClr>
                                </a:solidFill>
                                <a:latin typeface="Cambria Math" panose="02040503050406030204" pitchFamily="18" charset="0"/>
                              </a:rPr>
                              <m:t>𝜕</m:t>
                            </m:r>
                            <m:sSub>
                              <m:sSubPr>
                                <m:ctrlPr>
                                  <a:rPr lang="en-GB" sz="2000" i="1">
                                    <a:solidFill>
                                      <a:schemeClr val="accent1">
                                        <a:lumMod val="60000"/>
                                        <a:lumOff val="40000"/>
                                      </a:schemeClr>
                                    </a:solidFill>
                                    <a:latin typeface="Cambria Math" panose="02040503050406030204" pitchFamily="18" charset="0"/>
                                  </a:rPr>
                                </m:ctrlPr>
                              </m:sSubPr>
                              <m:e>
                                <m:r>
                                  <a:rPr lang="en-GB" sz="2000" b="0" i="1">
                                    <a:solidFill>
                                      <a:schemeClr val="accent1">
                                        <a:lumMod val="60000"/>
                                        <a:lumOff val="40000"/>
                                      </a:schemeClr>
                                    </a:solidFill>
                                    <a:latin typeface="Cambria Math" panose="02040503050406030204" pitchFamily="18" charset="0"/>
                                  </a:rPr>
                                  <m:t>𝑉</m:t>
                                </m:r>
                              </m:e>
                              <m:sub>
                                <m:r>
                                  <a:rPr lang="en-GB" sz="2000" b="0" i="1">
                                    <a:solidFill>
                                      <a:schemeClr val="accent1">
                                        <a:lumMod val="60000"/>
                                        <a:lumOff val="40000"/>
                                      </a:schemeClr>
                                    </a:solidFill>
                                    <a:latin typeface="Cambria Math" panose="02040503050406030204" pitchFamily="18" charset="0"/>
                                  </a:rPr>
                                  <m:t>𝑡</m:t>
                                </m:r>
                              </m:sub>
                            </m:sSub>
                          </m:num>
                          <m:den>
                            <m:r>
                              <a:rPr lang="en-GB" sz="2000" b="0" i="1">
                                <a:solidFill>
                                  <a:schemeClr val="accent1">
                                    <a:lumMod val="60000"/>
                                    <a:lumOff val="40000"/>
                                  </a:schemeClr>
                                </a:solidFill>
                                <a:latin typeface="Cambria Math" panose="02040503050406030204" pitchFamily="18" charset="0"/>
                              </a:rPr>
                              <m:t>𝜕</m:t>
                            </m:r>
                            <m:sSub>
                              <m:sSubPr>
                                <m:ctrlPr>
                                  <a:rPr lang="en-GB" sz="2000" i="1">
                                    <a:solidFill>
                                      <a:schemeClr val="accent1">
                                        <a:lumMod val="60000"/>
                                        <a:lumOff val="40000"/>
                                      </a:schemeClr>
                                    </a:solidFill>
                                    <a:latin typeface="Cambria Math" panose="02040503050406030204" pitchFamily="18" charset="0"/>
                                  </a:rPr>
                                </m:ctrlPr>
                              </m:sSubPr>
                              <m:e>
                                <m:r>
                                  <a:rPr lang="en-GB" sz="2000" b="0" i="1">
                                    <a:solidFill>
                                      <a:schemeClr val="accent1">
                                        <a:lumMod val="60000"/>
                                        <a:lumOff val="40000"/>
                                      </a:schemeClr>
                                    </a:solidFill>
                                    <a:latin typeface="Cambria Math" panose="02040503050406030204" pitchFamily="18" charset="0"/>
                                  </a:rPr>
                                  <m:t>𝑆</m:t>
                                </m:r>
                              </m:e>
                              <m:sub>
                                <m:r>
                                  <a:rPr lang="en-GB" sz="2000" b="0" i="1">
                                    <a:solidFill>
                                      <a:schemeClr val="accent1">
                                        <a:lumMod val="60000"/>
                                        <a:lumOff val="40000"/>
                                      </a:schemeClr>
                                    </a:solidFill>
                                    <a:latin typeface="Cambria Math" panose="02040503050406030204" pitchFamily="18" charset="0"/>
                                  </a:rPr>
                                  <m:t>𝑡</m:t>
                                </m:r>
                              </m:sub>
                            </m:sSub>
                          </m:den>
                        </m:f>
                        <m:r>
                          <a:rPr lang="en-GB" sz="2000" b="0" i="1" smtClean="0">
                            <a:solidFill>
                              <a:schemeClr val="accent1">
                                <a:lumMod val="60000"/>
                                <a:lumOff val="40000"/>
                              </a:schemeClr>
                            </a:solidFill>
                            <a:latin typeface="Cambria Math" panose="02040503050406030204" pitchFamily="18" charset="0"/>
                          </a:rPr>
                          <m:t>=</m:t>
                        </m:r>
                        <m:sSubSup>
                          <m:sSubSupPr>
                            <m:ctrlPr>
                              <a:rPr lang="en-GB" sz="2000" i="1">
                                <a:solidFill>
                                  <a:schemeClr val="accent1">
                                    <a:lumMod val="60000"/>
                                    <a:lumOff val="40000"/>
                                  </a:schemeClr>
                                </a:solidFill>
                                <a:latin typeface="Cambria Math" panose="02040503050406030204" pitchFamily="18" charset="0"/>
                                <a:ea typeface="Cambria Math" panose="02040503050406030204" pitchFamily="18" charset="0"/>
                              </a:rPr>
                            </m:ctrlPr>
                          </m:sSubSupPr>
                          <m:e>
                            <m:r>
                              <a:rPr lang="en-GB" sz="2000" i="1">
                                <a:solidFill>
                                  <a:schemeClr val="accent1">
                                    <a:lumMod val="60000"/>
                                    <a:lumOff val="40000"/>
                                  </a:schemeClr>
                                </a:solidFill>
                                <a:latin typeface="Cambria Math" panose="02040503050406030204" pitchFamily="18" charset="0"/>
                                <a:ea typeface="Cambria Math" panose="02040503050406030204" pitchFamily="18" charset="0"/>
                              </a:rPr>
                              <m:t>𝐷𝐹</m:t>
                            </m:r>
                          </m:e>
                          <m:sub>
                            <m:r>
                              <a:rPr lang="en-GB" sz="2000" i="1">
                                <a:solidFill>
                                  <a:schemeClr val="accent1">
                                    <a:lumMod val="60000"/>
                                    <a:lumOff val="40000"/>
                                  </a:schemeClr>
                                </a:solidFill>
                                <a:latin typeface="Cambria Math" panose="02040503050406030204" pitchFamily="18" charset="0"/>
                                <a:ea typeface="Cambria Math" panose="02040503050406030204" pitchFamily="18" charset="0"/>
                              </a:rPr>
                              <m:t>𝑡</m:t>
                            </m:r>
                          </m:sub>
                          <m:sup>
                            <m:r>
                              <a:rPr lang="en-GB" sz="2000" i="1">
                                <a:solidFill>
                                  <a:schemeClr val="accent1">
                                    <a:lumMod val="60000"/>
                                    <a:lumOff val="40000"/>
                                  </a:schemeClr>
                                </a:solidFill>
                                <a:latin typeface="Cambria Math" panose="02040503050406030204" pitchFamily="18" charset="0"/>
                                <a:ea typeface="Cambria Math" panose="02040503050406030204" pitchFamily="18" charset="0"/>
                              </a:rPr>
                              <m:t>𝐷𝑖𝑣</m:t>
                            </m:r>
                          </m:sup>
                        </m:sSubSup>
                        <m:r>
                          <a:rPr lang="en-GB" sz="2000" i="1" smtClean="0">
                            <a:solidFill>
                              <a:schemeClr val="accent1">
                                <a:lumMod val="60000"/>
                                <a:lumOff val="40000"/>
                              </a:schemeClr>
                            </a:solidFill>
                            <a:latin typeface="Cambria Math" panose="02040503050406030204" pitchFamily="18" charset="0"/>
                            <a:ea typeface="Cambria Math" panose="02040503050406030204" pitchFamily="18" charset="0"/>
                          </a:rPr>
                          <m:t>∙</m:t>
                        </m:r>
                        <m:r>
                          <a:rPr lang="en-GB" sz="2000" i="1" smtClean="0">
                            <a:solidFill>
                              <a:schemeClr val="accent1">
                                <a:lumMod val="60000"/>
                                <a:lumOff val="40000"/>
                              </a:schemeClr>
                            </a:solidFill>
                            <a:latin typeface="Cambria Math" panose="02040503050406030204" pitchFamily="18" charset="0"/>
                            <a:ea typeface="Cambria Math" panose="02040503050406030204" pitchFamily="18" charset="0"/>
                          </a:rPr>
                          <m:t>𝑁</m:t>
                        </m:r>
                        <m:r>
                          <a:rPr lang="en-GB" sz="2000" b="0" i="1" smtClean="0">
                            <a:solidFill>
                              <a:schemeClr val="accent1">
                                <a:lumMod val="60000"/>
                                <a:lumOff val="40000"/>
                              </a:schemeClr>
                            </a:solidFill>
                            <a:latin typeface="Cambria Math" panose="02040503050406030204" pitchFamily="18" charset="0"/>
                            <a:ea typeface="Cambria Math" panose="02040503050406030204" pitchFamily="18" charset="0"/>
                          </a:rPr>
                          <m:t>(−</m:t>
                        </m:r>
                        <m:sSub>
                          <m:sSubPr>
                            <m:ctrlPr>
                              <a:rPr lang="en-GB" sz="2000" b="0" i="1" smtClean="0">
                                <a:solidFill>
                                  <a:schemeClr val="accent1">
                                    <a:lumMod val="60000"/>
                                    <a:lumOff val="40000"/>
                                  </a:schemeClr>
                                </a:solidFill>
                                <a:latin typeface="Cambria Math" panose="02040503050406030204" pitchFamily="18" charset="0"/>
                                <a:ea typeface="Cambria Math" panose="02040503050406030204" pitchFamily="18" charset="0"/>
                              </a:rPr>
                            </m:ctrlPr>
                          </m:sSubPr>
                          <m:e>
                            <m:r>
                              <a:rPr lang="en-GB" sz="2000" b="0" i="1" smtClean="0">
                                <a:solidFill>
                                  <a:schemeClr val="accent1">
                                    <a:lumMod val="60000"/>
                                    <a:lumOff val="40000"/>
                                  </a:schemeClr>
                                </a:solidFill>
                                <a:latin typeface="Cambria Math" panose="02040503050406030204" pitchFamily="18" charset="0"/>
                                <a:ea typeface="Cambria Math" panose="02040503050406030204" pitchFamily="18" charset="0"/>
                              </a:rPr>
                              <m:t>𝑑</m:t>
                            </m:r>
                          </m:e>
                          <m:sub>
                            <m:r>
                              <a:rPr lang="en-GB" sz="2000" b="0" i="1" smtClean="0">
                                <a:solidFill>
                                  <a:schemeClr val="accent1">
                                    <a:lumMod val="60000"/>
                                    <a:lumOff val="40000"/>
                                  </a:schemeClr>
                                </a:solidFill>
                                <a:latin typeface="Cambria Math" panose="02040503050406030204" pitchFamily="18" charset="0"/>
                                <a:ea typeface="Cambria Math" panose="02040503050406030204" pitchFamily="18" charset="0"/>
                              </a:rPr>
                              <m:t>1</m:t>
                            </m:r>
                          </m:sub>
                        </m:sSub>
                        <m:r>
                          <a:rPr lang="en-GB" sz="2000" b="0" i="1" smtClean="0">
                            <a:solidFill>
                              <a:schemeClr val="accent1">
                                <a:lumMod val="60000"/>
                                <a:lumOff val="40000"/>
                              </a:schemeClr>
                            </a:solidFill>
                            <a:latin typeface="Cambria Math" panose="02040503050406030204" pitchFamily="18" charset="0"/>
                            <a:ea typeface="Cambria Math" panose="02040503050406030204" pitchFamily="18" charset="0"/>
                          </a:rPr>
                          <m:t>)</m:t>
                        </m:r>
                      </m:oMath>
                    </m:oMathPara>
                  </a14:m>
                  <a:endParaRPr lang="en-GB" sz="2000" dirty="0">
                    <a:solidFill>
                      <a:schemeClr val="accent1">
                        <a:lumMod val="60000"/>
                        <a:lumOff val="40000"/>
                      </a:schemeClr>
                    </a:solidFill>
                  </a:endParaRPr>
                </a:p>
              </p:txBody>
            </p:sp>
          </mc:Choice>
          <mc:Fallback xmlns="">
            <p:sp>
              <p:nvSpPr>
                <p:cNvPr id="24" name="TextBox 23">
                  <a:extLst>
                    <a:ext uri="{FF2B5EF4-FFF2-40B4-BE49-F238E27FC236}">
                      <a16:creationId xmlns:a16="http://schemas.microsoft.com/office/drawing/2014/main" id="{769942C8-65A3-6682-299C-A14415742160}"/>
                    </a:ext>
                  </a:extLst>
                </p:cNvPr>
                <p:cNvSpPr txBox="1">
                  <a:spLocks noRot="1" noChangeAspect="1" noMove="1" noResize="1" noEditPoints="1" noAdjustHandles="1" noChangeArrowheads="1" noChangeShapeType="1" noTextEdit="1"/>
                </p:cNvSpPr>
                <p:nvPr/>
              </p:nvSpPr>
              <p:spPr>
                <a:xfrm>
                  <a:off x="3045556" y="4210852"/>
                  <a:ext cx="3198555" cy="729367"/>
                </a:xfrm>
                <a:prstGeom prst="rect">
                  <a:avLst/>
                </a:prstGeom>
                <a:blipFill>
                  <a:blip r:embed="rId14"/>
                  <a:stretch>
                    <a:fillRect/>
                  </a:stretch>
                </a:blipFill>
              </p:spPr>
              <p:txBody>
                <a:bodyPr/>
                <a:lstStyle/>
                <a:p>
                  <a:r>
                    <a:rPr lang="en-GB">
                      <a:noFill/>
                    </a:rPr>
                    <a:t> </a:t>
                  </a:r>
                </a:p>
              </p:txBody>
            </p:sp>
          </mc:Fallback>
        </mc:AlternateContent>
        <p:sp>
          <p:nvSpPr>
            <p:cNvPr id="3" name="TextBox 2">
              <a:extLst>
                <a:ext uri="{FF2B5EF4-FFF2-40B4-BE49-F238E27FC236}">
                  <a16:creationId xmlns:a16="http://schemas.microsoft.com/office/drawing/2014/main" id="{687A4CFE-C576-4AD7-8C1B-CBD03B9F1EF9}"/>
                </a:ext>
              </a:extLst>
            </p:cNvPr>
            <p:cNvSpPr txBox="1"/>
            <p:nvPr/>
          </p:nvSpPr>
          <p:spPr>
            <a:xfrm>
              <a:off x="3516754" y="3818008"/>
              <a:ext cx="2094614" cy="369332"/>
            </a:xfrm>
            <a:prstGeom prst="rect">
              <a:avLst/>
            </a:prstGeom>
            <a:noFill/>
          </p:spPr>
          <p:txBody>
            <a:bodyPr wrap="square" rtlCol="0">
              <a:spAutoFit/>
            </a:bodyPr>
            <a:lstStyle/>
            <a:p>
              <a:r>
                <a:rPr lang="en-GB" dirty="0">
                  <a:solidFill>
                    <a:schemeClr val="accent1">
                      <a:lumMod val="60000"/>
                      <a:lumOff val="40000"/>
                    </a:schemeClr>
                  </a:solidFill>
                </a:rPr>
                <a:t>Alternative Formula:</a:t>
              </a:r>
            </a:p>
          </p:txBody>
        </p:sp>
        <p:sp>
          <p:nvSpPr>
            <p:cNvPr id="4" name="Rectangle: Rounded Corners 3">
              <a:extLst>
                <a:ext uri="{FF2B5EF4-FFF2-40B4-BE49-F238E27FC236}">
                  <a16:creationId xmlns:a16="http://schemas.microsoft.com/office/drawing/2014/main" id="{5E4F613B-512F-2F29-9F58-B68FEA22B7FC}"/>
                </a:ext>
              </a:extLst>
            </p:cNvPr>
            <p:cNvSpPr/>
            <p:nvPr/>
          </p:nvSpPr>
          <p:spPr>
            <a:xfrm>
              <a:off x="3136605" y="3698000"/>
              <a:ext cx="2959395" cy="141626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52262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03D51-D7A8-AA6A-D774-66DC7C908D14}"/>
              </a:ext>
            </a:extLst>
          </p:cNvPr>
          <p:cNvSpPr>
            <a:spLocks noGrp="1"/>
          </p:cNvSpPr>
          <p:nvPr>
            <p:ph type="ctrTitle"/>
          </p:nvPr>
        </p:nvSpPr>
        <p:spPr/>
        <p:txBody>
          <a:bodyPr/>
          <a:lstStyle/>
          <a:p>
            <a:r>
              <a:rPr lang="en-GB" dirty="0"/>
              <a:t>Greeks &amp; Other Risk Measures</a:t>
            </a:r>
          </a:p>
        </p:txBody>
      </p:sp>
      <p:sp>
        <p:nvSpPr>
          <p:cNvPr id="3" name="Text Placeholder 2">
            <a:extLst>
              <a:ext uri="{FF2B5EF4-FFF2-40B4-BE49-F238E27FC236}">
                <a16:creationId xmlns:a16="http://schemas.microsoft.com/office/drawing/2014/main" id="{28B01531-39FE-EB9C-FEA9-BFF72A13B961}"/>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a:p>
            <a:endParaRPr lang="en-GB" dirty="0"/>
          </a:p>
        </p:txBody>
      </p:sp>
      <p:sp>
        <p:nvSpPr>
          <p:cNvPr id="6" name="TextBox 5">
            <a:extLst>
              <a:ext uri="{FF2B5EF4-FFF2-40B4-BE49-F238E27FC236}">
                <a16:creationId xmlns:a16="http://schemas.microsoft.com/office/drawing/2014/main" id="{FC9400F7-6D0B-6DB9-8715-99D694B541D1}"/>
              </a:ext>
            </a:extLst>
          </p:cNvPr>
          <p:cNvSpPr txBox="1"/>
          <p:nvPr/>
        </p:nvSpPr>
        <p:spPr>
          <a:xfrm>
            <a:off x="577363" y="1043347"/>
            <a:ext cx="4257058" cy="461665"/>
          </a:xfrm>
          <a:prstGeom prst="rect">
            <a:avLst/>
          </a:prstGeom>
          <a:solidFill>
            <a:schemeClr val="bg1">
              <a:lumMod val="95000"/>
            </a:schemeClr>
          </a:solidFill>
        </p:spPr>
        <p:txBody>
          <a:bodyPr wrap="square" rtlCol="0">
            <a:spAutoFit/>
          </a:bodyPr>
          <a:lstStyle/>
          <a:p>
            <a:pPr algn="ctr"/>
            <a:r>
              <a:rPr lang="en-GB" sz="2400" b="1" dirty="0"/>
              <a:t>Elasticity (Leverage)</a:t>
            </a:r>
          </a:p>
        </p:txBody>
      </p:sp>
      <p:sp>
        <p:nvSpPr>
          <p:cNvPr id="19" name="TextBox 18">
            <a:extLst>
              <a:ext uri="{FF2B5EF4-FFF2-40B4-BE49-F238E27FC236}">
                <a16:creationId xmlns:a16="http://schemas.microsoft.com/office/drawing/2014/main" id="{978EAE8E-4928-9B22-BF8F-D0415E2B9A63}"/>
              </a:ext>
            </a:extLst>
          </p:cNvPr>
          <p:cNvSpPr txBox="1"/>
          <p:nvPr/>
        </p:nvSpPr>
        <p:spPr>
          <a:xfrm>
            <a:off x="5651451" y="1043348"/>
            <a:ext cx="6116734" cy="461665"/>
          </a:xfrm>
          <a:prstGeom prst="rect">
            <a:avLst/>
          </a:prstGeom>
          <a:solidFill>
            <a:schemeClr val="bg1">
              <a:lumMod val="95000"/>
            </a:schemeClr>
          </a:solidFill>
        </p:spPr>
        <p:txBody>
          <a:bodyPr wrap="square" rtlCol="0">
            <a:spAutoFit/>
          </a:bodyPr>
          <a:lstStyle/>
          <a:p>
            <a:pPr algn="ctr"/>
            <a:r>
              <a:rPr lang="en-GB" sz="2400" b="1" dirty="0"/>
              <a:t>Gamma</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6B55B83-5714-7BF2-B3B8-A0AC0801C2DD}"/>
                  </a:ext>
                </a:extLst>
              </p:cNvPr>
              <p:cNvSpPr txBox="1"/>
              <p:nvPr/>
            </p:nvSpPr>
            <p:spPr>
              <a:xfrm>
                <a:off x="5282517" y="2791891"/>
                <a:ext cx="6098344" cy="7985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2000" i="1" smtClean="0">
                              <a:latin typeface="Cambria Math" panose="02040503050406030204" pitchFamily="18" charset="0"/>
                            </a:rPr>
                          </m:ctrlPr>
                        </m:fPr>
                        <m:num>
                          <m:r>
                            <a:rPr lang="en-GB" sz="2000" i="1">
                              <a:latin typeface="Cambria Math" panose="02040503050406030204" pitchFamily="18" charset="0"/>
                            </a:rPr>
                            <m:t>1</m:t>
                          </m:r>
                        </m:num>
                        <m:den>
                          <m:r>
                            <a:rPr lang="en-GB" sz="2000" i="1">
                              <a:latin typeface="Cambria Math" panose="02040503050406030204" pitchFamily="18" charset="0"/>
                            </a:rPr>
                            <m:t>𝐷</m:t>
                          </m:r>
                          <m:sSub>
                            <m:sSubPr>
                              <m:ctrlPr>
                                <a:rPr lang="en-GB" sz="2000" i="1">
                                  <a:latin typeface="Cambria Math" panose="02040503050406030204" pitchFamily="18" charset="0"/>
                                </a:rPr>
                              </m:ctrlPr>
                            </m:sSubPr>
                            <m:e>
                              <m:r>
                                <a:rPr lang="en-GB" sz="2000" i="1">
                                  <a:latin typeface="Cambria Math" panose="02040503050406030204" pitchFamily="18" charset="0"/>
                                </a:rPr>
                                <m:t>𝐹</m:t>
                              </m:r>
                            </m:e>
                            <m:sub>
                              <m:r>
                                <a:rPr lang="en-GB" sz="2000" i="1">
                                  <a:latin typeface="Cambria Math" panose="02040503050406030204" pitchFamily="18" charset="0"/>
                                </a:rPr>
                                <m:t>𝑡</m:t>
                              </m:r>
                            </m:sub>
                          </m:sSub>
                        </m:den>
                      </m:f>
                      <m:r>
                        <a:rPr lang="en-GB" sz="2000" i="1">
                          <a:latin typeface="Cambria Math" panose="02040503050406030204" pitchFamily="18" charset="0"/>
                          <a:ea typeface="Cambria Math" panose="02040503050406030204" pitchFamily="18" charset="0"/>
                        </a:rPr>
                        <m:t>∙</m:t>
                      </m:r>
                      <m:f>
                        <m:fPr>
                          <m:ctrlPr>
                            <a:rPr lang="en-GB" sz="2000" b="1" i="1" smtClean="0">
                              <a:solidFill>
                                <a:schemeClr val="accent5"/>
                              </a:solidFill>
                              <a:latin typeface="Cambria Math" panose="02040503050406030204" pitchFamily="18" charset="0"/>
                            </a:rPr>
                          </m:ctrlPr>
                        </m:fPr>
                        <m:num>
                          <m:sSup>
                            <m:sSupPr>
                              <m:ctrlPr>
                                <a:rPr lang="en-GB" sz="2000" b="1" i="1">
                                  <a:solidFill>
                                    <a:schemeClr val="accent5"/>
                                  </a:solidFill>
                                  <a:latin typeface="Cambria Math" panose="02040503050406030204" pitchFamily="18" charset="0"/>
                                </a:rPr>
                              </m:ctrlPr>
                            </m:sSupPr>
                            <m:e>
                              <m:r>
                                <a:rPr lang="en-GB" sz="2000" b="1" i="1">
                                  <a:solidFill>
                                    <a:schemeClr val="accent5"/>
                                  </a:solidFill>
                                  <a:latin typeface="Cambria Math" panose="02040503050406030204" pitchFamily="18" charset="0"/>
                                </a:rPr>
                                <m:t>𝝏</m:t>
                              </m:r>
                            </m:e>
                            <m:sup>
                              <m:r>
                                <a:rPr lang="en-GB" sz="2000" b="1" i="1">
                                  <a:solidFill>
                                    <a:schemeClr val="accent5"/>
                                  </a:solidFill>
                                  <a:latin typeface="Cambria Math" panose="02040503050406030204" pitchFamily="18" charset="0"/>
                                </a:rPr>
                                <m:t>𝟐</m:t>
                              </m:r>
                            </m:sup>
                          </m:sSup>
                          <m:sSub>
                            <m:sSubPr>
                              <m:ctrlPr>
                                <a:rPr lang="en-GB" sz="2000" b="1" i="1" smtClean="0">
                                  <a:solidFill>
                                    <a:schemeClr val="accent5"/>
                                  </a:solidFill>
                                  <a:latin typeface="Cambria Math" panose="02040503050406030204" pitchFamily="18" charset="0"/>
                                </a:rPr>
                              </m:ctrlPr>
                            </m:sSubPr>
                            <m:e>
                              <m:r>
                                <a:rPr lang="en-GB" sz="2000" b="1" i="1" smtClean="0">
                                  <a:solidFill>
                                    <a:schemeClr val="accent5"/>
                                  </a:solidFill>
                                  <a:latin typeface="Cambria Math" panose="02040503050406030204" pitchFamily="18" charset="0"/>
                                </a:rPr>
                                <m:t>𝑽</m:t>
                              </m:r>
                            </m:e>
                            <m:sub>
                              <m:r>
                                <a:rPr lang="en-GB" sz="2000" b="1" i="1" smtClean="0">
                                  <a:solidFill>
                                    <a:schemeClr val="accent5"/>
                                  </a:solidFill>
                                  <a:latin typeface="Cambria Math" panose="02040503050406030204" pitchFamily="18" charset="0"/>
                                </a:rPr>
                                <m:t>𝒕</m:t>
                              </m:r>
                            </m:sub>
                          </m:sSub>
                        </m:num>
                        <m:den>
                          <m:sSubSup>
                            <m:sSubSupPr>
                              <m:ctrlPr>
                                <a:rPr lang="en-GB" sz="2000" b="1" i="1">
                                  <a:solidFill>
                                    <a:schemeClr val="accent5"/>
                                  </a:solidFill>
                                  <a:latin typeface="Cambria Math" panose="02040503050406030204" pitchFamily="18" charset="0"/>
                                </a:rPr>
                              </m:ctrlPr>
                            </m:sSubSupPr>
                            <m:e>
                              <m:r>
                                <a:rPr lang="en-GB" sz="2000" b="1" i="1">
                                  <a:solidFill>
                                    <a:schemeClr val="accent5"/>
                                  </a:solidFill>
                                  <a:latin typeface="Cambria Math" panose="02040503050406030204" pitchFamily="18" charset="0"/>
                                </a:rPr>
                                <m:t>𝝏</m:t>
                              </m:r>
                              <m:r>
                                <a:rPr lang="en-GB" sz="2000" b="1" i="1">
                                  <a:solidFill>
                                    <a:schemeClr val="accent5"/>
                                  </a:solidFill>
                                  <a:latin typeface="Cambria Math" panose="02040503050406030204" pitchFamily="18" charset="0"/>
                                </a:rPr>
                                <m:t>𝑺</m:t>
                              </m:r>
                            </m:e>
                            <m:sub>
                              <m:r>
                                <a:rPr lang="en-GB" sz="2000" b="1" i="1">
                                  <a:solidFill>
                                    <a:schemeClr val="accent5"/>
                                  </a:solidFill>
                                  <a:latin typeface="Cambria Math" panose="02040503050406030204" pitchFamily="18" charset="0"/>
                                </a:rPr>
                                <m:t>𝒕</m:t>
                              </m:r>
                            </m:sub>
                            <m:sup>
                              <m:r>
                                <a:rPr lang="en-GB" sz="2000" b="1" i="1">
                                  <a:solidFill>
                                    <a:schemeClr val="accent5"/>
                                  </a:solidFill>
                                  <a:latin typeface="Cambria Math" panose="02040503050406030204" pitchFamily="18" charset="0"/>
                                </a:rPr>
                                <m:t>𝟐</m:t>
                              </m:r>
                            </m:sup>
                          </m:sSubSup>
                        </m:den>
                      </m:f>
                      <m:r>
                        <a:rPr lang="en-GB" sz="2000" b="0" i="1" smtClean="0">
                          <a:latin typeface="Cambria Math" panose="02040503050406030204" pitchFamily="18" charset="0"/>
                        </a:rPr>
                        <m:t>=</m:t>
                      </m:r>
                      <m:f>
                        <m:fPr>
                          <m:ctrlPr>
                            <a:rPr lang="en-GB" sz="2000" i="1">
                              <a:latin typeface="Cambria Math" panose="02040503050406030204" pitchFamily="18" charset="0"/>
                            </a:rPr>
                          </m:ctrlPr>
                        </m:fPr>
                        <m:num>
                          <m:sSup>
                            <m:sSupPr>
                              <m:ctrlPr>
                                <a:rPr lang="en-GB" sz="2000" i="1">
                                  <a:latin typeface="Cambria Math" panose="02040503050406030204" pitchFamily="18" charset="0"/>
                                </a:rPr>
                              </m:ctrlPr>
                            </m:sSupPr>
                            <m:e>
                              <m:r>
                                <a:rPr lang="en-GB" sz="2000" i="1">
                                  <a:latin typeface="Cambria Math" panose="02040503050406030204" pitchFamily="18" charset="0"/>
                                </a:rPr>
                                <m:t>𝜕</m:t>
                              </m:r>
                            </m:e>
                            <m:sup>
                              <m:r>
                                <a:rPr lang="en-GB" sz="2000" i="1">
                                  <a:latin typeface="Cambria Math" panose="02040503050406030204" pitchFamily="18" charset="0"/>
                                </a:rPr>
                                <m:t>2</m:t>
                              </m:r>
                            </m:sup>
                          </m:sSup>
                          <m:r>
                            <a:rPr lang="en-GB" sz="2000" i="1">
                              <a:latin typeface="Cambria Math" panose="02040503050406030204" pitchFamily="18" charset="0"/>
                              <a:ea typeface="Cambria Math" panose="02040503050406030204" pitchFamily="18" charset="0"/>
                            </a:rPr>
                            <m:t>𝛼</m:t>
                          </m:r>
                        </m:num>
                        <m:den>
                          <m:sSubSup>
                            <m:sSubSupPr>
                              <m:ctrlPr>
                                <a:rPr lang="en-GB" sz="2000" i="1">
                                  <a:latin typeface="Cambria Math" panose="02040503050406030204" pitchFamily="18" charset="0"/>
                                </a:rPr>
                              </m:ctrlPr>
                            </m:sSubSupPr>
                            <m:e>
                              <m:r>
                                <a:rPr lang="en-GB" sz="2000" i="1">
                                  <a:latin typeface="Cambria Math" panose="02040503050406030204" pitchFamily="18" charset="0"/>
                                </a:rPr>
                                <m:t>𝜕</m:t>
                              </m:r>
                              <m:r>
                                <a:rPr lang="en-GB" sz="2000" i="1">
                                  <a:latin typeface="Cambria Math" panose="02040503050406030204" pitchFamily="18" charset="0"/>
                                </a:rPr>
                                <m:t>𝑆</m:t>
                              </m:r>
                            </m:e>
                            <m:sub>
                              <m:r>
                                <a:rPr lang="en-GB" sz="2000" i="1">
                                  <a:latin typeface="Cambria Math" panose="02040503050406030204" pitchFamily="18" charset="0"/>
                                </a:rPr>
                                <m:t>𝑡</m:t>
                              </m:r>
                            </m:sub>
                            <m:sup>
                              <m:r>
                                <a:rPr lang="en-GB" sz="2000" i="1">
                                  <a:latin typeface="Cambria Math" panose="02040503050406030204" pitchFamily="18" charset="0"/>
                                </a:rPr>
                                <m:t>2</m:t>
                              </m:r>
                            </m:sup>
                          </m:sSubSup>
                        </m:den>
                      </m:f>
                      <m:r>
                        <a:rPr lang="en-GB" sz="200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𝐹</m:t>
                          </m:r>
                        </m:e>
                        <m:sub>
                          <m:r>
                            <a:rPr lang="en-GB" sz="2000" b="0" i="1" smtClean="0">
                              <a:latin typeface="Cambria Math" panose="02040503050406030204" pitchFamily="18" charset="0"/>
                              <a:ea typeface="Cambria Math" panose="02040503050406030204" pitchFamily="18" charset="0"/>
                            </a:rPr>
                            <m:t>𝑡</m:t>
                          </m:r>
                        </m:sub>
                      </m:sSub>
                      <m:r>
                        <a:rPr lang="en-GB" sz="2000" b="0" i="1" smtClean="0">
                          <a:latin typeface="Cambria Math" panose="02040503050406030204" pitchFamily="18" charset="0"/>
                          <a:ea typeface="Cambria Math" panose="02040503050406030204" pitchFamily="18" charset="0"/>
                        </a:rPr>
                        <m:t>+2∙</m:t>
                      </m:r>
                      <m:f>
                        <m:fPr>
                          <m:ctrlPr>
                            <a:rPr lang="en-GB" sz="2000" i="1">
                              <a:latin typeface="Cambria Math" panose="02040503050406030204" pitchFamily="18" charset="0"/>
                              <a:ea typeface="Cambria Math" panose="02040503050406030204" pitchFamily="18" charset="0"/>
                            </a:rPr>
                          </m:ctrlPr>
                        </m:fPr>
                        <m:num>
                          <m:r>
                            <a:rPr lang="en-GB" sz="2000" i="1">
                              <a:latin typeface="Cambria Math" panose="02040503050406030204" pitchFamily="18" charset="0"/>
                            </a:rPr>
                            <m:t>𝜕</m:t>
                          </m:r>
                          <m:r>
                            <a:rPr lang="en-GB" sz="2000" i="1">
                              <a:latin typeface="Cambria Math" panose="02040503050406030204" pitchFamily="18" charset="0"/>
                              <a:ea typeface="Cambria Math" panose="02040503050406030204" pitchFamily="18" charset="0"/>
                            </a:rPr>
                            <m:t>𝛼</m:t>
                          </m:r>
                        </m:num>
                        <m:den>
                          <m:r>
                            <a:rPr lang="en-GB" sz="2000" i="1">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𝑆</m:t>
                              </m:r>
                            </m:e>
                            <m:sub>
                              <m:r>
                                <a:rPr lang="en-GB" sz="2000" b="0" i="1" smtClean="0">
                                  <a:latin typeface="Cambria Math" panose="02040503050406030204" pitchFamily="18" charset="0"/>
                                </a:rPr>
                                <m:t>𝑡</m:t>
                              </m:r>
                            </m:sub>
                          </m:sSub>
                        </m:den>
                      </m:f>
                      <m:r>
                        <a:rPr lang="en-GB" sz="2000" i="1" smtClean="0">
                          <a:latin typeface="Cambria Math" panose="02040503050406030204" pitchFamily="18" charset="0"/>
                          <a:ea typeface="Cambria Math" panose="02040503050406030204" pitchFamily="18" charset="0"/>
                        </a:rPr>
                        <m:t>∙</m:t>
                      </m:r>
                      <m:f>
                        <m:fPr>
                          <m:ctrlPr>
                            <a:rPr lang="en-GB" sz="2000" i="1">
                              <a:latin typeface="Cambria Math" panose="02040503050406030204" pitchFamily="18" charset="0"/>
                              <a:ea typeface="Cambria Math" panose="02040503050406030204" pitchFamily="18" charset="0"/>
                            </a:rPr>
                          </m:ctrlPr>
                        </m:fPr>
                        <m:num>
                          <m:r>
                            <a:rPr lang="en-GB" sz="2000" i="1">
                              <a:latin typeface="Cambria Math" panose="02040503050406030204" pitchFamily="18" charset="0"/>
                            </a:rPr>
                            <m:t>𝜕</m:t>
                          </m:r>
                          <m:r>
                            <a:rPr lang="en-GB" sz="2000" i="1" smtClean="0">
                              <a:latin typeface="Cambria Math" panose="02040503050406030204" pitchFamily="18" charset="0"/>
                              <a:ea typeface="Cambria Math" panose="02040503050406030204" pitchFamily="18" charset="0"/>
                            </a:rPr>
                            <m:t>𝛽</m:t>
                          </m:r>
                        </m:num>
                        <m:den>
                          <m:r>
                            <a:rPr lang="en-GB" sz="2000" i="1">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𝑆</m:t>
                              </m:r>
                            </m:e>
                            <m:sub>
                              <m:r>
                                <a:rPr lang="en-GB" sz="2000" b="0" i="1" smtClean="0">
                                  <a:latin typeface="Cambria Math" panose="02040503050406030204" pitchFamily="18" charset="0"/>
                                </a:rPr>
                                <m:t>𝑡</m:t>
                              </m:r>
                            </m:sub>
                          </m:sSub>
                        </m:den>
                      </m:f>
                      <m:r>
                        <a:rPr lang="en-GB" sz="2000" b="0" i="1" smtClean="0">
                          <a:latin typeface="Cambria Math" panose="02040503050406030204" pitchFamily="18" charset="0"/>
                        </a:rPr>
                        <m:t>+</m:t>
                      </m:r>
                      <m:f>
                        <m:fPr>
                          <m:ctrlPr>
                            <a:rPr lang="en-GB" sz="2000" i="1">
                              <a:latin typeface="Cambria Math" panose="02040503050406030204" pitchFamily="18" charset="0"/>
                            </a:rPr>
                          </m:ctrlPr>
                        </m:fPr>
                        <m:num>
                          <m:sSup>
                            <m:sSupPr>
                              <m:ctrlPr>
                                <a:rPr lang="en-GB" sz="2000" i="1">
                                  <a:latin typeface="Cambria Math" panose="02040503050406030204" pitchFamily="18" charset="0"/>
                                </a:rPr>
                              </m:ctrlPr>
                            </m:sSupPr>
                            <m:e>
                              <m:r>
                                <a:rPr lang="en-GB" sz="2000" i="1">
                                  <a:latin typeface="Cambria Math" panose="02040503050406030204" pitchFamily="18" charset="0"/>
                                </a:rPr>
                                <m:t>𝜕</m:t>
                              </m:r>
                            </m:e>
                            <m:sup>
                              <m:r>
                                <a:rPr lang="en-GB" sz="2000" i="1">
                                  <a:latin typeface="Cambria Math" panose="02040503050406030204" pitchFamily="18" charset="0"/>
                                </a:rPr>
                                <m:t>2</m:t>
                              </m:r>
                            </m:sup>
                          </m:sSup>
                          <m:r>
                            <a:rPr lang="en-GB" sz="2000" i="1" smtClean="0">
                              <a:latin typeface="Cambria Math" panose="02040503050406030204" pitchFamily="18" charset="0"/>
                              <a:ea typeface="Cambria Math" panose="02040503050406030204" pitchFamily="18" charset="0"/>
                            </a:rPr>
                            <m:t>𝛽</m:t>
                          </m:r>
                        </m:num>
                        <m:den>
                          <m:sSubSup>
                            <m:sSubSupPr>
                              <m:ctrlPr>
                                <a:rPr lang="en-GB" sz="2000" i="1">
                                  <a:latin typeface="Cambria Math" panose="02040503050406030204" pitchFamily="18" charset="0"/>
                                </a:rPr>
                              </m:ctrlPr>
                            </m:sSubSupPr>
                            <m:e>
                              <m:r>
                                <a:rPr lang="en-GB" sz="2000" i="1">
                                  <a:latin typeface="Cambria Math" panose="02040503050406030204" pitchFamily="18" charset="0"/>
                                </a:rPr>
                                <m:t>𝜕</m:t>
                              </m:r>
                              <m:r>
                                <a:rPr lang="en-GB" sz="2000" i="1">
                                  <a:latin typeface="Cambria Math" panose="02040503050406030204" pitchFamily="18" charset="0"/>
                                </a:rPr>
                                <m:t>𝑆</m:t>
                              </m:r>
                            </m:e>
                            <m:sub>
                              <m:r>
                                <a:rPr lang="en-GB" sz="2000" i="1">
                                  <a:latin typeface="Cambria Math" panose="02040503050406030204" pitchFamily="18" charset="0"/>
                                </a:rPr>
                                <m:t>𝑡</m:t>
                              </m:r>
                            </m:sub>
                            <m:sup>
                              <m:r>
                                <a:rPr lang="en-GB" sz="2000" i="1">
                                  <a:latin typeface="Cambria Math" panose="02040503050406030204" pitchFamily="18" charset="0"/>
                                </a:rPr>
                                <m:t>2</m:t>
                              </m:r>
                            </m:sup>
                          </m:sSubSup>
                        </m:den>
                      </m:f>
                      <m:r>
                        <a:rPr lang="en-GB" sz="2000" i="1">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𝐾</m:t>
                      </m:r>
                    </m:oMath>
                  </m:oMathPara>
                </a14:m>
                <a:endParaRPr lang="en-GB" sz="2000" dirty="0"/>
              </a:p>
            </p:txBody>
          </p:sp>
        </mc:Choice>
        <mc:Fallback xmlns="">
          <p:sp>
            <p:nvSpPr>
              <p:cNvPr id="22" name="TextBox 21">
                <a:extLst>
                  <a:ext uri="{FF2B5EF4-FFF2-40B4-BE49-F238E27FC236}">
                    <a16:creationId xmlns:a16="http://schemas.microsoft.com/office/drawing/2014/main" id="{16B55B83-5714-7BF2-B3B8-A0AC0801C2DD}"/>
                  </a:ext>
                </a:extLst>
              </p:cNvPr>
              <p:cNvSpPr txBox="1">
                <a:spLocks noRot="1" noChangeAspect="1" noMove="1" noResize="1" noEditPoints="1" noAdjustHandles="1" noChangeArrowheads="1" noChangeShapeType="1" noTextEdit="1"/>
              </p:cNvSpPr>
              <p:nvPr/>
            </p:nvSpPr>
            <p:spPr>
              <a:xfrm>
                <a:off x="5282517" y="2791891"/>
                <a:ext cx="6098344" cy="798552"/>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D5BC5F0-077B-8B2B-68E6-A1D4498A9FD9}"/>
                  </a:ext>
                </a:extLst>
              </p:cNvPr>
              <p:cNvSpPr txBox="1"/>
              <p:nvPr/>
            </p:nvSpPr>
            <p:spPr>
              <a:xfrm>
                <a:off x="2558415" y="1842136"/>
                <a:ext cx="29495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sz="2400" b="1" i="1" smtClean="0">
                          <a:solidFill>
                            <a:schemeClr val="accent5"/>
                          </a:solidFill>
                          <a:latin typeface="Cambria Math" panose="02040503050406030204" pitchFamily="18" charset="0"/>
                          <a:ea typeface="Cambria Math" panose="02040503050406030204" pitchFamily="18" charset="0"/>
                        </a:rPr>
                        <m:t>𝜴</m:t>
                      </m:r>
                    </m:oMath>
                  </m:oMathPara>
                </a14:m>
                <a:endParaRPr lang="en-GB" b="1" dirty="0">
                  <a:solidFill>
                    <a:schemeClr val="accent5"/>
                  </a:solidFill>
                </a:endParaRPr>
              </a:p>
            </p:txBody>
          </p:sp>
        </mc:Choice>
        <mc:Fallback xmlns="">
          <p:sp>
            <p:nvSpPr>
              <p:cNvPr id="4" name="TextBox 3">
                <a:extLst>
                  <a:ext uri="{FF2B5EF4-FFF2-40B4-BE49-F238E27FC236}">
                    <a16:creationId xmlns:a16="http://schemas.microsoft.com/office/drawing/2014/main" id="{BD5BC5F0-077B-8B2B-68E6-A1D4498A9FD9}"/>
                  </a:ext>
                </a:extLst>
              </p:cNvPr>
              <p:cNvSpPr txBox="1">
                <a:spLocks noRot="1" noChangeAspect="1" noMove="1" noResize="1" noEditPoints="1" noAdjustHandles="1" noChangeArrowheads="1" noChangeShapeType="1" noTextEdit="1"/>
              </p:cNvSpPr>
              <p:nvPr/>
            </p:nvSpPr>
            <p:spPr>
              <a:xfrm>
                <a:off x="2558415" y="1842136"/>
                <a:ext cx="294953" cy="369332"/>
              </a:xfrm>
              <a:prstGeom prst="rect">
                <a:avLst/>
              </a:prstGeom>
              <a:blipFill>
                <a:blip r:embed="rId4"/>
                <a:stretch>
                  <a:fillRect l="-25000" r="-25000" b="-655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1CE7098-7E58-3937-99D0-A5926D10C2E0}"/>
                  </a:ext>
                </a:extLst>
              </p:cNvPr>
              <p:cNvSpPr txBox="1"/>
              <p:nvPr/>
            </p:nvSpPr>
            <p:spPr>
              <a:xfrm>
                <a:off x="2099765" y="2612376"/>
                <a:ext cx="1212255" cy="6301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sz="2000" b="1" i="1">
                          <a:solidFill>
                            <a:schemeClr val="accent5"/>
                          </a:solidFill>
                          <a:latin typeface="Cambria Math" panose="02040503050406030204" pitchFamily="18" charset="0"/>
                          <a:ea typeface="Cambria Math" panose="02040503050406030204" pitchFamily="18" charset="0"/>
                        </a:rPr>
                        <m:t>𝜴</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𝑆</m:t>
                          </m:r>
                        </m:e>
                        <m:sub>
                          <m:r>
                            <a:rPr lang="en-GB" sz="2000" b="0" i="1" smtClean="0">
                              <a:latin typeface="Cambria Math" panose="02040503050406030204" pitchFamily="18" charset="0"/>
                              <a:ea typeface="Cambria Math" panose="02040503050406030204" pitchFamily="18" charset="0"/>
                            </a:rPr>
                            <m:t>𝑡</m:t>
                          </m:r>
                        </m:sub>
                      </m:sSub>
                      <m:r>
                        <a:rPr lang="en-GB" sz="2000" b="0" i="1" smtClean="0">
                          <a:latin typeface="Cambria Math" panose="02040503050406030204" pitchFamily="18" charset="0"/>
                          <a:ea typeface="Cambria Math" panose="02040503050406030204" pitchFamily="18" charset="0"/>
                        </a:rPr>
                        <m:t>∙</m:t>
                      </m:r>
                      <m:f>
                        <m:fPr>
                          <m:ctrlPr>
                            <a:rPr lang="en-GB" sz="2000" b="0" i="1" smtClean="0">
                              <a:latin typeface="Cambria Math" panose="02040503050406030204" pitchFamily="18" charset="0"/>
                              <a:ea typeface="Cambria Math" panose="02040503050406030204" pitchFamily="18" charset="0"/>
                            </a:rPr>
                          </m:ctrlPr>
                        </m:fPr>
                        <m:num>
                          <m:r>
                            <a:rPr lang="en-GB" sz="2000" i="1">
                              <a:latin typeface="Cambria Math" panose="02040503050406030204" pitchFamily="18" charset="0"/>
                              <a:ea typeface="Cambria Math" panose="02040503050406030204" pitchFamily="18" charset="0"/>
                            </a:rPr>
                            <m:t>∆</m:t>
                          </m:r>
                          <m:r>
                            <m:rPr>
                              <m:nor/>
                            </m:rPr>
                            <a:rPr lang="en-GB" sz="2000" dirty="0"/>
                            <m:t> </m:t>
                          </m:r>
                        </m:num>
                        <m:den>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𝑉</m:t>
                              </m:r>
                            </m:e>
                            <m:sub>
                              <m:r>
                                <a:rPr lang="en-GB" sz="2000" b="0" i="1" smtClean="0">
                                  <a:latin typeface="Cambria Math" panose="02040503050406030204" pitchFamily="18" charset="0"/>
                                  <a:ea typeface="Cambria Math" panose="02040503050406030204" pitchFamily="18" charset="0"/>
                                </a:rPr>
                                <m:t>𝑡</m:t>
                              </m:r>
                            </m:sub>
                          </m:sSub>
                        </m:den>
                      </m:f>
                    </m:oMath>
                  </m:oMathPara>
                </a14:m>
                <a:endParaRPr lang="en-GB" sz="2000" dirty="0"/>
              </a:p>
            </p:txBody>
          </p:sp>
        </mc:Choice>
        <mc:Fallback xmlns="">
          <p:sp>
            <p:nvSpPr>
              <p:cNvPr id="8" name="TextBox 7">
                <a:extLst>
                  <a:ext uri="{FF2B5EF4-FFF2-40B4-BE49-F238E27FC236}">
                    <a16:creationId xmlns:a16="http://schemas.microsoft.com/office/drawing/2014/main" id="{01CE7098-7E58-3937-99D0-A5926D10C2E0}"/>
                  </a:ext>
                </a:extLst>
              </p:cNvPr>
              <p:cNvSpPr txBox="1">
                <a:spLocks noRot="1" noChangeAspect="1" noMove="1" noResize="1" noEditPoints="1" noAdjustHandles="1" noChangeArrowheads="1" noChangeShapeType="1" noTextEdit="1"/>
              </p:cNvSpPr>
              <p:nvPr/>
            </p:nvSpPr>
            <p:spPr>
              <a:xfrm>
                <a:off x="2099765" y="2612376"/>
                <a:ext cx="1212255" cy="630173"/>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3F3FE71-9D04-7D83-956F-EF5F27F74883}"/>
                  </a:ext>
                </a:extLst>
              </p:cNvPr>
              <p:cNvSpPr txBox="1"/>
              <p:nvPr/>
            </p:nvSpPr>
            <p:spPr>
              <a:xfrm>
                <a:off x="7916629" y="1724682"/>
                <a:ext cx="1307345" cy="8475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sz="2400" b="1" i="1" smtClean="0">
                          <a:solidFill>
                            <a:schemeClr val="accent5"/>
                          </a:solidFill>
                          <a:latin typeface="Cambria Math" panose="02040503050406030204" pitchFamily="18" charset="0"/>
                          <a:ea typeface="Cambria Math" panose="02040503050406030204" pitchFamily="18" charset="0"/>
                        </a:rPr>
                        <m:t>𝜞</m:t>
                      </m:r>
                      <m:r>
                        <a:rPr lang="en-GB" sz="2400" b="1" i="1" smtClean="0">
                          <a:solidFill>
                            <a:schemeClr val="accent5"/>
                          </a:solidFill>
                          <a:latin typeface="Cambria Math" panose="02040503050406030204" pitchFamily="18" charset="0"/>
                          <a:ea typeface="Cambria Math" panose="02040503050406030204" pitchFamily="18" charset="0"/>
                        </a:rPr>
                        <m:t>=</m:t>
                      </m:r>
                      <m:f>
                        <m:fPr>
                          <m:ctrlPr>
                            <a:rPr lang="en-GB" sz="2400" b="1" i="1">
                              <a:solidFill>
                                <a:schemeClr val="accent5"/>
                              </a:solidFill>
                              <a:latin typeface="Cambria Math" panose="02040503050406030204" pitchFamily="18" charset="0"/>
                            </a:rPr>
                          </m:ctrlPr>
                        </m:fPr>
                        <m:num>
                          <m:sSup>
                            <m:sSupPr>
                              <m:ctrlPr>
                                <a:rPr lang="en-GB" sz="2400" b="1" i="1">
                                  <a:solidFill>
                                    <a:schemeClr val="accent5"/>
                                  </a:solidFill>
                                  <a:latin typeface="Cambria Math" panose="02040503050406030204" pitchFamily="18" charset="0"/>
                                </a:rPr>
                              </m:ctrlPr>
                            </m:sSupPr>
                            <m:e>
                              <m:r>
                                <a:rPr lang="en-GB" sz="2400" b="1" i="1">
                                  <a:solidFill>
                                    <a:schemeClr val="accent5"/>
                                  </a:solidFill>
                                  <a:latin typeface="Cambria Math" panose="02040503050406030204" pitchFamily="18" charset="0"/>
                                </a:rPr>
                                <m:t>𝝏</m:t>
                              </m:r>
                            </m:e>
                            <m:sup>
                              <m:r>
                                <a:rPr lang="en-GB" sz="2400" b="1" i="1">
                                  <a:solidFill>
                                    <a:schemeClr val="accent5"/>
                                  </a:solidFill>
                                  <a:latin typeface="Cambria Math" panose="02040503050406030204" pitchFamily="18" charset="0"/>
                                </a:rPr>
                                <m:t>𝟐</m:t>
                              </m:r>
                            </m:sup>
                          </m:sSup>
                          <m:sSub>
                            <m:sSubPr>
                              <m:ctrlPr>
                                <a:rPr lang="en-GB" sz="2400" b="1" i="1">
                                  <a:solidFill>
                                    <a:schemeClr val="accent5"/>
                                  </a:solidFill>
                                  <a:latin typeface="Cambria Math" panose="02040503050406030204" pitchFamily="18" charset="0"/>
                                </a:rPr>
                              </m:ctrlPr>
                            </m:sSubPr>
                            <m:e>
                              <m:r>
                                <a:rPr lang="en-GB" sz="2400" b="1" i="1">
                                  <a:solidFill>
                                    <a:schemeClr val="accent5"/>
                                  </a:solidFill>
                                  <a:latin typeface="Cambria Math" panose="02040503050406030204" pitchFamily="18" charset="0"/>
                                </a:rPr>
                                <m:t>𝑽</m:t>
                              </m:r>
                            </m:e>
                            <m:sub>
                              <m:r>
                                <a:rPr lang="en-GB" sz="2400" b="1" i="1">
                                  <a:solidFill>
                                    <a:schemeClr val="accent5"/>
                                  </a:solidFill>
                                  <a:latin typeface="Cambria Math" panose="02040503050406030204" pitchFamily="18" charset="0"/>
                                </a:rPr>
                                <m:t>𝒕</m:t>
                              </m:r>
                            </m:sub>
                          </m:sSub>
                        </m:num>
                        <m:den>
                          <m:sSubSup>
                            <m:sSubSupPr>
                              <m:ctrlPr>
                                <a:rPr lang="en-GB" sz="2400" b="1" i="1">
                                  <a:solidFill>
                                    <a:schemeClr val="accent5"/>
                                  </a:solidFill>
                                  <a:latin typeface="Cambria Math" panose="02040503050406030204" pitchFamily="18" charset="0"/>
                                </a:rPr>
                              </m:ctrlPr>
                            </m:sSubSupPr>
                            <m:e>
                              <m:r>
                                <a:rPr lang="en-GB" sz="2400" b="1" i="1">
                                  <a:solidFill>
                                    <a:schemeClr val="accent5"/>
                                  </a:solidFill>
                                  <a:latin typeface="Cambria Math" panose="02040503050406030204" pitchFamily="18" charset="0"/>
                                </a:rPr>
                                <m:t>𝝏</m:t>
                              </m:r>
                              <m:r>
                                <a:rPr lang="en-GB" sz="2400" b="1" i="1">
                                  <a:solidFill>
                                    <a:schemeClr val="accent5"/>
                                  </a:solidFill>
                                  <a:latin typeface="Cambria Math" panose="02040503050406030204" pitchFamily="18" charset="0"/>
                                </a:rPr>
                                <m:t>𝑺</m:t>
                              </m:r>
                            </m:e>
                            <m:sub>
                              <m:r>
                                <a:rPr lang="en-GB" sz="2400" b="1" i="1">
                                  <a:solidFill>
                                    <a:schemeClr val="accent5"/>
                                  </a:solidFill>
                                  <a:latin typeface="Cambria Math" panose="02040503050406030204" pitchFamily="18" charset="0"/>
                                </a:rPr>
                                <m:t>𝒕</m:t>
                              </m:r>
                            </m:sub>
                            <m:sup>
                              <m:r>
                                <a:rPr lang="en-GB" sz="2400" b="1" i="1">
                                  <a:solidFill>
                                    <a:schemeClr val="accent5"/>
                                  </a:solidFill>
                                  <a:latin typeface="Cambria Math" panose="02040503050406030204" pitchFamily="18" charset="0"/>
                                </a:rPr>
                                <m:t>𝟐</m:t>
                              </m:r>
                            </m:sup>
                          </m:sSubSup>
                        </m:den>
                      </m:f>
                    </m:oMath>
                  </m:oMathPara>
                </a14:m>
                <a:endParaRPr lang="en-GB" sz="2400" b="1" dirty="0"/>
              </a:p>
            </p:txBody>
          </p:sp>
        </mc:Choice>
        <mc:Fallback xmlns="">
          <p:sp>
            <p:nvSpPr>
              <p:cNvPr id="9" name="TextBox 8">
                <a:extLst>
                  <a:ext uri="{FF2B5EF4-FFF2-40B4-BE49-F238E27FC236}">
                    <a16:creationId xmlns:a16="http://schemas.microsoft.com/office/drawing/2014/main" id="{83F3FE71-9D04-7D83-956F-EF5F27F74883}"/>
                  </a:ext>
                </a:extLst>
              </p:cNvPr>
              <p:cNvSpPr txBox="1">
                <a:spLocks noRot="1" noChangeAspect="1" noMove="1" noResize="1" noEditPoints="1" noAdjustHandles="1" noChangeArrowheads="1" noChangeShapeType="1" noTextEdit="1"/>
              </p:cNvSpPr>
              <p:nvPr/>
            </p:nvSpPr>
            <p:spPr>
              <a:xfrm>
                <a:off x="7916629" y="1724682"/>
                <a:ext cx="1307345" cy="847540"/>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7A5AA02-2930-11C9-49F0-40D77E109021}"/>
                  </a:ext>
                </a:extLst>
              </p:cNvPr>
              <p:cNvSpPr txBox="1"/>
              <p:nvPr/>
            </p:nvSpPr>
            <p:spPr>
              <a:xfrm>
                <a:off x="3889847" y="4415672"/>
                <a:ext cx="6872066" cy="7448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i="1" smtClean="0">
                              <a:solidFill>
                                <a:schemeClr val="tx1"/>
                              </a:solidFill>
                              <a:latin typeface="Cambria Math" panose="02040503050406030204" pitchFamily="18" charset="0"/>
                            </a:rPr>
                          </m:ctrlPr>
                        </m:fPr>
                        <m:num>
                          <m:sSup>
                            <m:sSupPr>
                              <m:ctrlPr>
                                <a:rPr lang="en-GB" b="0" i="1" smtClean="0">
                                  <a:solidFill>
                                    <a:schemeClr val="tx1"/>
                                  </a:solidFill>
                                  <a:latin typeface="Cambria Math" panose="02040503050406030204" pitchFamily="18" charset="0"/>
                                </a:rPr>
                              </m:ctrlPr>
                            </m:sSupPr>
                            <m:e>
                              <m:r>
                                <a:rPr lang="en-GB" b="0" i="1">
                                  <a:solidFill>
                                    <a:schemeClr val="tx1"/>
                                  </a:solidFill>
                                  <a:latin typeface="Cambria Math" panose="02040503050406030204" pitchFamily="18" charset="0"/>
                                </a:rPr>
                                <m:t>𝜕</m:t>
                              </m:r>
                            </m:e>
                            <m:sup>
                              <m:r>
                                <a:rPr lang="en-GB" b="0" i="1" smtClean="0">
                                  <a:solidFill>
                                    <a:schemeClr val="tx1"/>
                                  </a:solidFill>
                                  <a:latin typeface="Cambria Math" panose="02040503050406030204" pitchFamily="18" charset="0"/>
                                </a:rPr>
                                <m:t>2</m:t>
                              </m:r>
                            </m:sup>
                          </m:sSup>
                          <m:r>
                            <a:rPr lang="en-GB" b="0" i="1" smtClean="0">
                              <a:solidFill>
                                <a:schemeClr val="tx1"/>
                              </a:solidFill>
                              <a:latin typeface="Cambria Math" panose="02040503050406030204" pitchFamily="18" charset="0"/>
                              <a:ea typeface="Cambria Math" panose="02040503050406030204" pitchFamily="18" charset="0"/>
                            </a:rPr>
                            <m:t>𝛼</m:t>
                          </m:r>
                        </m:num>
                        <m:den>
                          <m:sSubSup>
                            <m:sSubSupPr>
                              <m:ctrlPr>
                                <a:rPr lang="en-GB" b="0" i="1" smtClean="0">
                                  <a:solidFill>
                                    <a:schemeClr val="tx1"/>
                                  </a:solidFill>
                                  <a:latin typeface="Cambria Math" panose="02040503050406030204" pitchFamily="18" charset="0"/>
                                </a:rPr>
                              </m:ctrlPr>
                            </m:sSubSupPr>
                            <m:e>
                              <m:r>
                                <a:rPr lang="en-GB" i="1">
                                  <a:latin typeface="Cambria Math" panose="02040503050406030204" pitchFamily="18" charset="0"/>
                                </a:rPr>
                                <m:t>𝜕</m:t>
                              </m:r>
                              <m:r>
                                <a:rPr lang="en-GB" b="0" i="1">
                                  <a:solidFill>
                                    <a:schemeClr val="tx1"/>
                                  </a:solidFill>
                                  <a:latin typeface="Cambria Math" panose="02040503050406030204" pitchFamily="18" charset="0"/>
                                </a:rPr>
                                <m:t>𝑆</m:t>
                              </m:r>
                            </m:e>
                            <m:sub>
                              <m:r>
                                <a:rPr lang="en-GB" b="0" i="1">
                                  <a:solidFill>
                                    <a:schemeClr val="tx1"/>
                                  </a:solidFill>
                                  <a:latin typeface="Cambria Math" panose="02040503050406030204" pitchFamily="18" charset="0"/>
                                </a:rPr>
                                <m:t>𝑡</m:t>
                              </m:r>
                            </m:sub>
                            <m:sup>
                              <m:r>
                                <a:rPr lang="en-GB" b="0" i="1" smtClean="0">
                                  <a:solidFill>
                                    <a:schemeClr val="tx1"/>
                                  </a:solidFill>
                                  <a:latin typeface="Cambria Math" panose="02040503050406030204" pitchFamily="18" charset="0"/>
                                </a:rPr>
                                <m:t>2</m:t>
                              </m:r>
                            </m:sup>
                          </m:sSubSup>
                        </m:den>
                      </m:f>
                      <m:r>
                        <a:rPr lang="en-GB" b="0" i="1" smtClean="0">
                          <a:solidFill>
                            <a:schemeClr val="tx1"/>
                          </a:solidFill>
                          <a:latin typeface="Cambria Math" panose="02040503050406030204" pitchFamily="18" charset="0"/>
                        </a:rPr>
                        <m:t>=</m:t>
                      </m:r>
                      <m:r>
                        <a:rPr lang="en-GB" sz="1800" b="0" i="1" smtClean="0">
                          <a:solidFill>
                            <a:schemeClr val="tx1"/>
                          </a:solidFill>
                          <a:latin typeface="Cambria Math" panose="02040503050406030204" pitchFamily="18" charset="0"/>
                        </a:rPr>
                        <m:t>−</m:t>
                      </m:r>
                      <m:d>
                        <m:dPr>
                          <m:ctrlPr>
                            <a:rPr lang="en-GB" sz="1800" b="0" i="1" smtClean="0">
                              <a:solidFill>
                                <a:schemeClr val="tx1"/>
                              </a:solidFill>
                              <a:latin typeface="Cambria Math" panose="02040503050406030204" pitchFamily="18" charset="0"/>
                            </a:rPr>
                          </m:ctrlPr>
                        </m:dPr>
                        <m:e>
                          <m:r>
                            <a:rPr lang="en-GB" sz="1800" b="0" i="1" smtClean="0">
                              <a:solidFill>
                                <a:schemeClr val="tx1"/>
                              </a:solidFill>
                              <a:latin typeface="Cambria Math" panose="02040503050406030204" pitchFamily="18" charset="0"/>
                            </a:rPr>
                            <m:t>1+</m:t>
                          </m:r>
                          <m:f>
                            <m:fPr>
                              <m:ctrlPr>
                                <a:rPr lang="en-GB" sz="1800" b="0" i="1" smtClean="0">
                                  <a:solidFill>
                                    <a:schemeClr val="tx1"/>
                                  </a:solidFill>
                                  <a:latin typeface="Cambria Math" panose="02040503050406030204" pitchFamily="18" charset="0"/>
                                </a:rPr>
                              </m:ctrlPr>
                            </m:fPr>
                            <m:num>
                              <m:sSub>
                                <m:sSubPr>
                                  <m:ctrlPr>
                                    <a:rPr lang="en-GB" sz="1800" b="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𝑑</m:t>
                                  </m:r>
                                </m:e>
                                <m:sub>
                                  <m:r>
                                    <a:rPr lang="en-GB" sz="1800" b="0" i="1" smtClean="0">
                                      <a:solidFill>
                                        <a:schemeClr val="tx1"/>
                                      </a:solidFill>
                                      <a:latin typeface="Cambria Math" panose="02040503050406030204" pitchFamily="18" charset="0"/>
                                    </a:rPr>
                                    <m:t>1</m:t>
                                  </m:r>
                                </m:sub>
                              </m:sSub>
                            </m:num>
                            <m:den>
                              <m:r>
                                <a:rPr lang="en-GB" i="1">
                                  <a:latin typeface="Cambria Math" panose="02040503050406030204" pitchFamily="18" charset="0"/>
                                  <a:ea typeface="Cambria Math" panose="02040503050406030204" pitchFamily="18" charset="0"/>
                                </a:rPr>
                                <m:t>𝜎</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𝑡</m:t>
                              </m:r>
                            </m:den>
                          </m:f>
                        </m:e>
                      </m:d>
                      <m:r>
                        <a:rPr lang="en-GB" i="1" smtClean="0">
                          <a:latin typeface="Cambria Math" panose="02040503050406030204" pitchFamily="18" charset="0"/>
                          <a:ea typeface="Cambria Math" panose="02040503050406030204" pitchFamily="18" charset="0"/>
                        </a:rPr>
                        <m:t>∙</m:t>
                      </m:r>
                      <m:f>
                        <m:fPr>
                          <m:ctrlPr>
                            <a:rPr lang="en-GB"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1</m:t>
                          </m:r>
                        </m:num>
                        <m:den>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𝑆</m:t>
                              </m:r>
                            </m:e>
                            <m:sub>
                              <m:r>
                                <a:rPr lang="en-GB" b="0" i="1" smtClean="0">
                                  <a:latin typeface="Cambria Math" panose="02040503050406030204" pitchFamily="18" charset="0"/>
                                  <a:ea typeface="Cambria Math" panose="02040503050406030204" pitchFamily="18" charset="0"/>
                                </a:rPr>
                                <m:t>𝑡</m:t>
                              </m:r>
                            </m:sub>
                          </m:sSub>
                        </m:den>
                      </m:f>
                      <m:r>
                        <a:rPr lang="en-GB" i="1" smtClean="0">
                          <a:latin typeface="Cambria Math" panose="02040503050406030204" pitchFamily="18" charset="0"/>
                          <a:ea typeface="Cambria Math" panose="02040503050406030204" pitchFamily="18" charset="0"/>
                        </a:rPr>
                        <m:t>∙</m:t>
                      </m:r>
                      <m:f>
                        <m:fPr>
                          <m:ctrlPr>
                            <a:rPr lang="en-GB" i="1">
                              <a:latin typeface="Cambria Math" panose="02040503050406030204" pitchFamily="18" charset="0"/>
                              <a:ea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𝛼</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𝑆</m:t>
                              </m:r>
                            </m:e>
                            <m:sub>
                              <m:r>
                                <a:rPr lang="en-GB" i="1">
                                  <a:latin typeface="Cambria Math" panose="02040503050406030204" pitchFamily="18" charset="0"/>
                                </a:rPr>
                                <m:t>𝑡</m:t>
                              </m:r>
                            </m:sub>
                          </m:sSub>
                        </m:den>
                      </m:f>
                    </m:oMath>
                  </m:oMathPara>
                </a14:m>
                <a:endParaRPr lang="en-GB" dirty="0"/>
              </a:p>
            </p:txBody>
          </p:sp>
        </mc:Choice>
        <mc:Fallback xmlns="">
          <p:sp>
            <p:nvSpPr>
              <p:cNvPr id="15" name="TextBox 14">
                <a:extLst>
                  <a:ext uri="{FF2B5EF4-FFF2-40B4-BE49-F238E27FC236}">
                    <a16:creationId xmlns:a16="http://schemas.microsoft.com/office/drawing/2014/main" id="{F7A5AA02-2930-11C9-49F0-40D77E109021}"/>
                  </a:ext>
                </a:extLst>
              </p:cNvPr>
              <p:cNvSpPr txBox="1">
                <a:spLocks noRot="1" noChangeAspect="1" noMove="1" noResize="1" noEditPoints="1" noAdjustHandles="1" noChangeArrowheads="1" noChangeShapeType="1" noTextEdit="1"/>
              </p:cNvSpPr>
              <p:nvPr/>
            </p:nvSpPr>
            <p:spPr>
              <a:xfrm>
                <a:off x="3889847" y="4415672"/>
                <a:ext cx="6872066" cy="744819"/>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509E758-64BC-4068-F2D0-C6FD0A559E23}"/>
                  </a:ext>
                </a:extLst>
              </p:cNvPr>
              <p:cNvSpPr txBox="1"/>
              <p:nvPr/>
            </p:nvSpPr>
            <p:spPr>
              <a:xfrm>
                <a:off x="3889847" y="5302019"/>
                <a:ext cx="6872066" cy="7448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i="1" smtClean="0">
                              <a:solidFill>
                                <a:schemeClr val="tx1"/>
                              </a:solidFill>
                              <a:latin typeface="Cambria Math" panose="02040503050406030204" pitchFamily="18" charset="0"/>
                            </a:rPr>
                          </m:ctrlPr>
                        </m:fPr>
                        <m:num>
                          <m:sSup>
                            <m:sSupPr>
                              <m:ctrlPr>
                                <a:rPr lang="en-GB" b="0" i="1" smtClean="0">
                                  <a:solidFill>
                                    <a:schemeClr val="tx1"/>
                                  </a:solidFill>
                                  <a:latin typeface="Cambria Math" panose="02040503050406030204" pitchFamily="18" charset="0"/>
                                </a:rPr>
                              </m:ctrlPr>
                            </m:sSupPr>
                            <m:e>
                              <m:r>
                                <a:rPr lang="en-GB" b="0" i="1">
                                  <a:solidFill>
                                    <a:schemeClr val="tx1"/>
                                  </a:solidFill>
                                  <a:latin typeface="Cambria Math" panose="02040503050406030204" pitchFamily="18" charset="0"/>
                                </a:rPr>
                                <m:t>𝜕</m:t>
                              </m:r>
                            </m:e>
                            <m:sup>
                              <m:r>
                                <a:rPr lang="en-GB" b="0" i="1" smtClean="0">
                                  <a:solidFill>
                                    <a:schemeClr val="tx1"/>
                                  </a:solidFill>
                                  <a:latin typeface="Cambria Math" panose="02040503050406030204" pitchFamily="18" charset="0"/>
                                </a:rPr>
                                <m:t>2</m:t>
                              </m:r>
                            </m:sup>
                          </m:sSup>
                          <m:r>
                            <a:rPr lang="en-GB" b="0" i="1" smtClean="0">
                              <a:solidFill>
                                <a:schemeClr val="tx1"/>
                              </a:solidFill>
                              <a:latin typeface="Cambria Math" panose="02040503050406030204" pitchFamily="18" charset="0"/>
                              <a:ea typeface="Cambria Math" panose="02040503050406030204" pitchFamily="18" charset="0"/>
                            </a:rPr>
                            <m:t>𝛽</m:t>
                          </m:r>
                        </m:num>
                        <m:den>
                          <m:sSubSup>
                            <m:sSubSupPr>
                              <m:ctrlPr>
                                <a:rPr lang="en-GB" b="0" i="1" smtClean="0">
                                  <a:solidFill>
                                    <a:schemeClr val="tx1"/>
                                  </a:solidFill>
                                  <a:latin typeface="Cambria Math" panose="02040503050406030204" pitchFamily="18" charset="0"/>
                                </a:rPr>
                              </m:ctrlPr>
                            </m:sSubSupPr>
                            <m:e>
                              <m:r>
                                <a:rPr lang="en-GB" i="1">
                                  <a:latin typeface="Cambria Math" panose="02040503050406030204" pitchFamily="18" charset="0"/>
                                </a:rPr>
                                <m:t>𝜕</m:t>
                              </m:r>
                              <m:r>
                                <a:rPr lang="en-GB" b="0" i="1">
                                  <a:solidFill>
                                    <a:schemeClr val="tx1"/>
                                  </a:solidFill>
                                  <a:latin typeface="Cambria Math" panose="02040503050406030204" pitchFamily="18" charset="0"/>
                                </a:rPr>
                                <m:t>𝑆</m:t>
                              </m:r>
                            </m:e>
                            <m:sub>
                              <m:r>
                                <a:rPr lang="en-GB" b="0" i="1">
                                  <a:solidFill>
                                    <a:schemeClr val="tx1"/>
                                  </a:solidFill>
                                  <a:latin typeface="Cambria Math" panose="02040503050406030204" pitchFamily="18" charset="0"/>
                                </a:rPr>
                                <m:t>𝑡</m:t>
                              </m:r>
                            </m:sub>
                            <m:sup>
                              <m:r>
                                <a:rPr lang="en-GB" b="0" i="1" smtClean="0">
                                  <a:solidFill>
                                    <a:schemeClr val="tx1"/>
                                  </a:solidFill>
                                  <a:latin typeface="Cambria Math" panose="02040503050406030204" pitchFamily="18" charset="0"/>
                                </a:rPr>
                                <m:t>2</m:t>
                              </m:r>
                            </m:sup>
                          </m:sSubSup>
                        </m:den>
                      </m:f>
                      <m:r>
                        <a:rPr lang="en-GB" b="0" i="1" smtClean="0">
                          <a:solidFill>
                            <a:schemeClr val="tx1"/>
                          </a:solidFill>
                          <a:latin typeface="Cambria Math" panose="02040503050406030204" pitchFamily="18" charset="0"/>
                        </a:rPr>
                        <m:t>=</m:t>
                      </m:r>
                      <m:r>
                        <a:rPr lang="en-GB" sz="1800" b="0" i="1" smtClean="0">
                          <a:solidFill>
                            <a:schemeClr val="tx1"/>
                          </a:solidFill>
                          <a:latin typeface="Cambria Math" panose="02040503050406030204" pitchFamily="18" charset="0"/>
                        </a:rPr>
                        <m:t>−</m:t>
                      </m:r>
                      <m:d>
                        <m:dPr>
                          <m:ctrlPr>
                            <a:rPr lang="en-GB" sz="1800" b="0" i="1" smtClean="0">
                              <a:solidFill>
                                <a:schemeClr val="tx1"/>
                              </a:solidFill>
                              <a:latin typeface="Cambria Math" panose="02040503050406030204" pitchFamily="18" charset="0"/>
                            </a:rPr>
                          </m:ctrlPr>
                        </m:dPr>
                        <m:e>
                          <m:r>
                            <a:rPr lang="en-GB" sz="1800" b="0" i="1" smtClean="0">
                              <a:solidFill>
                                <a:schemeClr val="tx1"/>
                              </a:solidFill>
                              <a:latin typeface="Cambria Math" panose="02040503050406030204" pitchFamily="18" charset="0"/>
                            </a:rPr>
                            <m:t>1+</m:t>
                          </m:r>
                          <m:f>
                            <m:fPr>
                              <m:ctrlPr>
                                <a:rPr lang="en-GB" sz="1800" b="0" i="1" smtClean="0">
                                  <a:solidFill>
                                    <a:schemeClr val="tx1"/>
                                  </a:solidFill>
                                  <a:latin typeface="Cambria Math" panose="02040503050406030204" pitchFamily="18" charset="0"/>
                                </a:rPr>
                              </m:ctrlPr>
                            </m:fPr>
                            <m:num>
                              <m:sSub>
                                <m:sSubPr>
                                  <m:ctrlPr>
                                    <a:rPr lang="en-GB" sz="1800" b="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𝑑</m:t>
                                  </m:r>
                                </m:e>
                                <m:sub>
                                  <m:r>
                                    <a:rPr lang="en-GB" sz="1800" b="0" i="1" smtClean="0">
                                      <a:solidFill>
                                        <a:schemeClr val="tx1"/>
                                      </a:solidFill>
                                      <a:latin typeface="Cambria Math" panose="02040503050406030204" pitchFamily="18" charset="0"/>
                                    </a:rPr>
                                    <m:t>2</m:t>
                                  </m:r>
                                </m:sub>
                              </m:sSub>
                            </m:num>
                            <m:den>
                              <m:r>
                                <a:rPr lang="en-GB" i="1">
                                  <a:latin typeface="Cambria Math" panose="02040503050406030204" pitchFamily="18" charset="0"/>
                                  <a:ea typeface="Cambria Math" panose="02040503050406030204" pitchFamily="18" charset="0"/>
                                </a:rPr>
                                <m:t>𝜎</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𝑡</m:t>
                              </m:r>
                            </m:den>
                          </m:f>
                        </m:e>
                      </m:d>
                      <m:r>
                        <a:rPr lang="en-GB" i="1" smtClean="0">
                          <a:latin typeface="Cambria Math" panose="02040503050406030204" pitchFamily="18" charset="0"/>
                          <a:ea typeface="Cambria Math" panose="02040503050406030204" pitchFamily="18" charset="0"/>
                        </a:rPr>
                        <m:t>∙</m:t>
                      </m:r>
                      <m:f>
                        <m:fPr>
                          <m:ctrlPr>
                            <a:rPr lang="en-GB"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1</m:t>
                          </m:r>
                        </m:num>
                        <m:den>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𝑆</m:t>
                              </m:r>
                            </m:e>
                            <m:sub>
                              <m:r>
                                <a:rPr lang="en-GB" b="0" i="1" smtClean="0">
                                  <a:latin typeface="Cambria Math" panose="02040503050406030204" pitchFamily="18" charset="0"/>
                                  <a:ea typeface="Cambria Math" panose="02040503050406030204" pitchFamily="18" charset="0"/>
                                </a:rPr>
                                <m:t>𝑡</m:t>
                              </m:r>
                            </m:sub>
                          </m:sSub>
                        </m:den>
                      </m:f>
                      <m:r>
                        <a:rPr lang="en-GB" i="1" smtClean="0">
                          <a:latin typeface="Cambria Math" panose="02040503050406030204" pitchFamily="18" charset="0"/>
                          <a:ea typeface="Cambria Math" panose="02040503050406030204" pitchFamily="18" charset="0"/>
                        </a:rPr>
                        <m:t>∙</m:t>
                      </m:r>
                      <m:f>
                        <m:fPr>
                          <m:ctrlPr>
                            <a:rPr lang="en-GB" i="1">
                              <a:latin typeface="Cambria Math" panose="02040503050406030204" pitchFamily="18" charset="0"/>
                              <a:ea typeface="Cambria Math" panose="02040503050406030204" pitchFamily="18" charset="0"/>
                            </a:rPr>
                          </m:ctrlPr>
                        </m:fPr>
                        <m:num>
                          <m:r>
                            <a:rPr lang="en-GB" i="1">
                              <a:latin typeface="Cambria Math" panose="02040503050406030204" pitchFamily="18" charset="0"/>
                            </a:rPr>
                            <m:t>𝜕</m:t>
                          </m:r>
                          <m:r>
                            <a:rPr lang="en-GB" i="1" smtClean="0">
                              <a:latin typeface="Cambria Math" panose="02040503050406030204" pitchFamily="18" charset="0"/>
                              <a:ea typeface="Cambria Math" panose="02040503050406030204" pitchFamily="18" charset="0"/>
                            </a:rPr>
                            <m:t>𝛽</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𝑆</m:t>
                              </m:r>
                            </m:e>
                            <m:sub>
                              <m:r>
                                <a:rPr lang="en-GB" i="1">
                                  <a:latin typeface="Cambria Math" panose="02040503050406030204" pitchFamily="18" charset="0"/>
                                </a:rPr>
                                <m:t>𝑡</m:t>
                              </m:r>
                            </m:sub>
                          </m:sSub>
                        </m:den>
                      </m:f>
                    </m:oMath>
                  </m:oMathPara>
                </a14:m>
                <a:endParaRPr lang="en-GB" dirty="0"/>
              </a:p>
            </p:txBody>
          </p:sp>
        </mc:Choice>
        <mc:Fallback xmlns="">
          <p:sp>
            <p:nvSpPr>
              <p:cNvPr id="17" name="TextBox 16">
                <a:extLst>
                  <a:ext uri="{FF2B5EF4-FFF2-40B4-BE49-F238E27FC236}">
                    <a16:creationId xmlns:a16="http://schemas.microsoft.com/office/drawing/2014/main" id="{B509E758-64BC-4068-F2D0-C6FD0A559E23}"/>
                  </a:ext>
                </a:extLst>
              </p:cNvPr>
              <p:cNvSpPr txBox="1">
                <a:spLocks noRot="1" noChangeAspect="1" noMove="1" noResize="1" noEditPoints="1" noAdjustHandles="1" noChangeArrowheads="1" noChangeShapeType="1" noTextEdit="1"/>
              </p:cNvSpPr>
              <p:nvPr/>
            </p:nvSpPr>
            <p:spPr>
              <a:xfrm>
                <a:off x="3889847" y="5302019"/>
                <a:ext cx="6872066" cy="744819"/>
              </a:xfrm>
              <a:prstGeom prst="rect">
                <a:avLst/>
              </a:prstGeom>
              <a:blipFill>
                <a:blip r:embed="rId8"/>
                <a:stretch>
                  <a:fillRect/>
                </a:stretch>
              </a:blipFill>
            </p:spPr>
            <p:txBody>
              <a:bodyPr/>
              <a:lstStyle/>
              <a:p>
                <a:r>
                  <a:rPr lang="en-GB">
                    <a:noFill/>
                  </a:rPr>
                  <a:t> </a:t>
                </a:r>
              </a:p>
            </p:txBody>
          </p:sp>
        </mc:Fallback>
      </mc:AlternateContent>
      <p:sp>
        <p:nvSpPr>
          <p:cNvPr id="18" name="TextBox 17">
            <a:extLst>
              <a:ext uri="{FF2B5EF4-FFF2-40B4-BE49-F238E27FC236}">
                <a16:creationId xmlns:a16="http://schemas.microsoft.com/office/drawing/2014/main" id="{FFD19A51-50FD-9F64-BF2C-BA0D02F861F6}"/>
              </a:ext>
            </a:extLst>
          </p:cNvPr>
          <p:cNvSpPr txBox="1"/>
          <p:nvPr/>
        </p:nvSpPr>
        <p:spPr>
          <a:xfrm>
            <a:off x="5792128" y="3901955"/>
            <a:ext cx="1996671" cy="369332"/>
          </a:xfrm>
          <a:prstGeom prst="rect">
            <a:avLst/>
          </a:prstGeom>
          <a:noFill/>
        </p:spPr>
        <p:txBody>
          <a:bodyPr wrap="square" rtlCol="0">
            <a:spAutoFit/>
          </a:bodyPr>
          <a:lstStyle/>
          <a:p>
            <a:r>
              <a:rPr lang="en-GB" dirty="0"/>
              <a:t>With:</a:t>
            </a:r>
          </a:p>
        </p:txBody>
      </p:sp>
    </p:spTree>
    <p:extLst>
      <p:ext uri="{BB962C8B-B14F-4D97-AF65-F5344CB8AC3E}">
        <p14:creationId xmlns:p14="http://schemas.microsoft.com/office/powerpoint/2010/main" val="3853700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03D51-D7A8-AA6A-D774-66DC7C908D14}"/>
              </a:ext>
            </a:extLst>
          </p:cNvPr>
          <p:cNvSpPr>
            <a:spLocks noGrp="1"/>
          </p:cNvSpPr>
          <p:nvPr>
            <p:ph type="ctrTitle"/>
          </p:nvPr>
        </p:nvSpPr>
        <p:spPr/>
        <p:txBody>
          <a:bodyPr/>
          <a:lstStyle/>
          <a:p>
            <a:r>
              <a:rPr lang="en-GB" dirty="0"/>
              <a:t>Greeks &amp; Other Risk Measures</a:t>
            </a:r>
          </a:p>
        </p:txBody>
      </p:sp>
      <p:sp>
        <p:nvSpPr>
          <p:cNvPr id="6" name="TextBox 5">
            <a:extLst>
              <a:ext uri="{FF2B5EF4-FFF2-40B4-BE49-F238E27FC236}">
                <a16:creationId xmlns:a16="http://schemas.microsoft.com/office/drawing/2014/main" id="{FC9400F7-6D0B-6DB9-8715-99D694B541D1}"/>
              </a:ext>
            </a:extLst>
          </p:cNvPr>
          <p:cNvSpPr txBox="1"/>
          <p:nvPr/>
        </p:nvSpPr>
        <p:spPr>
          <a:xfrm>
            <a:off x="197252" y="1046402"/>
            <a:ext cx="5510469" cy="461665"/>
          </a:xfrm>
          <a:prstGeom prst="rect">
            <a:avLst/>
          </a:prstGeom>
          <a:solidFill>
            <a:schemeClr val="bg1">
              <a:lumMod val="95000"/>
            </a:schemeClr>
          </a:solidFill>
        </p:spPr>
        <p:txBody>
          <a:bodyPr wrap="square" rtlCol="0">
            <a:spAutoFit/>
          </a:bodyPr>
          <a:lstStyle/>
          <a:p>
            <a:pPr algn="ctr"/>
            <a:r>
              <a:rPr lang="en-GB" sz="2400" b="1" dirty="0"/>
              <a:t>Rho</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66D9C80-7CA0-8027-C06B-308F14DF59B4}"/>
                  </a:ext>
                </a:extLst>
              </p:cNvPr>
              <p:cNvSpPr txBox="1"/>
              <p:nvPr/>
            </p:nvSpPr>
            <p:spPr>
              <a:xfrm>
                <a:off x="-173011" y="2843351"/>
                <a:ext cx="6098344" cy="7838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2000" i="1" smtClean="0">
                              <a:latin typeface="Cambria Math" panose="02040503050406030204" pitchFamily="18" charset="0"/>
                            </a:rPr>
                          </m:ctrlPr>
                        </m:fPr>
                        <m:num>
                          <m:r>
                            <a:rPr lang="en-GB" sz="2000" b="0" i="1" smtClean="0">
                              <a:latin typeface="Cambria Math" panose="02040503050406030204" pitchFamily="18" charset="0"/>
                            </a:rPr>
                            <m:t>1</m:t>
                          </m:r>
                        </m:num>
                        <m:den>
                          <m:r>
                            <a:rPr lang="en-GB" sz="2000" b="0" i="1" smtClean="0">
                              <a:latin typeface="Cambria Math" panose="02040503050406030204" pitchFamily="18" charset="0"/>
                            </a:rPr>
                            <m:t>𝐷</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𝐹</m:t>
                              </m:r>
                            </m:e>
                            <m:sub>
                              <m:r>
                                <a:rPr lang="en-GB" sz="2000" b="0" i="1" smtClean="0">
                                  <a:latin typeface="Cambria Math" panose="02040503050406030204" pitchFamily="18" charset="0"/>
                                </a:rPr>
                                <m:t>𝑡</m:t>
                              </m:r>
                            </m:sub>
                          </m:sSub>
                        </m:den>
                      </m:f>
                      <m:r>
                        <a:rPr lang="en-GB" sz="2000" i="1">
                          <a:latin typeface="Cambria Math" panose="02040503050406030204" pitchFamily="18" charset="0"/>
                          <a:ea typeface="Cambria Math" panose="02040503050406030204" pitchFamily="18" charset="0"/>
                        </a:rPr>
                        <m:t>∙</m:t>
                      </m:r>
                      <m:d>
                        <m:dPr>
                          <m:ctrlPr>
                            <a:rPr lang="en-GB" sz="2000" b="0" i="1" smtClean="0">
                              <a:latin typeface="Cambria Math" panose="02040503050406030204" pitchFamily="18" charset="0"/>
                              <a:ea typeface="Cambria Math" panose="02040503050406030204" pitchFamily="18" charset="0"/>
                            </a:rPr>
                          </m:ctrlPr>
                        </m:dPr>
                        <m:e>
                          <m:f>
                            <m:fPr>
                              <m:ctrlPr>
                                <a:rPr lang="en-GB" sz="2000" b="0" i="1" smtClean="0">
                                  <a:latin typeface="Cambria Math" panose="02040503050406030204" pitchFamily="18" charset="0"/>
                                  <a:ea typeface="Cambria Math" panose="02040503050406030204" pitchFamily="18" charset="0"/>
                                </a:rPr>
                              </m:ctrlPr>
                            </m:fPr>
                            <m:num>
                              <m:r>
                                <a:rPr lang="en-GB" sz="2000" b="0" i="1" smtClean="0">
                                  <a:latin typeface="Cambria Math" panose="02040503050406030204" pitchFamily="18" charset="0"/>
                                  <a:ea typeface="Cambria Math" panose="02040503050406030204" pitchFamily="18" charset="0"/>
                                </a:rPr>
                                <m:t>1</m:t>
                              </m:r>
                            </m:num>
                            <m:den>
                              <m:r>
                                <a:rPr lang="en-GB" sz="2000" b="0" i="1" smtClean="0">
                                  <a:latin typeface="Cambria Math" panose="02040503050406030204" pitchFamily="18" charset="0"/>
                                  <a:ea typeface="Cambria Math" panose="02040503050406030204" pitchFamily="18" charset="0"/>
                                </a:rPr>
                                <m:t>𝑡</m:t>
                              </m:r>
                            </m:den>
                          </m:f>
                          <m:r>
                            <a:rPr lang="en-GB" sz="2000" b="0" i="1" smtClean="0">
                              <a:latin typeface="Cambria Math" panose="02040503050406030204" pitchFamily="18" charset="0"/>
                              <a:ea typeface="Cambria Math" panose="02040503050406030204" pitchFamily="18" charset="0"/>
                            </a:rPr>
                            <m:t>∙</m:t>
                          </m:r>
                          <m:f>
                            <m:fPr>
                              <m:ctrlPr>
                                <a:rPr lang="en-GB" sz="2000" b="1" i="1">
                                  <a:solidFill>
                                    <a:schemeClr val="accent5"/>
                                  </a:solidFill>
                                  <a:latin typeface="Cambria Math" panose="02040503050406030204" pitchFamily="18" charset="0"/>
                                </a:rPr>
                              </m:ctrlPr>
                            </m:fPr>
                            <m:num>
                              <m:r>
                                <a:rPr lang="en-GB" sz="2000" b="1" i="1">
                                  <a:solidFill>
                                    <a:schemeClr val="accent5"/>
                                  </a:solidFill>
                                  <a:latin typeface="Cambria Math" panose="02040503050406030204" pitchFamily="18" charset="0"/>
                                </a:rPr>
                                <m:t>𝝏</m:t>
                              </m:r>
                              <m:sSub>
                                <m:sSubPr>
                                  <m:ctrlPr>
                                    <a:rPr lang="en-GB" sz="2000" b="1" i="1">
                                      <a:solidFill>
                                        <a:schemeClr val="accent5"/>
                                      </a:solidFill>
                                      <a:latin typeface="Cambria Math" panose="02040503050406030204" pitchFamily="18" charset="0"/>
                                    </a:rPr>
                                  </m:ctrlPr>
                                </m:sSubPr>
                                <m:e>
                                  <m:r>
                                    <a:rPr lang="en-GB" sz="2000" b="1" i="1">
                                      <a:solidFill>
                                        <a:schemeClr val="accent5"/>
                                      </a:solidFill>
                                      <a:latin typeface="Cambria Math" panose="02040503050406030204" pitchFamily="18" charset="0"/>
                                    </a:rPr>
                                    <m:t>𝑽</m:t>
                                  </m:r>
                                </m:e>
                                <m:sub>
                                  <m:r>
                                    <a:rPr lang="en-GB" sz="2000" b="1" i="1">
                                      <a:solidFill>
                                        <a:schemeClr val="accent5"/>
                                      </a:solidFill>
                                      <a:latin typeface="Cambria Math" panose="02040503050406030204" pitchFamily="18" charset="0"/>
                                    </a:rPr>
                                    <m:t>𝒕</m:t>
                                  </m:r>
                                </m:sub>
                              </m:sSub>
                            </m:num>
                            <m:den>
                              <m:r>
                                <a:rPr lang="en-GB" sz="2000" b="1" i="1">
                                  <a:solidFill>
                                    <a:schemeClr val="accent5"/>
                                  </a:solidFill>
                                  <a:latin typeface="Cambria Math" panose="02040503050406030204" pitchFamily="18" charset="0"/>
                                </a:rPr>
                                <m:t>𝝏</m:t>
                              </m:r>
                              <m:sSub>
                                <m:sSubPr>
                                  <m:ctrlPr>
                                    <a:rPr lang="en-GB" sz="2000" b="1" i="1" smtClean="0">
                                      <a:solidFill>
                                        <a:schemeClr val="accent5"/>
                                      </a:solidFill>
                                      <a:latin typeface="Cambria Math" panose="02040503050406030204" pitchFamily="18" charset="0"/>
                                    </a:rPr>
                                  </m:ctrlPr>
                                </m:sSubPr>
                                <m:e>
                                  <m:r>
                                    <a:rPr lang="en-GB" sz="2000" b="1" i="1">
                                      <a:solidFill>
                                        <a:schemeClr val="accent5"/>
                                      </a:solidFill>
                                      <a:latin typeface="Cambria Math" panose="02040503050406030204" pitchFamily="18" charset="0"/>
                                    </a:rPr>
                                    <m:t>𝒓</m:t>
                                  </m:r>
                                </m:e>
                                <m:sub>
                                  <m:r>
                                    <a:rPr lang="en-GB" sz="2000" b="1" i="1" smtClean="0">
                                      <a:solidFill>
                                        <a:schemeClr val="accent5"/>
                                      </a:solidFill>
                                      <a:latin typeface="Cambria Math" panose="02040503050406030204" pitchFamily="18" charset="0"/>
                                    </a:rPr>
                                    <m:t>𝒕</m:t>
                                  </m:r>
                                </m:sub>
                              </m:sSub>
                            </m:den>
                          </m:f>
                          <m:r>
                            <a:rPr lang="en-GB" sz="2000" b="0" i="1" smtClean="0">
                              <a:solidFill>
                                <a:schemeClr val="tx1"/>
                              </a:solidFill>
                              <a:latin typeface="Cambria Math" panose="02040503050406030204" pitchFamily="18" charset="0"/>
                            </a:rPr>
                            <m:t>+</m:t>
                          </m:r>
                          <m:sSub>
                            <m:sSubPr>
                              <m:ctrlPr>
                                <a:rPr lang="en-GB" sz="2000" b="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𝑉</m:t>
                              </m:r>
                            </m:e>
                            <m:sub>
                              <m:r>
                                <a:rPr lang="en-GB" sz="2000" b="0" i="1" smtClean="0">
                                  <a:solidFill>
                                    <a:schemeClr val="tx1"/>
                                  </a:solidFill>
                                  <a:latin typeface="Cambria Math" panose="02040503050406030204" pitchFamily="18" charset="0"/>
                                </a:rPr>
                                <m:t>𝑡</m:t>
                              </m:r>
                            </m:sub>
                          </m:sSub>
                        </m:e>
                      </m:d>
                      <m:r>
                        <a:rPr lang="en-GB" sz="2000" b="0" i="1" smtClean="0">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𝐹</m:t>
                          </m:r>
                        </m:e>
                        <m:sub>
                          <m:r>
                            <a:rPr lang="en-GB" sz="2000" i="1">
                              <a:latin typeface="Cambria Math" panose="02040503050406030204" pitchFamily="18" charset="0"/>
                              <a:ea typeface="Cambria Math" panose="02040503050406030204" pitchFamily="18" charset="0"/>
                            </a:rPr>
                            <m:t>𝑡</m:t>
                          </m:r>
                        </m:sub>
                      </m:sSub>
                      <m:r>
                        <a:rPr lang="en-GB" sz="2000" i="1" smtClean="0">
                          <a:latin typeface="Cambria Math" panose="02040503050406030204" pitchFamily="18" charset="0"/>
                          <a:ea typeface="Cambria Math" panose="02040503050406030204" pitchFamily="18" charset="0"/>
                        </a:rPr>
                        <m:t>∙</m:t>
                      </m:r>
                      <m:f>
                        <m:fPr>
                          <m:ctrlPr>
                            <a:rPr lang="en-GB" sz="2000" i="1">
                              <a:latin typeface="Cambria Math" panose="02040503050406030204" pitchFamily="18" charset="0"/>
                            </a:rPr>
                          </m:ctrlPr>
                        </m:fPr>
                        <m:num>
                          <m:r>
                            <a:rPr lang="en-GB" sz="2000" i="1">
                              <a:latin typeface="Cambria Math" panose="02040503050406030204" pitchFamily="18" charset="0"/>
                            </a:rPr>
                            <m:t>𝜕</m:t>
                          </m:r>
                          <m:r>
                            <a:rPr lang="en-GB" sz="2000" i="1">
                              <a:latin typeface="Cambria Math" panose="02040503050406030204" pitchFamily="18" charset="0"/>
                              <a:ea typeface="Cambria Math" panose="02040503050406030204" pitchFamily="18" charset="0"/>
                            </a:rPr>
                            <m:t>𝛼</m:t>
                          </m:r>
                        </m:num>
                        <m:den>
                          <m:r>
                            <a:rPr lang="en-GB" sz="2000" i="1">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𝑟</m:t>
                              </m:r>
                            </m:e>
                            <m:sub>
                              <m:r>
                                <a:rPr lang="en-GB" sz="2000" b="0" i="1" smtClean="0">
                                  <a:latin typeface="Cambria Math" panose="02040503050406030204" pitchFamily="18" charset="0"/>
                                </a:rPr>
                                <m:t>𝑡</m:t>
                              </m:r>
                            </m:sub>
                          </m:sSub>
                        </m:den>
                      </m:f>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𝐹</m:t>
                          </m:r>
                        </m:e>
                        <m:sub>
                          <m:r>
                            <a:rPr lang="en-GB" sz="2000" b="0" i="1" smtClean="0">
                              <a:latin typeface="Cambria Math" panose="02040503050406030204" pitchFamily="18" charset="0"/>
                              <a:ea typeface="Cambria Math" panose="02040503050406030204" pitchFamily="18" charset="0"/>
                            </a:rPr>
                            <m:t>𝑡</m:t>
                          </m:r>
                        </m:sub>
                      </m:sSub>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𝛼</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𝐾</m:t>
                      </m:r>
                      <m:r>
                        <a:rPr lang="en-GB" sz="2000" i="1">
                          <a:latin typeface="Cambria Math" panose="02040503050406030204" pitchFamily="18" charset="0"/>
                          <a:ea typeface="Cambria Math" panose="02040503050406030204" pitchFamily="18" charset="0"/>
                        </a:rPr>
                        <m:t>∙</m:t>
                      </m:r>
                      <m:f>
                        <m:fPr>
                          <m:ctrlPr>
                            <a:rPr lang="en-GB" sz="2000" i="1">
                              <a:latin typeface="Cambria Math" panose="02040503050406030204" pitchFamily="18" charset="0"/>
                            </a:rPr>
                          </m:ctrlPr>
                        </m:fPr>
                        <m:num>
                          <m:r>
                            <a:rPr lang="en-GB" sz="2000" i="1">
                              <a:latin typeface="Cambria Math" panose="02040503050406030204" pitchFamily="18" charset="0"/>
                            </a:rPr>
                            <m:t>𝜕</m:t>
                          </m:r>
                          <m:r>
                            <a:rPr lang="en-GB" sz="2000" i="1" smtClean="0">
                              <a:latin typeface="Cambria Math" panose="02040503050406030204" pitchFamily="18" charset="0"/>
                              <a:ea typeface="Cambria Math" panose="02040503050406030204" pitchFamily="18" charset="0"/>
                            </a:rPr>
                            <m:t>𝛽</m:t>
                          </m:r>
                        </m:num>
                        <m:den>
                          <m:r>
                            <a:rPr lang="en-GB" sz="2000" i="1">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𝑟</m:t>
                              </m:r>
                            </m:e>
                            <m:sub>
                              <m:r>
                                <a:rPr lang="en-GB" sz="2000" b="0" i="1" smtClean="0">
                                  <a:latin typeface="Cambria Math" panose="02040503050406030204" pitchFamily="18" charset="0"/>
                                </a:rPr>
                                <m:t>𝑡</m:t>
                              </m:r>
                            </m:sub>
                          </m:sSub>
                        </m:den>
                      </m:f>
                    </m:oMath>
                  </m:oMathPara>
                </a14:m>
                <a:endParaRPr lang="en-GB" sz="2000" dirty="0"/>
              </a:p>
            </p:txBody>
          </p:sp>
        </mc:Choice>
        <mc:Fallback xmlns="">
          <p:sp>
            <p:nvSpPr>
              <p:cNvPr id="16" name="TextBox 15">
                <a:extLst>
                  <a:ext uri="{FF2B5EF4-FFF2-40B4-BE49-F238E27FC236}">
                    <a16:creationId xmlns:a16="http://schemas.microsoft.com/office/drawing/2014/main" id="{266D9C80-7CA0-8027-C06B-308F14DF59B4}"/>
                  </a:ext>
                </a:extLst>
              </p:cNvPr>
              <p:cNvSpPr txBox="1">
                <a:spLocks noRot="1" noChangeAspect="1" noMove="1" noResize="1" noEditPoints="1" noAdjustHandles="1" noChangeArrowheads="1" noChangeShapeType="1" noTextEdit="1"/>
              </p:cNvSpPr>
              <p:nvPr/>
            </p:nvSpPr>
            <p:spPr>
              <a:xfrm>
                <a:off x="-173011" y="2843351"/>
                <a:ext cx="6098344" cy="783869"/>
              </a:xfrm>
              <a:prstGeom prst="rect">
                <a:avLst/>
              </a:prstGeom>
              <a:blipFill>
                <a:blip r:embed="rId3"/>
                <a:stretch>
                  <a:fillRect/>
                </a:stretch>
              </a:blipFill>
            </p:spPr>
            <p:txBody>
              <a:bodyPr/>
              <a:lstStyle/>
              <a:p>
                <a:r>
                  <a:rPr lang="en-GB">
                    <a:noFill/>
                  </a:rPr>
                  <a:t> </a:t>
                </a:r>
              </a:p>
            </p:txBody>
          </p:sp>
        </mc:Fallback>
      </mc:AlternateContent>
      <p:sp>
        <p:nvSpPr>
          <p:cNvPr id="19" name="TextBox 18">
            <a:extLst>
              <a:ext uri="{FF2B5EF4-FFF2-40B4-BE49-F238E27FC236}">
                <a16:creationId xmlns:a16="http://schemas.microsoft.com/office/drawing/2014/main" id="{978EAE8E-4928-9B22-BF8F-D0415E2B9A63}"/>
              </a:ext>
            </a:extLst>
          </p:cNvPr>
          <p:cNvSpPr txBox="1"/>
          <p:nvPr/>
        </p:nvSpPr>
        <p:spPr>
          <a:xfrm>
            <a:off x="6313986" y="1046402"/>
            <a:ext cx="5510469" cy="461665"/>
          </a:xfrm>
          <a:prstGeom prst="rect">
            <a:avLst/>
          </a:prstGeom>
          <a:solidFill>
            <a:schemeClr val="bg1">
              <a:lumMod val="95000"/>
            </a:schemeClr>
          </a:solidFill>
        </p:spPr>
        <p:txBody>
          <a:bodyPr wrap="square" rtlCol="0">
            <a:spAutoFit/>
          </a:bodyPr>
          <a:lstStyle/>
          <a:p>
            <a:pPr algn="ctr"/>
            <a:r>
              <a:rPr lang="en-GB" sz="2400" b="1" dirty="0"/>
              <a:t>Dividend Rho</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38C3BD4-6BDF-867F-E5FD-977A64CBDCB6}"/>
                  </a:ext>
                </a:extLst>
              </p:cNvPr>
              <p:cNvSpPr txBox="1"/>
              <p:nvPr/>
            </p:nvSpPr>
            <p:spPr>
              <a:xfrm>
                <a:off x="-1664643" y="4352064"/>
                <a:ext cx="6717322" cy="683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𝛼</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𝑟</m:t>
                              </m:r>
                            </m:e>
                            <m:sub>
                              <m:r>
                                <a:rPr lang="en-GB" b="0" i="1" smtClean="0">
                                  <a:latin typeface="Cambria Math" panose="02040503050406030204" pitchFamily="18" charset="0"/>
                                </a:rPr>
                                <m:t>𝑡</m:t>
                              </m:r>
                            </m:sub>
                          </m:sSub>
                        </m:den>
                      </m:f>
                      <m:r>
                        <a:rPr lang="en-GB" sz="1800" b="0" i="1" smtClean="0">
                          <a:latin typeface="Cambria Math" panose="02040503050406030204" pitchFamily="18" charset="0"/>
                        </a:rPr>
                        <m:t>=</m:t>
                      </m:r>
                      <m:f>
                        <m:fPr>
                          <m:ctrlPr>
                            <a:rPr lang="en-GB" sz="1800" i="1" smtClean="0">
                              <a:latin typeface="Cambria Math" panose="02040503050406030204" pitchFamily="18" charset="0"/>
                            </a:rPr>
                          </m:ctrlPr>
                        </m:fPr>
                        <m:num>
                          <m:r>
                            <a:rPr lang="en-GB" sz="1800" b="0" i="1" smtClean="0">
                              <a:latin typeface="Cambria Math" panose="02040503050406030204" pitchFamily="18" charset="0"/>
                            </a:rPr>
                            <m:t>1</m:t>
                          </m:r>
                        </m:num>
                        <m:den>
                          <m:r>
                            <a:rPr lang="en-GB" sz="1800" i="1">
                              <a:latin typeface="Cambria Math" panose="02040503050406030204" pitchFamily="18" charset="0"/>
                              <a:ea typeface="Cambria Math" panose="02040503050406030204" pitchFamily="18" charset="0"/>
                            </a:rPr>
                            <m:t>𝜎</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𝑡</m:t>
                          </m:r>
                        </m:den>
                      </m:f>
                      <m:r>
                        <a:rPr lang="en-GB" sz="1800" i="1" smtClean="0">
                          <a:latin typeface="Cambria Math" panose="02040503050406030204" pitchFamily="18" charset="0"/>
                          <a:ea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𝛼</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𝑑</m:t>
                              </m:r>
                            </m:e>
                            <m:sub>
                              <m:r>
                                <a:rPr lang="en-GB" i="1">
                                  <a:latin typeface="Cambria Math" panose="02040503050406030204" pitchFamily="18" charset="0"/>
                                </a:rPr>
                                <m:t>1</m:t>
                              </m:r>
                            </m:sub>
                          </m:sSub>
                        </m:den>
                      </m:f>
                    </m:oMath>
                  </m:oMathPara>
                </a14:m>
                <a:endParaRPr lang="en-GB" dirty="0"/>
              </a:p>
            </p:txBody>
          </p:sp>
        </mc:Choice>
        <mc:Fallback xmlns="">
          <p:sp>
            <p:nvSpPr>
              <p:cNvPr id="27" name="TextBox 26">
                <a:extLst>
                  <a:ext uri="{FF2B5EF4-FFF2-40B4-BE49-F238E27FC236}">
                    <a16:creationId xmlns:a16="http://schemas.microsoft.com/office/drawing/2014/main" id="{B38C3BD4-6BDF-867F-E5FD-977A64CBDCB6}"/>
                  </a:ext>
                </a:extLst>
              </p:cNvPr>
              <p:cNvSpPr txBox="1">
                <a:spLocks noRot="1" noChangeAspect="1" noMove="1" noResize="1" noEditPoints="1" noAdjustHandles="1" noChangeArrowheads="1" noChangeShapeType="1" noTextEdit="1"/>
              </p:cNvSpPr>
              <p:nvPr/>
            </p:nvSpPr>
            <p:spPr>
              <a:xfrm>
                <a:off x="-1664643" y="4352064"/>
                <a:ext cx="6717322" cy="683842"/>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0E64224-722D-6EE5-2A65-FA1F08E36FA7}"/>
                  </a:ext>
                </a:extLst>
              </p:cNvPr>
              <p:cNvSpPr txBox="1"/>
              <p:nvPr/>
            </p:nvSpPr>
            <p:spPr>
              <a:xfrm>
                <a:off x="2122007" y="1095323"/>
                <a:ext cx="25167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i="1" smtClean="0">
                          <a:latin typeface="Cambria Math" panose="02040503050406030204" pitchFamily="18" charset="0"/>
                          <a:ea typeface="Cambria Math" panose="02040503050406030204" pitchFamily="18" charset="0"/>
                        </a:rPr>
                        <m:t>𝜌</m:t>
                      </m:r>
                    </m:oMath>
                  </m:oMathPara>
                </a14:m>
                <a:endParaRPr lang="en-GB" sz="2400" dirty="0"/>
              </a:p>
            </p:txBody>
          </p:sp>
        </mc:Choice>
        <mc:Fallback xmlns="">
          <p:sp>
            <p:nvSpPr>
              <p:cNvPr id="30" name="TextBox 29">
                <a:extLst>
                  <a:ext uri="{FF2B5EF4-FFF2-40B4-BE49-F238E27FC236}">
                    <a16:creationId xmlns:a16="http://schemas.microsoft.com/office/drawing/2014/main" id="{F0E64224-722D-6EE5-2A65-FA1F08E36FA7}"/>
                  </a:ext>
                </a:extLst>
              </p:cNvPr>
              <p:cNvSpPr txBox="1">
                <a:spLocks noRot="1" noChangeAspect="1" noMove="1" noResize="1" noEditPoints="1" noAdjustHandles="1" noChangeArrowheads="1" noChangeShapeType="1" noTextEdit="1"/>
              </p:cNvSpPr>
              <p:nvPr/>
            </p:nvSpPr>
            <p:spPr>
              <a:xfrm>
                <a:off x="2122007" y="1095323"/>
                <a:ext cx="251671" cy="369332"/>
              </a:xfrm>
              <a:prstGeom prst="rect">
                <a:avLst/>
              </a:prstGeom>
              <a:blipFill>
                <a:blip r:embed="rId5"/>
                <a:stretch>
                  <a:fillRect l="-29268" r="-26829"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7C260E7-D34F-1A60-6179-7CD32186CDC4}"/>
                  </a:ext>
                </a:extLst>
              </p:cNvPr>
              <p:cNvSpPr txBox="1"/>
              <p:nvPr/>
            </p:nvSpPr>
            <p:spPr>
              <a:xfrm>
                <a:off x="7261861" y="1085390"/>
                <a:ext cx="632802" cy="3812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2400" b="0" i="1" smtClean="0">
                              <a:latin typeface="Cambria Math" panose="02040503050406030204" pitchFamily="18" charset="0"/>
                              <a:ea typeface="Cambria Math" panose="02040503050406030204" pitchFamily="18" charset="0"/>
                            </a:rPr>
                          </m:ctrlPr>
                        </m:sSupPr>
                        <m:e>
                          <m:r>
                            <a:rPr lang="en-GB" sz="2400" i="1" smtClean="0">
                              <a:latin typeface="Cambria Math" panose="02040503050406030204" pitchFamily="18" charset="0"/>
                              <a:ea typeface="Cambria Math" panose="02040503050406030204" pitchFamily="18" charset="0"/>
                            </a:rPr>
                            <m:t>𝜌</m:t>
                          </m:r>
                        </m:e>
                        <m:sup>
                          <m:r>
                            <a:rPr lang="en-GB" sz="2400" b="0" i="1" smtClean="0">
                              <a:latin typeface="Cambria Math" panose="02040503050406030204" pitchFamily="18" charset="0"/>
                              <a:ea typeface="Cambria Math" panose="02040503050406030204" pitchFamily="18" charset="0"/>
                            </a:rPr>
                            <m:t>𝐷𝑖𝑣</m:t>
                          </m:r>
                        </m:sup>
                      </m:sSup>
                    </m:oMath>
                  </m:oMathPara>
                </a14:m>
                <a:endParaRPr lang="en-GB" sz="2400" dirty="0"/>
              </a:p>
            </p:txBody>
          </p:sp>
        </mc:Choice>
        <mc:Fallback xmlns="">
          <p:sp>
            <p:nvSpPr>
              <p:cNvPr id="31" name="TextBox 30">
                <a:extLst>
                  <a:ext uri="{FF2B5EF4-FFF2-40B4-BE49-F238E27FC236}">
                    <a16:creationId xmlns:a16="http://schemas.microsoft.com/office/drawing/2014/main" id="{F7C260E7-D34F-1A60-6179-7CD32186CDC4}"/>
                  </a:ext>
                </a:extLst>
              </p:cNvPr>
              <p:cNvSpPr txBox="1">
                <a:spLocks noRot="1" noChangeAspect="1" noMove="1" noResize="1" noEditPoints="1" noAdjustHandles="1" noChangeArrowheads="1" noChangeShapeType="1" noTextEdit="1"/>
              </p:cNvSpPr>
              <p:nvPr/>
            </p:nvSpPr>
            <p:spPr>
              <a:xfrm>
                <a:off x="7261861" y="1085390"/>
                <a:ext cx="632802" cy="381258"/>
              </a:xfrm>
              <a:prstGeom prst="rect">
                <a:avLst/>
              </a:prstGeom>
              <a:blipFill>
                <a:blip r:embed="rId6"/>
                <a:stretch>
                  <a:fillRect l="-11538" t="-1587" r="-3846" b="-2381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ED6298D-D79C-8C76-5D5A-1CB2B415EB6A}"/>
                  </a:ext>
                </a:extLst>
              </p:cNvPr>
              <p:cNvSpPr txBox="1"/>
              <p:nvPr/>
            </p:nvSpPr>
            <p:spPr>
              <a:xfrm>
                <a:off x="-1664643" y="5219858"/>
                <a:ext cx="6717322" cy="683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smtClean="0">
                              <a:latin typeface="Cambria Math" panose="02040503050406030204" pitchFamily="18" charset="0"/>
                              <a:ea typeface="Cambria Math" panose="02040503050406030204" pitchFamily="18" charset="0"/>
                            </a:rPr>
                            <m:t>𝛽</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𝑟</m:t>
                              </m:r>
                            </m:e>
                            <m:sub>
                              <m:r>
                                <a:rPr lang="en-GB" b="0" i="1" smtClean="0">
                                  <a:latin typeface="Cambria Math" panose="02040503050406030204" pitchFamily="18" charset="0"/>
                                </a:rPr>
                                <m:t>𝑡</m:t>
                              </m:r>
                            </m:sub>
                          </m:sSub>
                        </m:den>
                      </m:f>
                      <m:r>
                        <a:rPr lang="en-GB" sz="1800" b="0" i="1" smtClean="0">
                          <a:latin typeface="Cambria Math" panose="02040503050406030204" pitchFamily="18" charset="0"/>
                        </a:rPr>
                        <m:t>=</m:t>
                      </m:r>
                      <m:f>
                        <m:fPr>
                          <m:ctrlPr>
                            <a:rPr lang="en-GB" sz="1800" i="1" smtClean="0">
                              <a:latin typeface="Cambria Math" panose="02040503050406030204" pitchFamily="18" charset="0"/>
                            </a:rPr>
                          </m:ctrlPr>
                        </m:fPr>
                        <m:num>
                          <m:r>
                            <a:rPr lang="en-GB" sz="1800" b="0" i="1" smtClean="0">
                              <a:latin typeface="Cambria Math" panose="02040503050406030204" pitchFamily="18" charset="0"/>
                            </a:rPr>
                            <m:t>1</m:t>
                          </m:r>
                        </m:num>
                        <m:den>
                          <m:r>
                            <a:rPr lang="en-GB" sz="1800" i="1">
                              <a:latin typeface="Cambria Math" panose="02040503050406030204" pitchFamily="18" charset="0"/>
                              <a:ea typeface="Cambria Math" panose="02040503050406030204" pitchFamily="18" charset="0"/>
                            </a:rPr>
                            <m:t>𝜎</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𝑡</m:t>
                          </m:r>
                        </m:den>
                      </m:f>
                      <m:r>
                        <a:rPr lang="en-GB" sz="1800" i="1" smtClean="0">
                          <a:latin typeface="Cambria Math" panose="02040503050406030204" pitchFamily="18" charset="0"/>
                          <a:ea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smtClean="0">
                              <a:latin typeface="Cambria Math" panose="02040503050406030204" pitchFamily="18" charset="0"/>
                              <a:ea typeface="Cambria Math" panose="02040503050406030204" pitchFamily="18" charset="0"/>
                            </a:rPr>
                            <m:t>𝛽</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𝑑</m:t>
                              </m:r>
                            </m:e>
                            <m:sub>
                              <m:r>
                                <a:rPr lang="en-GB" b="0" i="1" smtClean="0">
                                  <a:latin typeface="Cambria Math" panose="02040503050406030204" pitchFamily="18" charset="0"/>
                                </a:rPr>
                                <m:t>2</m:t>
                              </m:r>
                            </m:sub>
                          </m:sSub>
                        </m:den>
                      </m:f>
                    </m:oMath>
                  </m:oMathPara>
                </a14:m>
                <a:endParaRPr lang="en-GB" dirty="0"/>
              </a:p>
            </p:txBody>
          </p:sp>
        </mc:Choice>
        <mc:Fallback xmlns="">
          <p:sp>
            <p:nvSpPr>
              <p:cNvPr id="33" name="TextBox 32">
                <a:extLst>
                  <a:ext uri="{FF2B5EF4-FFF2-40B4-BE49-F238E27FC236}">
                    <a16:creationId xmlns:a16="http://schemas.microsoft.com/office/drawing/2014/main" id="{CED6298D-D79C-8C76-5D5A-1CB2B415EB6A}"/>
                  </a:ext>
                </a:extLst>
              </p:cNvPr>
              <p:cNvSpPr txBox="1">
                <a:spLocks noRot="1" noChangeAspect="1" noMove="1" noResize="1" noEditPoints="1" noAdjustHandles="1" noChangeArrowheads="1" noChangeShapeType="1" noTextEdit="1"/>
              </p:cNvSpPr>
              <p:nvPr/>
            </p:nvSpPr>
            <p:spPr>
              <a:xfrm>
                <a:off x="-1664643" y="5219858"/>
                <a:ext cx="6717322" cy="683842"/>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91BFB3C-2CA0-1011-6856-203AFB363CDB}"/>
                  </a:ext>
                </a:extLst>
              </p:cNvPr>
              <p:cNvSpPr txBox="1"/>
              <p:nvPr/>
            </p:nvSpPr>
            <p:spPr>
              <a:xfrm>
                <a:off x="-925633" y="1735343"/>
                <a:ext cx="7603588" cy="8567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400" b="1" i="1" smtClean="0">
                          <a:solidFill>
                            <a:schemeClr val="accent5"/>
                          </a:solidFill>
                          <a:latin typeface="Cambria Math" panose="02040503050406030204" pitchFamily="18" charset="0"/>
                          <a:ea typeface="Cambria Math" panose="02040503050406030204" pitchFamily="18" charset="0"/>
                        </a:rPr>
                        <m:t>𝝆</m:t>
                      </m:r>
                      <m:r>
                        <a:rPr lang="en-GB" sz="2400" b="1" i="1" smtClean="0">
                          <a:solidFill>
                            <a:schemeClr val="accent5"/>
                          </a:solidFill>
                          <a:latin typeface="Cambria Math" panose="02040503050406030204" pitchFamily="18" charset="0"/>
                          <a:ea typeface="Cambria Math" panose="02040503050406030204" pitchFamily="18" charset="0"/>
                        </a:rPr>
                        <m:t>=</m:t>
                      </m:r>
                      <m:f>
                        <m:fPr>
                          <m:ctrlPr>
                            <a:rPr lang="en-GB" sz="2400" b="1" i="1">
                              <a:solidFill>
                                <a:schemeClr val="accent5"/>
                              </a:solidFill>
                              <a:latin typeface="Cambria Math" panose="02040503050406030204" pitchFamily="18" charset="0"/>
                            </a:rPr>
                          </m:ctrlPr>
                        </m:fPr>
                        <m:num>
                          <m:r>
                            <a:rPr lang="en-GB" sz="2400" b="1" i="1">
                              <a:solidFill>
                                <a:schemeClr val="accent5"/>
                              </a:solidFill>
                              <a:latin typeface="Cambria Math" panose="02040503050406030204" pitchFamily="18" charset="0"/>
                            </a:rPr>
                            <m:t>𝝏</m:t>
                          </m:r>
                          <m:sSub>
                            <m:sSubPr>
                              <m:ctrlPr>
                                <a:rPr lang="en-GB" sz="2400" b="1" i="1">
                                  <a:solidFill>
                                    <a:schemeClr val="accent5"/>
                                  </a:solidFill>
                                  <a:latin typeface="Cambria Math" panose="02040503050406030204" pitchFamily="18" charset="0"/>
                                </a:rPr>
                              </m:ctrlPr>
                            </m:sSubPr>
                            <m:e>
                              <m:r>
                                <a:rPr lang="en-GB" sz="2400" b="1" i="1">
                                  <a:solidFill>
                                    <a:schemeClr val="accent5"/>
                                  </a:solidFill>
                                  <a:latin typeface="Cambria Math" panose="02040503050406030204" pitchFamily="18" charset="0"/>
                                </a:rPr>
                                <m:t>𝑽</m:t>
                              </m:r>
                            </m:e>
                            <m:sub>
                              <m:r>
                                <a:rPr lang="en-GB" sz="2400" b="1" i="1">
                                  <a:solidFill>
                                    <a:schemeClr val="accent5"/>
                                  </a:solidFill>
                                  <a:latin typeface="Cambria Math" panose="02040503050406030204" pitchFamily="18" charset="0"/>
                                </a:rPr>
                                <m:t>𝒕</m:t>
                              </m:r>
                            </m:sub>
                          </m:sSub>
                        </m:num>
                        <m:den>
                          <m:r>
                            <a:rPr lang="en-GB" sz="2400" b="1" i="1">
                              <a:solidFill>
                                <a:schemeClr val="accent5"/>
                              </a:solidFill>
                              <a:latin typeface="Cambria Math" panose="02040503050406030204" pitchFamily="18" charset="0"/>
                            </a:rPr>
                            <m:t>𝝏</m:t>
                          </m:r>
                          <m:sSub>
                            <m:sSubPr>
                              <m:ctrlPr>
                                <a:rPr lang="en-GB" sz="2400" b="1" i="1" smtClean="0">
                                  <a:solidFill>
                                    <a:schemeClr val="accent5"/>
                                  </a:solidFill>
                                  <a:latin typeface="Cambria Math" panose="02040503050406030204" pitchFamily="18" charset="0"/>
                                </a:rPr>
                              </m:ctrlPr>
                            </m:sSubPr>
                            <m:e>
                              <m:r>
                                <a:rPr lang="en-GB" sz="2400" b="1" i="1" smtClean="0">
                                  <a:solidFill>
                                    <a:schemeClr val="accent5"/>
                                  </a:solidFill>
                                  <a:latin typeface="Cambria Math" panose="02040503050406030204" pitchFamily="18" charset="0"/>
                                </a:rPr>
                                <m:t>𝒓</m:t>
                              </m:r>
                            </m:e>
                            <m:sub>
                              <m:r>
                                <a:rPr lang="en-GB" sz="2400" b="1" i="1" smtClean="0">
                                  <a:solidFill>
                                    <a:schemeClr val="accent5"/>
                                  </a:solidFill>
                                  <a:latin typeface="Cambria Math" panose="02040503050406030204" pitchFamily="18" charset="0"/>
                                </a:rPr>
                                <m:t>𝒕</m:t>
                              </m:r>
                            </m:sub>
                          </m:sSub>
                        </m:den>
                      </m:f>
                    </m:oMath>
                  </m:oMathPara>
                </a14:m>
                <a:endParaRPr lang="en-GB" sz="2400" dirty="0"/>
              </a:p>
            </p:txBody>
          </p:sp>
        </mc:Choice>
        <mc:Fallback xmlns="">
          <p:sp>
            <p:nvSpPr>
              <p:cNvPr id="35" name="TextBox 34">
                <a:extLst>
                  <a:ext uri="{FF2B5EF4-FFF2-40B4-BE49-F238E27FC236}">
                    <a16:creationId xmlns:a16="http://schemas.microsoft.com/office/drawing/2014/main" id="{A91BFB3C-2CA0-1011-6856-203AFB363CDB}"/>
                  </a:ext>
                </a:extLst>
              </p:cNvPr>
              <p:cNvSpPr txBox="1">
                <a:spLocks noRot="1" noChangeAspect="1" noMove="1" noResize="1" noEditPoints="1" noAdjustHandles="1" noChangeArrowheads="1" noChangeShapeType="1" noTextEdit="1"/>
              </p:cNvSpPr>
              <p:nvPr/>
            </p:nvSpPr>
            <p:spPr>
              <a:xfrm>
                <a:off x="-925633" y="1735343"/>
                <a:ext cx="7603588" cy="856773"/>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4C77BEA-3DD8-2403-6493-B3A14AF8A2DF}"/>
                  </a:ext>
                </a:extLst>
              </p:cNvPr>
              <p:cNvSpPr txBox="1"/>
              <p:nvPr/>
            </p:nvSpPr>
            <p:spPr>
              <a:xfrm>
                <a:off x="4220308" y="4352064"/>
                <a:ext cx="6717322" cy="6974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𝛼</m:t>
                          </m:r>
                        </m:num>
                        <m:den>
                          <m:r>
                            <a:rPr lang="en-GB" i="1">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𝑟</m:t>
                              </m:r>
                            </m:e>
                            <m:sub>
                              <m:r>
                                <a:rPr lang="en-GB" b="0" i="1" smtClean="0">
                                  <a:latin typeface="Cambria Math" panose="02040503050406030204" pitchFamily="18" charset="0"/>
                                </a:rPr>
                                <m:t>𝑡</m:t>
                              </m:r>
                            </m:sub>
                            <m:sup>
                              <m:r>
                                <a:rPr lang="en-GB" b="0" i="1" smtClean="0">
                                  <a:latin typeface="Cambria Math" panose="02040503050406030204" pitchFamily="18" charset="0"/>
                                </a:rPr>
                                <m:t>𝐷𝑖𝑣</m:t>
                              </m:r>
                            </m:sup>
                          </m:sSubSup>
                        </m:den>
                      </m:f>
                      <m:r>
                        <a:rPr lang="en-GB" sz="1800" b="0" i="1" smtClean="0">
                          <a:latin typeface="Cambria Math" panose="02040503050406030204" pitchFamily="18" charset="0"/>
                        </a:rPr>
                        <m:t>=</m:t>
                      </m:r>
                      <m:r>
                        <a:rPr lang="en-GB" sz="180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𝛼</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i="1">
                                  <a:latin typeface="Cambria Math" panose="02040503050406030204" pitchFamily="18" charset="0"/>
                                </a:rPr>
                                <m:t>𝑟</m:t>
                              </m:r>
                            </m:e>
                            <m:sub>
                              <m:r>
                                <a:rPr lang="en-GB" b="0" i="1" smtClean="0">
                                  <a:latin typeface="Cambria Math" panose="02040503050406030204" pitchFamily="18" charset="0"/>
                                </a:rPr>
                                <m:t>𝑡</m:t>
                              </m:r>
                            </m:sub>
                          </m:sSub>
                        </m:den>
                      </m:f>
                    </m:oMath>
                  </m:oMathPara>
                </a14:m>
                <a:endParaRPr lang="en-GB" dirty="0"/>
              </a:p>
            </p:txBody>
          </p:sp>
        </mc:Choice>
        <mc:Fallback xmlns="">
          <p:sp>
            <p:nvSpPr>
              <p:cNvPr id="36" name="TextBox 35">
                <a:extLst>
                  <a:ext uri="{FF2B5EF4-FFF2-40B4-BE49-F238E27FC236}">
                    <a16:creationId xmlns:a16="http://schemas.microsoft.com/office/drawing/2014/main" id="{F4C77BEA-3DD8-2403-6493-B3A14AF8A2DF}"/>
                  </a:ext>
                </a:extLst>
              </p:cNvPr>
              <p:cNvSpPr txBox="1">
                <a:spLocks noRot="1" noChangeAspect="1" noMove="1" noResize="1" noEditPoints="1" noAdjustHandles="1" noChangeArrowheads="1" noChangeShapeType="1" noTextEdit="1"/>
              </p:cNvSpPr>
              <p:nvPr/>
            </p:nvSpPr>
            <p:spPr>
              <a:xfrm>
                <a:off x="4220308" y="4352064"/>
                <a:ext cx="6717322" cy="697435"/>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1D7D861-2585-A0CC-D745-EFE182BB410D}"/>
                  </a:ext>
                </a:extLst>
              </p:cNvPr>
              <p:cNvSpPr txBox="1"/>
              <p:nvPr/>
            </p:nvSpPr>
            <p:spPr>
              <a:xfrm>
                <a:off x="4220308" y="5219858"/>
                <a:ext cx="6717322" cy="6974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smtClean="0">
                              <a:latin typeface="Cambria Math" panose="02040503050406030204" pitchFamily="18" charset="0"/>
                              <a:ea typeface="Cambria Math" panose="02040503050406030204" pitchFamily="18" charset="0"/>
                            </a:rPr>
                            <m:t>𝛽</m:t>
                          </m:r>
                        </m:num>
                        <m:den>
                          <m:r>
                            <a:rPr lang="en-GB" i="1">
                              <a:latin typeface="Cambria Math" panose="02040503050406030204" pitchFamily="18" charset="0"/>
                            </a:rPr>
                            <m:t>𝜕</m:t>
                          </m:r>
                          <m:sSubSup>
                            <m:sSubSupPr>
                              <m:ctrlPr>
                                <a:rPr lang="en-GB" b="0" i="1" smtClean="0">
                                  <a:latin typeface="Cambria Math" panose="02040503050406030204" pitchFamily="18" charset="0"/>
                                </a:rPr>
                              </m:ctrlPr>
                            </m:sSubSupPr>
                            <m:e>
                              <m:r>
                                <a:rPr lang="en-GB" i="1">
                                  <a:latin typeface="Cambria Math" panose="02040503050406030204" pitchFamily="18" charset="0"/>
                                </a:rPr>
                                <m:t>𝑟</m:t>
                              </m:r>
                            </m:e>
                            <m:sub>
                              <m:r>
                                <a:rPr lang="en-GB" b="0" i="1" smtClean="0">
                                  <a:latin typeface="Cambria Math" panose="02040503050406030204" pitchFamily="18" charset="0"/>
                                </a:rPr>
                                <m:t>𝑡</m:t>
                              </m:r>
                            </m:sub>
                            <m:sup>
                              <m:r>
                                <a:rPr lang="en-GB" i="1">
                                  <a:latin typeface="Cambria Math" panose="02040503050406030204" pitchFamily="18" charset="0"/>
                                </a:rPr>
                                <m:t>𝐷𝑖𝑣</m:t>
                              </m:r>
                            </m:sup>
                          </m:sSubSup>
                        </m:den>
                      </m:f>
                      <m:r>
                        <a:rPr lang="en-GB" sz="1800" b="0" i="1" smtClean="0">
                          <a:latin typeface="Cambria Math" panose="02040503050406030204" pitchFamily="18" charset="0"/>
                        </a:rPr>
                        <m:t>=</m:t>
                      </m:r>
                      <m:r>
                        <a:rPr lang="en-GB" sz="180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𝛽</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i="1">
                                  <a:latin typeface="Cambria Math" panose="02040503050406030204" pitchFamily="18" charset="0"/>
                                </a:rPr>
                                <m:t>𝑟</m:t>
                              </m:r>
                            </m:e>
                            <m:sub>
                              <m:r>
                                <a:rPr lang="en-GB" b="0" i="1" smtClean="0">
                                  <a:latin typeface="Cambria Math" panose="02040503050406030204" pitchFamily="18" charset="0"/>
                                </a:rPr>
                                <m:t>𝑡</m:t>
                              </m:r>
                            </m:sub>
                          </m:sSub>
                        </m:den>
                      </m:f>
                    </m:oMath>
                  </m:oMathPara>
                </a14:m>
                <a:endParaRPr lang="en-GB" dirty="0"/>
              </a:p>
            </p:txBody>
          </p:sp>
        </mc:Choice>
        <mc:Fallback xmlns="">
          <p:sp>
            <p:nvSpPr>
              <p:cNvPr id="37" name="TextBox 36">
                <a:extLst>
                  <a:ext uri="{FF2B5EF4-FFF2-40B4-BE49-F238E27FC236}">
                    <a16:creationId xmlns:a16="http://schemas.microsoft.com/office/drawing/2014/main" id="{B1D7D861-2585-A0CC-D745-EFE182BB410D}"/>
                  </a:ext>
                </a:extLst>
              </p:cNvPr>
              <p:cNvSpPr txBox="1">
                <a:spLocks noRot="1" noChangeAspect="1" noMove="1" noResize="1" noEditPoints="1" noAdjustHandles="1" noChangeArrowheads="1" noChangeShapeType="1" noTextEdit="1"/>
              </p:cNvSpPr>
              <p:nvPr/>
            </p:nvSpPr>
            <p:spPr>
              <a:xfrm>
                <a:off x="4220308" y="5219858"/>
                <a:ext cx="6717322" cy="697435"/>
              </a:xfrm>
              <a:prstGeom prst="rect">
                <a:avLst/>
              </a:prstGeom>
              <a:blipFill>
                <a:blip r:embed="rId10"/>
                <a:stretch>
                  <a:fillRect/>
                </a:stretch>
              </a:blipFill>
            </p:spPr>
            <p:txBody>
              <a:bodyPr/>
              <a:lstStyle/>
              <a:p>
                <a:r>
                  <a:rPr lang="en-GB">
                    <a:noFill/>
                  </a:rPr>
                  <a:t> </a:t>
                </a:r>
              </a:p>
            </p:txBody>
          </p:sp>
        </mc:Fallback>
      </mc:AlternateContent>
      <p:sp>
        <p:nvSpPr>
          <p:cNvPr id="42" name="Text Placeholder 41">
            <a:extLst>
              <a:ext uri="{FF2B5EF4-FFF2-40B4-BE49-F238E27FC236}">
                <a16:creationId xmlns:a16="http://schemas.microsoft.com/office/drawing/2014/main" id="{D9A658D7-03AF-49DD-68FA-EE4112B49D1B}"/>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p:sp>
        <p:nvSpPr>
          <p:cNvPr id="43" name="TextBox 42">
            <a:extLst>
              <a:ext uri="{FF2B5EF4-FFF2-40B4-BE49-F238E27FC236}">
                <a16:creationId xmlns:a16="http://schemas.microsoft.com/office/drawing/2014/main" id="{9A8EDAFF-4151-D7F0-7020-884DD0BAA502}"/>
              </a:ext>
            </a:extLst>
          </p:cNvPr>
          <p:cNvSpPr txBox="1"/>
          <p:nvPr/>
        </p:nvSpPr>
        <p:spPr>
          <a:xfrm>
            <a:off x="6580633" y="3943623"/>
            <a:ext cx="1996671" cy="369332"/>
          </a:xfrm>
          <a:prstGeom prst="rect">
            <a:avLst/>
          </a:prstGeom>
          <a:noFill/>
        </p:spPr>
        <p:txBody>
          <a:bodyPr wrap="square" rtlCol="0">
            <a:spAutoFit/>
          </a:bodyPr>
          <a:lstStyle/>
          <a:p>
            <a:r>
              <a:rPr lang="en-GB" dirty="0"/>
              <a:t>With:</a:t>
            </a:r>
          </a:p>
        </p:txBody>
      </p:sp>
      <p:sp>
        <p:nvSpPr>
          <p:cNvPr id="44" name="TextBox 43">
            <a:extLst>
              <a:ext uri="{FF2B5EF4-FFF2-40B4-BE49-F238E27FC236}">
                <a16:creationId xmlns:a16="http://schemas.microsoft.com/office/drawing/2014/main" id="{9BF1C0C3-A4A4-D7E1-5169-CC597F5D7611}"/>
              </a:ext>
            </a:extLst>
          </p:cNvPr>
          <p:cNvSpPr txBox="1"/>
          <p:nvPr/>
        </p:nvSpPr>
        <p:spPr>
          <a:xfrm>
            <a:off x="634283" y="3935707"/>
            <a:ext cx="1996671" cy="369332"/>
          </a:xfrm>
          <a:prstGeom prst="rect">
            <a:avLst/>
          </a:prstGeom>
          <a:noFill/>
        </p:spPr>
        <p:txBody>
          <a:bodyPr wrap="square" rtlCol="0">
            <a:spAutoFit/>
          </a:bodyPr>
          <a:lstStyle/>
          <a:p>
            <a:r>
              <a:rPr lang="en-GB" dirty="0"/>
              <a:t>With:</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4229142-D0B3-856C-3745-ADF7E87DED4B}"/>
                  </a:ext>
                </a:extLst>
              </p:cNvPr>
              <p:cNvSpPr txBox="1"/>
              <p:nvPr/>
            </p:nvSpPr>
            <p:spPr>
              <a:xfrm>
                <a:off x="4775510" y="1787368"/>
                <a:ext cx="7603588" cy="8952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GB" sz="2400" b="1" i="1" smtClean="0">
                              <a:solidFill>
                                <a:schemeClr val="accent5"/>
                              </a:solidFill>
                              <a:latin typeface="Cambria Math" panose="02040503050406030204" pitchFamily="18" charset="0"/>
                              <a:ea typeface="Cambria Math" panose="02040503050406030204" pitchFamily="18" charset="0"/>
                            </a:rPr>
                          </m:ctrlPr>
                        </m:sSupPr>
                        <m:e>
                          <m:r>
                            <a:rPr lang="en-GB" sz="2400" b="1" i="1" smtClean="0">
                              <a:solidFill>
                                <a:schemeClr val="accent5"/>
                              </a:solidFill>
                              <a:latin typeface="Cambria Math" panose="02040503050406030204" pitchFamily="18" charset="0"/>
                              <a:ea typeface="Cambria Math" panose="02040503050406030204" pitchFamily="18" charset="0"/>
                            </a:rPr>
                            <m:t>𝝆</m:t>
                          </m:r>
                        </m:e>
                        <m:sup>
                          <m:r>
                            <a:rPr lang="en-GB" sz="2400" b="1" i="1" smtClean="0">
                              <a:solidFill>
                                <a:schemeClr val="accent5"/>
                              </a:solidFill>
                              <a:latin typeface="Cambria Math" panose="02040503050406030204" pitchFamily="18" charset="0"/>
                              <a:ea typeface="Cambria Math" panose="02040503050406030204" pitchFamily="18" charset="0"/>
                            </a:rPr>
                            <m:t>𝑫𝒊𝒗</m:t>
                          </m:r>
                        </m:sup>
                      </m:sSup>
                      <m:r>
                        <a:rPr lang="en-GB" sz="2400" b="1" i="1" smtClean="0">
                          <a:solidFill>
                            <a:schemeClr val="accent5"/>
                          </a:solidFill>
                          <a:latin typeface="Cambria Math" panose="02040503050406030204" pitchFamily="18" charset="0"/>
                          <a:ea typeface="Cambria Math" panose="02040503050406030204" pitchFamily="18" charset="0"/>
                        </a:rPr>
                        <m:t>=</m:t>
                      </m:r>
                      <m:f>
                        <m:fPr>
                          <m:ctrlPr>
                            <a:rPr lang="en-GB" sz="2400" b="1" i="1">
                              <a:solidFill>
                                <a:schemeClr val="accent5"/>
                              </a:solidFill>
                              <a:latin typeface="Cambria Math" panose="02040503050406030204" pitchFamily="18" charset="0"/>
                            </a:rPr>
                          </m:ctrlPr>
                        </m:fPr>
                        <m:num>
                          <m:r>
                            <a:rPr lang="en-GB" sz="2400" b="1" i="1">
                              <a:solidFill>
                                <a:schemeClr val="accent5"/>
                              </a:solidFill>
                              <a:latin typeface="Cambria Math" panose="02040503050406030204" pitchFamily="18" charset="0"/>
                            </a:rPr>
                            <m:t>𝝏</m:t>
                          </m:r>
                          <m:sSub>
                            <m:sSubPr>
                              <m:ctrlPr>
                                <a:rPr lang="en-GB" sz="2400" b="1" i="1">
                                  <a:solidFill>
                                    <a:schemeClr val="accent5"/>
                                  </a:solidFill>
                                  <a:latin typeface="Cambria Math" panose="02040503050406030204" pitchFamily="18" charset="0"/>
                                </a:rPr>
                              </m:ctrlPr>
                            </m:sSubPr>
                            <m:e>
                              <m:r>
                                <a:rPr lang="en-GB" sz="2400" b="1" i="1">
                                  <a:solidFill>
                                    <a:schemeClr val="accent5"/>
                                  </a:solidFill>
                                  <a:latin typeface="Cambria Math" panose="02040503050406030204" pitchFamily="18" charset="0"/>
                                </a:rPr>
                                <m:t>𝑽</m:t>
                              </m:r>
                            </m:e>
                            <m:sub>
                              <m:r>
                                <a:rPr lang="en-GB" sz="2400" b="1" i="1">
                                  <a:solidFill>
                                    <a:schemeClr val="accent5"/>
                                  </a:solidFill>
                                  <a:latin typeface="Cambria Math" panose="02040503050406030204" pitchFamily="18" charset="0"/>
                                </a:rPr>
                                <m:t>𝒕</m:t>
                              </m:r>
                            </m:sub>
                          </m:sSub>
                        </m:num>
                        <m:den>
                          <m:r>
                            <a:rPr lang="en-GB" sz="2400" b="1" i="1">
                              <a:solidFill>
                                <a:schemeClr val="accent5"/>
                              </a:solidFill>
                              <a:latin typeface="Cambria Math" panose="02040503050406030204" pitchFamily="18" charset="0"/>
                            </a:rPr>
                            <m:t>𝝏</m:t>
                          </m:r>
                          <m:sSubSup>
                            <m:sSubSupPr>
                              <m:ctrlPr>
                                <a:rPr lang="en-GB" sz="2400" b="1" i="1" smtClean="0">
                                  <a:solidFill>
                                    <a:schemeClr val="accent5"/>
                                  </a:solidFill>
                                  <a:latin typeface="Cambria Math" panose="02040503050406030204" pitchFamily="18" charset="0"/>
                                </a:rPr>
                              </m:ctrlPr>
                            </m:sSubSupPr>
                            <m:e>
                              <m:r>
                                <a:rPr lang="en-GB" sz="2400" b="1" i="1" smtClean="0">
                                  <a:solidFill>
                                    <a:schemeClr val="accent5"/>
                                  </a:solidFill>
                                  <a:latin typeface="Cambria Math" panose="02040503050406030204" pitchFamily="18" charset="0"/>
                                </a:rPr>
                                <m:t>𝒓</m:t>
                              </m:r>
                            </m:e>
                            <m:sub>
                              <m:r>
                                <a:rPr lang="en-GB" sz="2400" b="1" i="1" smtClean="0">
                                  <a:solidFill>
                                    <a:schemeClr val="accent5"/>
                                  </a:solidFill>
                                  <a:latin typeface="Cambria Math" panose="02040503050406030204" pitchFamily="18" charset="0"/>
                                </a:rPr>
                                <m:t>𝒕</m:t>
                              </m:r>
                            </m:sub>
                            <m:sup>
                              <m:r>
                                <a:rPr lang="en-GB" sz="2400" b="1" i="1" smtClean="0">
                                  <a:solidFill>
                                    <a:schemeClr val="accent5"/>
                                  </a:solidFill>
                                  <a:latin typeface="Cambria Math" panose="02040503050406030204" pitchFamily="18" charset="0"/>
                                </a:rPr>
                                <m:t>𝑫𝒊𝒗</m:t>
                              </m:r>
                            </m:sup>
                          </m:sSubSup>
                        </m:den>
                      </m:f>
                    </m:oMath>
                  </m:oMathPara>
                </a14:m>
                <a:endParaRPr lang="en-GB" sz="2400" dirty="0"/>
              </a:p>
            </p:txBody>
          </p:sp>
        </mc:Choice>
        <mc:Fallback xmlns="">
          <p:sp>
            <p:nvSpPr>
              <p:cNvPr id="3" name="TextBox 2">
                <a:extLst>
                  <a:ext uri="{FF2B5EF4-FFF2-40B4-BE49-F238E27FC236}">
                    <a16:creationId xmlns:a16="http://schemas.microsoft.com/office/drawing/2014/main" id="{84229142-D0B3-856C-3745-ADF7E87DED4B}"/>
                  </a:ext>
                </a:extLst>
              </p:cNvPr>
              <p:cNvSpPr txBox="1">
                <a:spLocks noRot="1" noChangeAspect="1" noMove="1" noResize="1" noEditPoints="1" noAdjustHandles="1" noChangeArrowheads="1" noChangeShapeType="1" noTextEdit="1"/>
              </p:cNvSpPr>
              <p:nvPr/>
            </p:nvSpPr>
            <p:spPr>
              <a:xfrm>
                <a:off x="4775510" y="1787368"/>
                <a:ext cx="7603588" cy="895245"/>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5EF0C5B-8AE4-EBE7-32D1-EB4B2E7BADB8}"/>
                  </a:ext>
                </a:extLst>
              </p:cNvPr>
              <p:cNvSpPr txBox="1"/>
              <p:nvPr/>
            </p:nvSpPr>
            <p:spPr>
              <a:xfrm>
                <a:off x="5925333" y="2839032"/>
                <a:ext cx="6098344" cy="7838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2000" i="1" smtClean="0">
                              <a:latin typeface="Cambria Math" panose="02040503050406030204" pitchFamily="18" charset="0"/>
                            </a:rPr>
                          </m:ctrlPr>
                        </m:fPr>
                        <m:num>
                          <m:r>
                            <a:rPr lang="en-GB" sz="2000" b="0" i="1" smtClean="0">
                              <a:latin typeface="Cambria Math" panose="02040503050406030204" pitchFamily="18" charset="0"/>
                            </a:rPr>
                            <m:t>1</m:t>
                          </m:r>
                        </m:num>
                        <m:den>
                          <m:r>
                            <a:rPr lang="en-GB" sz="2000" b="0" i="1" smtClean="0">
                              <a:latin typeface="Cambria Math" panose="02040503050406030204" pitchFamily="18" charset="0"/>
                            </a:rPr>
                            <m:t>𝐷</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𝐹</m:t>
                              </m:r>
                            </m:e>
                            <m:sub>
                              <m:r>
                                <a:rPr lang="en-GB" sz="2000" b="0" i="1" smtClean="0">
                                  <a:latin typeface="Cambria Math" panose="02040503050406030204" pitchFamily="18" charset="0"/>
                                </a:rPr>
                                <m:t>𝑡</m:t>
                              </m:r>
                            </m:sub>
                          </m:sSub>
                        </m:den>
                      </m:f>
                      <m:r>
                        <a:rPr lang="en-GB" sz="2000" i="1">
                          <a:latin typeface="Cambria Math" panose="02040503050406030204" pitchFamily="18" charset="0"/>
                          <a:ea typeface="Cambria Math" panose="02040503050406030204" pitchFamily="18" charset="0"/>
                        </a:rPr>
                        <m:t>∙</m:t>
                      </m:r>
                      <m:d>
                        <m:dPr>
                          <m:ctrlPr>
                            <a:rPr lang="en-GB" sz="2000" b="0" i="1" smtClean="0">
                              <a:latin typeface="Cambria Math" panose="02040503050406030204" pitchFamily="18" charset="0"/>
                              <a:ea typeface="Cambria Math" panose="02040503050406030204" pitchFamily="18" charset="0"/>
                            </a:rPr>
                          </m:ctrlPr>
                        </m:dPr>
                        <m:e>
                          <m:f>
                            <m:fPr>
                              <m:ctrlPr>
                                <a:rPr lang="en-GB" sz="2000" b="0" i="1" smtClean="0">
                                  <a:latin typeface="Cambria Math" panose="02040503050406030204" pitchFamily="18" charset="0"/>
                                  <a:ea typeface="Cambria Math" panose="02040503050406030204" pitchFamily="18" charset="0"/>
                                </a:rPr>
                              </m:ctrlPr>
                            </m:fPr>
                            <m:num>
                              <m:r>
                                <a:rPr lang="en-GB" sz="2000" b="0" i="1" smtClean="0">
                                  <a:latin typeface="Cambria Math" panose="02040503050406030204" pitchFamily="18" charset="0"/>
                                  <a:ea typeface="Cambria Math" panose="02040503050406030204" pitchFamily="18" charset="0"/>
                                </a:rPr>
                                <m:t>1</m:t>
                              </m:r>
                            </m:num>
                            <m:den>
                              <m:r>
                                <a:rPr lang="en-GB" sz="2000" b="0" i="1" smtClean="0">
                                  <a:latin typeface="Cambria Math" panose="02040503050406030204" pitchFamily="18" charset="0"/>
                                  <a:ea typeface="Cambria Math" panose="02040503050406030204" pitchFamily="18" charset="0"/>
                                </a:rPr>
                                <m:t>𝑡</m:t>
                              </m:r>
                            </m:den>
                          </m:f>
                          <m:r>
                            <a:rPr lang="en-GB" sz="2000" b="0" i="1" smtClean="0">
                              <a:latin typeface="Cambria Math" panose="02040503050406030204" pitchFamily="18" charset="0"/>
                              <a:ea typeface="Cambria Math" panose="02040503050406030204" pitchFamily="18" charset="0"/>
                            </a:rPr>
                            <m:t>∙</m:t>
                          </m:r>
                          <m:f>
                            <m:fPr>
                              <m:ctrlPr>
                                <a:rPr lang="en-GB" sz="2000" b="1" i="1">
                                  <a:solidFill>
                                    <a:schemeClr val="accent5"/>
                                  </a:solidFill>
                                  <a:latin typeface="Cambria Math" panose="02040503050406030204" pitchFamily="18" charset="0"/>
                                </a:rPr>
                              </m:ctrlPr>
                            </m:fPr>
                            <m:num>
                              <m:r>
                                <a:rPr lang="en-GB" sz="2000" b="1" i="1">
                                  <a:solidFill>
                                    <a:schemeClr val="accent5"/>
                                  </a:solidFill>
                                  <a:latin typeface="Cambria Math" panose="02040503050406030204" pitchFamily="18" charset="0"/>
                                </a:rPr>
                                <m:t>𝝏</m:t>
                              </m:r>
                              <m:sSub>
                                <m:sSubPr>
                                  <m:ctrlPr>
                                    <a:rPr lang="en-GB" sz="2000" b="1" i="1">
                                      <a:solidFill>
                                        <a:schemeClr val="accent5"/>
                                      </a:solidFill>
                                      <a:latin typeface="Cambria Math" panose="02040503050406030204" pitchFamily="18" charset="0"/>
                                    </a:rPr>
                                  </m:ctrlPr>
                                </m:sSubPr>
                                <m:e>
                                  <m:r>
                                    <a:rPr lang="en-GB" sz="2000" b="1" i="1">
                                      <a:solidFill>
                                        <a:schemeClr val="accent5"/>
                                      </a:solidFill>
                                      <a:latin typeface="Cambria Math" panose="02040503050406030204" pitchFamily="18" charset="0"/>
                                    </a:rPr>
                                    <m:t>𝑽</m:t>
                                  </m:r>
                                </m:e>
                                <m:sub>
                                  <m:r>
                                    <a:rPr lang="en-GB" sz="2000" b="1" i="1">
                                      <a:solidFill>
                                        <a:schemeClr val="accent5"/>
                                      </a:solidFill>
                                      <a:latin typeface="Cambria Math" panose="02040503050406030204" pitchFamily="18" charset="0"/>
                                    </a:rPr>
                                    <m:t>𝒕</m:t>
                                  </m:r>
                                </m:sub>
                              </m:sSub>
                            </m:num>
                            <m:den>
                              <m:r>
                                <a:rPr lang="en-GB" sz="2000" b="1" i="1">
                                  <a:solidFill>
                                    <a:schemeClr val="accent5"/>
                                  </a:solidFill>
                                  <a:latin typeface="Cambria Math" panose="02040503050406030204" pitchFamily="18" charset="0"/>
                                </a:rPr>
                                <m:t>𝝏</m:t>
                              </m:r>
                              <m:sSub>
                                <m:sSubPr>
                                  <m:ctrlPr>
                                    <a:rPr lang="en-GB" sz="2000" b="1" i="1" smtClean="0">
                                      <a:solidFill>
                                        <a:schemeClr val="accent5"/>
                                      </a:solidFill>
                                      <a:latin typeface="Cambria Math" panose="02040503050406030204" pitchFamily="18" charset="0"/>
                                    </a:rPr>
                                  </m:ctrlPr>
                                </m:sSubPr>
                                <m:e>
                                  <m:r>
                                    <a:rPr lang="en-GB" sz="2000" b="1" i="1">
                                      <a:solidFill>
                                        <a:schemeClr val="accent5"/>
                                      </a:solidFill>
                                      <a:latin typeface="Cambria Math" panose="02040503050406030204" pitchFamily="18" charset="0"/>
                                    </a:rPr>
                                    <m:t>𝒓</m:t>
                                  </m:r>
                                </m:e>
                                <m:sub>
                                  <m:r>
                                    <a:rPr lang="en-GB" sz="2000" b="1" i="1" smtClean="0">
                                      <a:solidFill>
                                        <a:schemeClr val="accent5"/>
                                      </a:solidFill>
                                      <a:latin typeface="Cambria Math" panose="02040503050406030204" pitchFamily="18" charset="0"/>
                                    </a:rPr>
                                    <m:t>𝒕</m:t>
                                  </m:r>
                                </m:sub>
                              </m:sSub>
                            </m:den>
                          </m:f>
                          <m:r>
                            <a:rPr lang="en-GB" sz="2000" b="0" i="1" smtClean="0">
                              <a:solidFill>
                                <a:schemeClr val="tx1"/>
                              </a:solidFill>
                              <a:latin typeface="Cambria Math" panose="02040503050406030204" pitchFamily="18" charset="0"/>
                            </a:rPr>
                            <m:t>+</m:t>
                          </m:r>
                          <m:sSub>
                            <m:sSubPr>
                              <m:ctrlPr>
                                <a:rPr lang="en-GB" sz="2000" b="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𝑉</m:t>
                              </m:r>
                            </m:e>
                            <m:sub>
                              <m:r>
                                <a:rPr lang="en-GB" sz="2000" b="0" i="1" smtClean="0">
                                  <a:solidFill>
                                    <a:schemeClr val="tx1"/>
                                  </a:solidFill>
                                  <a:latin typeface="Cambria Math" panose="02040503050406030204" pitchFamily="18" charset="0"/>
                                </a:rPr>
                                <m:t>𝑡</m:t>
                              </m:r>
                            </m:sub>
                          </m:sSub>
                        </m:e>
                      </m:d>
                      <m:r>
                        <a:rPr lang="en-GB" sz="2000" b="0" i="1" smtClean="0">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𝐹</m:t>
                          </m:r>
                        </m:e>
                        <m:sub>
                          <m:r>
                            <a:rPr lang="en-GB" sz="2000" i="1">
                              <a:latin typeface="Cambria Math" panose="02040503050406030204" pitchFamily="18" charset="0"/>
                              <a:ea typeface="Cambria Math" panose="02040503050406030204" pitchFamily="18" charset="0"/>
                            </a:rPr>
                            <m:t>𝑡</m:t>
                          </m:r>
                        </m:sub>
                      </m:sSub>
                      <m:r>
                        <a:rPr lang="en-GB" sz="2000" i="1" smtClean="0">
                          <a:latin typeface="Cambria Math" panose="02040503050406030204" pitchFamily="18" charset="0"/>
                          <a:ea typeface="Cambria Math" panose="02040503050406030204" pitchFamily="18" charset="0"/>
                        </a:rPr>
                        <m:t>∙</m:t>
                      </m:r>
                      <m:f>
                        <m:fPr>
                          <m:ctrlPr>
                            <a:rPr lang="en-GB" sz="2000" i="1">
                              <a:latin typeface="Cambria Math" panose="02040503050406030204" pitchFamily="18" charset="0"/>
                            </a:rPr>
                          </m:ctrlPr>
                        </m:fPr>
                        <m:num>
                          <m:r>
                            <a:rPr lang="en-GB" sz="2000" i="1">
                              <a:latin typeface="Cambria Math" panose="02040503050406030204" pitchFamily="18" charset="0"/>
                            </a:rPr>
                            <m:t>𝜕</m:t>
                          </m:r>
                          <m:r>
                            <a:rPr lang="en-GB" sz="2000" i="1">
                              <a:latin typeface="Cambria Math" panose="02040503050406030204" pitchFamily="18" charset="0"/>
                              <a:ea typeface="Cambria Math" panose="02040503050406030204" pitchFamily="18" charset="0"/>
                            </a:rPr>
                            <m:t>𝛼</m:t>
                          </m:r>
                        </m:num>
                        <m:den>
                          <m:r>
                            <a:rPr lang="en-GB" sz="2000" i="1">
                              <a:latin typeface="Cambria Math" panose="02040503050406030204" pitchFamily="18" charset="0"/>
                            </a:rPr>
                            <m:t>𝜕</m:t>
                          </m:r>
                          <m:sSup>
                            <m:sSupPr>
                              <m:ctrlPr>
                                <a:rPr lang="en-GB" sz="2000" i="1">
                                  <a:latin typeface="Cambria Math" panose="02040503050406030204" pitchFamily="18" charset="0"/>
                                </a:rPr>
                              </m:ctrlPr>
                            </m:sSupPr>
                            <m:e>
                              <m:r>
                                <a:rPr lang="en-GB" sz="2000" i="1">
                                  <a:latin typeface="Cambria Math" panose="02040503050406030204" pitchFamily="18" charset="0"/>
                                </a:rPr>
                                <m:t>𝑟</m:t>
                              </m:r>
                            </m:e>
                            <m:sup>
                              <m:r>
                                <a:rPr lang="en-GB" sz="2000" i="1">
                                  <a:latin typeface="Cambria Math" panose="02040503050406030204" pitchFamily="18" charset="0"/>
                                </a:rPr>
                                <m:t>𝐷𝑖𝑣</m:t>
                              </m:r>
                            </m:sup>
                          </m:sSup>
                        </m:den>
                      </m:f>
                      <m:r>
                        <a:rPr lang="en-GB" sz="2000" b="0" i="1" smtClean="0">
                          <a:latin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𝐹</m:t>
                          </m:r>
                        </m:e>
                        <m:sub>
                          <m:r>
                            <a:rPr lang="en-GB" sz="2000" b="0" i="1" smtClean="0">
                              <a:latin typeface="Cambria Math" panose="02040503050406030204" pitchFamily="18" charset="0"/>
                              <a:ea typeface="Cambria Math" panose="02040503050406030204" pitchFamily="18" charset="0"/>
                            </a:rPr>
                            <m:t>𝑡</m:t>
                          </m:r>
                        </m:sub>
                      </m:sSub>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𝛼</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𝐾</m:t>
                      </m:r>
                      <m:r>
                        <a:rPr lang="en-GB" sz="2000" i="1">
                          <a:latin typeface="Cambria Math" panose="02040503050406030204" pitchFamily="18" charset="0"/>
                          <a:ea typeface="Cambria Math" panose="02040503050406030204" pitchFamily="18" charset="0"/>
                        </a:rPr>
                        <m:t>∙</m:t>
                      </m:r>
                      <m:f>
                        <m:fPr>
                          <m:ctrlPr>
                            <a:rPr lang="en-GB" sz="2000" i="1">
                              <a:latin typeface="Cambria Math" panose="02040503050406030204" pitchFamily="18" charset="0"/>
                            </a:rPr>
                          </m:ctrlPr>
                        </m:fPr>
                        <m:num>
                          <m:r>
                            <a:rPr lang="en-GB" sz="2000" i="1">
                              <a:latin typeface="Cambria Math" panose="02040503050406030204" pitchFamily="18" charset="0"/>
                            </a:rPr>
                            <m:t>𝜕</m:t>
                          </m:r>
                          <m:r>
                            <a:rPr lang="en-GB" sz="2000" i="1" smtClean="0">
                              <a:latin typeface="Cambria Math" panose="02040503050406030204" pitchFamily="18" charset="0"/>
                              <a:ea typeface="Cambria Math" panose="02040503050406030204" pitchFamily="18" charset="0"/>
                            </a:rPr>
                            <m:t>𝛽</m:t>
                          </m:r>
                        </m:num>
                        <m:den>
                          <m:r>
                            <a:rPr lang="en-GB" sz="2000" i="1">
                              <a:latin typeface="Cambria Math" panose="02040503050406030204" pitchFamily="18" charset="0"/>
                            </a:rPr>
                            <m:t>𝜕</m:t>
                          </m:r>
                          <m:sSubSup>
                            <m:sSubSupPr>
                              <m:ctrlPr>
                                <a:rPr lang="en-GB" sz="2000" b="0" i="1" smtClean="0">
                                  <a:latin typeface="Cambria Math" panose="02040503050406030204" pitchFamily="18" charset="0"/>
                                </a:rPr>
                              </m:ctrlPr>
                            </m:sSubSupPr>
                            <m:e>
                              <m:r>
                                <a:rPr lang="en-GB" sz="2000" i="1">
                                  <a:latin typeface="Cambria Math" panose="02040503050406030204" pitchFamily="18" charset="0"/>
                                </a:rPr>
                                <m:t>𝑟</m:t>
                              </m:r>
                            </m:e>
                            <m:sub>
                              <m:r>
                                <a:rPr lang="en-GB" sz="2000" b="0" i="1" smtClean="0">
                                  <a:latin typeface="Cambria Math" panose="02040503050406030204" pitchFamily="18" charset="0"/>
                                </a:rPr>
                                <m:t>𝑡</m:t>
                              </m:r>
                            </m:sub>
                            <m:sup>
                              <m:r>
                                <a:rPr lang="en-GB" sz="2000" i="1">
                                  <a:latin typeface="Cambria Math" panose="02040503050406030204" pitchFamily="18" charset="0"/>
                                </a:rPr>
                                <m:t>𝐷𝑖𝑣</m:t>
                              </m:r>
                            </m:sup>
                          </m:sSubSup>
                        </m:den>
                      </m:f>
                    </m:oMath>
                  </m:oMathPara>
                </a14:m>
                <a:endParaRPr lang="en-GB" sz="2000" dirty="0"/>
              </a:p>
            </p:txBody>
          </p:sp>
        </mc:Choice>
        <mc:Fallback xmlns="">
          <p:sp>
            <p:nvSpPr>
              <p:cNvPr id="4" name="TextBox 3">
                <a:extLst>
                  <a:ext uri="{FF2B5EF4-FFF2-40B4-BE49-F238E27FC236}">
                    <a16:creationId xmlns:a16="http://schemas.microsoft.com/office/drawing/2014/main" id="{C5EF0C5B-8AE4-EBE7-32D1-EB4B2E7BADB8}"/>
                  </a:ext>
                </a:extLst>
              </p:cNvPr>
              <p:cNvSpPr txBox="1">
                <a:spLocks noRot="1" noChangeAspect="1" noMove="1" noResize="1" noEditPoints="1" noAdjustHandles="1" noChangeArrowheads="1" noChangeShapeType="1" noTextEdit="1"/>
              </p:cNvSpPr>
              <p:nvPr/>
            </p:nvSpPr>
            <p:spPr>
              <a:xfrm>
                <a:off x="5925333" y="2839032"/>
                <a:ext cx="6098344" cy="783869"/>
              </a:xfrm>
              <a:prstGeom prst="rect">
                <a:avLst/>
              </a:prstGeom>
              <a:blipFill>
                <a:blip r:embed="rId1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088412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D6043A-2F5F-32A2-0C58-AC2FC8F21701}"/>
              </a:ext>
            </a:extLst>
          </p:cNvPr>
          <p:cNvSpPr>
            <a:spLocks noGrp="1"/>
          </p:cNvSpPr>
          <p:nvPr>
            <p:ph type="ctrTitle"/>
          </p:nvPr>
        </p:nvSpPr>
        <p:spPr/>
        <p:txBody>
          <a:bodyPr/>
          <a:lstStyle/>
          <a:p>
            <a:r>
              <a:rPr lang="en-GB" dirty="0"/>
              <a:t>Additional Information</a:t>
            </a:r>
          </a:p>
        </p:txBody>
      </p:sp>
      <p:sp>
        <p:nvSpPr>
          <p:cNvPr id="7" name="Content Placeholder 6">
            <a:extLst>
              <a:ext uri="{FF2B5EF4-FFF2-40B4-BE49-F238E27FC236}">
                <a16:creationId xmlns:a16="http://schemas.microsoft.com/office/drawing/2014/main" id="{8875FB43-48F9-0C13-30B4-94B35032ACD3}"/>
              </a:ext>
            </a:extLst>
          </p:cNvPr>
          <p:cNvSpPr>
            <a:spLocks noGrp="1"/>
          </p:cNvSpPr>
          <p:nvPr>
            <p:ph sz="quarter" idx="12"/>
          </p:nvPr>
        </p:nvSpPr>
        <p:spPr>
          <a:xfrm>
            <a:off x="566352" y="1535358"/>
            <a:ext cx="11215687" cy="4752900"/>
          </a:xfrm>
        </p:spPr>
        <p:txBody>
          <a:bodyPr/>
          <a:lstStyle/>
          <a:p>
            <a:r>
              <a:rPr lang="en-GB" sz="2400" dirty="0"/>
              <a:t>Trade used is from “</a:t>
            </a:r>
            <a:r>
              <a:rPr lang="en-US" sz="2400" dirty="0"/>
              <a:t>Examples\OREAcademy_TA001_Equity_Option”</a:t>
            </a:r>
            <a:endParaRPr lang="en-GB" sz="2400" dirty="0"/>
          </a:p>
          <a:p>
            <a:endParaRPr lang="en-GB" sz="2400" dirty="0"/>
          </a:p>
          <a:p>
            <a:r>
              <a:rPr lang="en-GB" sz="2400" dirty="0"/>
              <a:t>Excel Spreadsheet is an extension of the spreadsheet used for the OIS Curve Bootstrapping videos</a:t>
            </a:r>
          </a:p>
          <a:p>
            <a:endParaRPr lang="en-GB" sz="2400" dirty="0"/>
          </a:p>
          <a:p>
            <a:r>
              <a:rPr lang="en-GB" sz="2400" dirty="0"/>
              <a:t>Excel Spreadsheet is self-contained (Excel formulas + VBA code)</a:t>
            </a:r>
          </a:p>
          <a:p>
            <a:endParaRPr lang="en-GB" sz="2400" dirty="0"/>
          </a:p>
          <a:p>
            <a:r>
              <a:rPr lang="en-GB" sz="2400" dirty="0"/>
              <a:t>Contains the ORE C++ library call stack (from start to finish)</a:t>
            </a:r>
          </a:p>
          <a:p>
            <a:endParaRPr lang="en-GB" sz="2400" dirty="0"/>
          </a:p>
          <a:p>
            <a:endParaRPr lang="en-GB" sz="2400" dirty="0"/>
          </a:p>
          <a:p>
            <a:endParaRPr lang="en-GB" sz="2400" dirty="0"/>
          </a:p>
          <a:p>
            <a:endParaRPr lang="en-GB" sz="2400" dirty="0"/>
          </a:p>
          <a:p>
            <a:endParaRPr lang="en-GB" sz="2400" dirty="0"/>
          </a:p>
          <a:p>
            <a:pPr lvl="1"/>
            <a:endParaRPr lang="en-GB" sz="2000" dirty="0"/>
          </a:p>
        </p:txBody>
      </p:sp>
      <p:sp>
        <p:nvSpPr>
          <p:cNvPr id="2" name="Text Placeholder 2">
            <a:extLst>
              <a:ext uri="{FF2B5EF4-FFF2-40B4-BE49-F238E27FC236}">
                <a16:creationId xmlns:a16="http://schemas.microsoft.com/office/drawing/2014/main" id="{F6746B09-C65B-2EE9-08F9-97D45BE0585A}"/>
              </a:ext>
            </a:extLst>
          </p:cNvPr>
          <p:cNvSpPr>
            <a:spLocks noGrp="1"/>
          </p:cNvSpPr>
          <p:nvPr>
            <p:ph type="body" sz="quarter" idx="10"/>
          </p:nvPr>
        </p:nvSpPr>
        <p:spPr>
          <a:xfrm>
            <a:off x="527050" y="6435968"/>
            <a:ext cx="3693258" cy="316402"/>
          </a:xfrm>
        </p:spPr>
        <p:txBody>
          <a:bodyPr/>
          <a:lstStyle/>
          <a:p>
            <a:r>
              <a:rPr lang="en-US" sz="1400" dirty="0"/>
              <a:t>European Equity Option - Calibration &amp; Pricing</a:t>
            </a:r>
            <a:endParaRPr lang="en-GB" dirty="0"/>
          </a:p>
          <a:p>
            <a:endParaRPr lang="en-GB" dirty="0"/>
          </a:p>
        </p:txBody>
      </p:sp>
    </p:spTree>
    <p:extLst>
      <p:ext uri="{BB962C8B-B14F-4D97-AF65-F5344CB8AC3E}">
        <p14:creationId xmlns:p14="http://schemas.microsoft.com/office/powerpoint/2010/main" val="37659132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03D51-D7A8-AA6A-D774-66DC7C908D14}"/>
              </a:ext>
            </a:extLst>
          </p:cNvPr>
          <p:cNvSpPr>
            <a:spLocks noGrp="1"/>
          </p:cNvSpPr>
          <p:nvPr>
            <p:ph type="ctrTitle"/>
          </p:nvPr>
        </p:nvSpPr>
        <p:spPr/>
        <p:txBody>
          <a:bodyPr/>
          <a:lstStyle/>
          <a:p>
            <a:r>
              <a:rPr lang="en-GB" dirty="0"/>
              <a:t>Greeks &amp; Other Risk Measures</a:t>
            </a:r>
          </a:p>
        </p:txBody>
      </p:sp>
      <p:sp>
        <p:nvSpPr>
          <p:cNvPr id="6" name="TextBox 5">
            <a:extLst>
              <a:ext uri="{FF2B5EF4-FFF2-40B4-BE49-F238E27FC236}">
                <a16:creationId xmlns:a16="http://schemas.microsoft.com/office/drawing/2014/main" id="{FC9400F7-6D0B-6DB9-8715-99D694B541D1}"/>
              </a:ext>
            </a:extLst>
          </p:cNvPr>
          <p:cNvSpPr txBox="1"/>
          <p:nvPr/>
        </p:nvSpPr>
        <p:spPr>
          <a:xfrm>
            <a:off x="197253" y="1046402"/>
            <a:ext cx="5176606" cy="461665"/>
          </a:xfrm>
          <a:prstGeom prst="rect">
            <a:avLst/>
          </a:prstGeom>
          <a:solidFill>
            <a:schemeClr val="bg1">
              <a:lumMod val="95000"/>
            </a:schemeClr>
          </a:solidFill>
        </p:spPr>
        <p:txBody>
          <a:bodyPr wrap="square" rtlCol="0">
            <a:spAutoFit/>
          </a:bodyPr>
          <a:lstStyle/>
          <a:p>
            <a:pPr algn="ctr"/>
            <a:r>
              <a:rPr lang="en-GB" sz="2400" b="1" dirty="0"/>
              <a:t>Vega</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66D9C80-7CA0-8027-C06B-308F14DF59B4}"/>
                  </a:ext>
                </a:extLst>
              </p:cNvPr>
              <p:cNvSpPr txBox="1"/>
              <p:nvPr/>
            </p:nvSpPr>
            <p:spPr>
              <a:xfrm>
                <a:off x="-173011" y="2843351"/>
                <a:ext cx="6098344" cy="782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2000" i="1" smtClean="0">
                              <a:latin typeface="Cambria Math" panose="02040503050406030204" pitchFamily="18" charset="0"/>
                            </a:rPr>
                          </m:ctrlPr>
                        </m:fPr>
                        <m:num>
                          <m:r>
                            <a:rPr lang="en-GB" sz="2000" b="0" i="1" smtClean="0">
                              <a:latin typeface="Cambria Math" panose="02040503050406030204" pitchFamily="18" charset="0"/>
                            </a:rPr>
                            <m:t>1</m:t>
                          </m:r>
                        </m:num>
                        <m:den>
                          <m:r>
                            <a:rPr lang="en-GB" sz="2000" b="0" i="1" smtClean="0">
                              <a:latin typeface="Cambria Math" panose="02040503050406030204" pitchFamily="18" charset="0"/>
                            </a:rPr>
                            <m:t>𝐷</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𝐹</m:t>
                              </m:r>
                            </m:e>
                            <m:sub>
                              <m:r>
                                <a:rPr lang="en-GB" sz="2000" b="0" i="1" smtClean="0">
                                  <a:latin typeface="Cambria Math" panose="02040503050406030204" pitchFamily="18" charset="0"/>
                                </a:rPr>
                                <m:t>𝑡</m:t>
                              </m:r>
                            </m:sub>
                          </m:sSub>
                          <m:r>
                            <a:rPr lang="en-GB" sz="2000" b="0" i="1" smtClean="0">
                              <a:latin typeface="Cambria Math" panose="02040503050406030204" pitchFamily="18" charset="0"/>
                              <a:ea typeface="Cambria Math" panose="02040503050406030204" pitchFamily="18" charset="0"/>
                            </a:rPr>
                            <m:t>∙</m:t>
                          </m:r>
                          <m:rad>
                            <m:radPr>
                              <m:degHide m:val="on"/>
                              <m:ctrlPr>
                                <a:rPr lang="en-GB" sz="2000" b="0" i="1" smtClean="0">
                                  <a:latin typeface="Cambria Math" panose="02040503050406030204" pitchFamily="18" charset="0"/>
                                  <a:ea typeface="Cambria Math" panose="02040503050406030204" pitchFamily="18" charset="0"/>
                                </a:rPr>
                              </m:ctrlPr>
                            </m:radPr>
                            <m:deg/>
                            <m:e>
                              <m:r>
                                <a:rPr lang="en-GB" sz="2000" b="0" i="1" smtClean="0">
                                  <a:latin typeface="Cambria Math" panose="02040503050406030204" pitchFamily="18" charset="0"/>
                                  <a:ea typeface="Cambria Math" panose="02040503050406030204" pitchFamily="18" charset="0"/>
                                </a:rPr>
                                <m:t>𝑡</m:t>
                              </m:r>
                            </m:e>
                          </m:rad>
                        </m:den>
                      </m:f>
                      <m:r>
                        <a:rPr lang="en-GB" sz="2000" i="1" smtClean="0">
                          <a:latin typeface="Cambria Math" panose="02040503050406030204" pitchFamily="18" charset="0"/>
                          <a:ea typeface="Cambria Math" panose="02040503050406030204" pitchFamily="18" charset="0"/>
                        </a:rPr>
                        <m:t>∙</m:t>
                      </m:r>
                      <m:f>
                        <m:fPr>
                          <m:ctrlPr>
                            <a:rPr lang="en-GB" sz="2000" b="1" i="1">
                              <a:solidFill>
                                <a:schemeClr val="accent5"/>
                              </a:solidFill>
                              <a:latin typeface="Cambria Math" panose="02040503050406030204" pitchFamily="18" charset="0"/>
                            </a:rPr>
                          </m:ctrlPr>
                        </m:fPr>
                        <m:num>
                          <m:r>
                            <a:rPr lang="en-GB" sz="2000" b="1" i="1">
                              <a:solidFill>
                                <a:schemeClr val="accent5"/>
                              </a:solidFill>
                              <a:latin typeface="Cambria Math" panose="02040503050406030204" pitchFamily="18" charset="0"/>
                            </a:rPr>
                            <m:t>𝝏</m:t>
                          </m:r>
                          <m:sSub>
                            <m:sSubPr>
                              <m:ctrlPr>
                                <a:rPr lang="en-GB" sz="2000" b="1" i="1">
                                  <a:solidFill>
                                    <a:schemeClr val="accent5"/>
                                  </a:solidFill>
                                  <a:latin typeface="Cambria Math" panose="02040503050406030204" pitchFamily="18" charset="0"/>
                                </a:rPr>
                              </m:ctrlPr>
                            </m:sSubPr>
                            <m:e>
                              <m:r>
                                <a:rPr lang="en-GB" sz="2000" b="1" i="1">
                                  <a:solidFill>
                                    <a:schemeClr val="accent5"/>
                                  </a:solidFill>
                                  <a:latin typeface="Cambria Math" panose="02040503050406030204" pitchFamily="18" charset="0"/>
                                </a:rPr>
                                <m:t>𝑽</m:t>
                              </m:r>
                            </m:e>
                            <m:sub>
                              <m:r>
                                <a:rPr lang="en-GB" sz="2000" b="1" i="1">
                                  <a:solidFill>
                                    <a:schemeClr val="accent5"/>
                                  </a:solidFill>
                                  <a:latin typeface="Cambria Math" panose="02040503050406030204" pitchFamily="18" charset="0"/>
                                </a:rPr>
                                <m:t>𝒕</m:t>
                              </m:r>
                            </m:sub>
                          </m:sSub>
                        </m:num>
                        <m:den>
                          <m:r>
                            <a:rPr lang="en-GB" sz="2000" b="1" i="1">
                              <a:solidFill>
                                <a:schemeClr val="accent5"/>
                              </a:solidFill>
                              <a:latin typeface="Cambria Math" panose="02040503050406030204" pitchFamily="18" charset="0"/>
                            </a:rPr>
                            <m:t>𝝏</m:t>
                          </m:r>
                          <m:sSub>
                            <m:sSubPr>
                              <m:ctrlPr>
                                <a:rPr lang="en-GB" sz="2000" b="1" i="1">
                                  <a:solidFill>
                                    <a:schemeClr val="accent5"/>
                                  </a:solidFill>
                                  <a:latin typeface="Cambria Math" panose="02040503050406030204" pitchFamily="18" charset="0"/>
                                  <a:ea typeface="Cambria Math" panose="02040503050406030204" pitchFamily="18" charset="0"/>
                                </a:rPr>
                              </m:ctrlPr>
                            </m:sSubPr>
                            <m:e>
                              <m:r>
                                <a:rPr lang="en-GB" sz="2000" b="1" i="1">
                                  <a:solidFill>
                                    <a:schemeClr val="accent5"/>
                                  </a:solidFill>
                                  <a:latin typeface="Cambria Math" panose="02040503050406030204" pitchFamily="18" charset="0"/>
                                  <a:ea typeface="Cambria Math" panose="02040503050406030204" pitchFamily="18" charset="0"/>
                                </a:rPr>
                                <m:t>𝝈</m:t>
                              </m:r>
                            </m:e>
                            <m:sub>
                              <m:r>
                                <a:rPr lang="en-GB" sz="2000" b="1" i="1">
                                  <a:solidFill>
                                    <a:schemeClr val="accent5"/>
                                  </a:solidFill>
                                  <a:latin typeface="Cambria Math" panose="02040503050406030204" pitchFamily="18" charset="0"/>
                                  <a:ea typeface="Cambria Math" panose="02040503050406030204" pitchFamily="18" charset="0"/>
                                </a:rPr>
                                <m:t>𝑲</m:t>
                              </m:r>
                              <m:r>
                                <a:rPr lang="en-GB" sz="2000" b="1" i="1">
                                  <a:solidFill>
                                    <a:schemeClr val="accent5"/>
                                  </a:solidFill>
                                  <a:latin typeface="Cambria Math" panose="02040503050406030204" pitchFamily="18" charset="0"/>
                                  <a:ea typeface="Cambria Math" panose="02040503050406030204" pitchFamily="18" charset="0"/>
                                </a:rPr>
                                <m:t>,</m:t>
                              </m:r>
                              <m:r>
                                <a:rPr lang="en-GB" sz="2000" b="1" i="1">
                                  <a:solidFill>
                                    <a:schemeClr val="accent5"/>
                                  </a:solidFill>
                                  <a:latin typeface="Cambria Math" panose="02040503050406030204" pitchFamily="18" charset="0"/>
                                  <a:ea typeface="Cambria Math" panose="02040503050406030204" pitchFamily="18" charset="0"/>
                                </a:rPr>
                                <m:t>𝒕</m:t>
                              </m:r>
                            </m:sub>
                          </m:sSub>
                        </m:den>
                      </m:f>
                      <m:r>
                        <a:rPr lang="en-GB" sz="2000" b="0" i="1" smtClean="0">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𝐹</m:t>
                          </m:r>
                        </m:e>
                        <m:sub>
                          <m:r>
                            <a:rPr lang="en-GB" sz="2000" i="1">
                              <a:latin typeface="Cambria Math" panose="02040503050406030204" pitchFamily="18" charset="0"/>
                              <a:ea typeface="Cambria Math" panose="02040503050406030204" pitchFamily="18" charset="0"/>
                            </a:rPr>
                            <m:t>𝑡</m:t>
                          </m:r>
                        </m:sub>
                      </m:sSub>
                      <m:r>
                        <a:rPr lang="en-GB" sz="2000" i="1" smtClean="0">
                          <a:latin typeface="Cambria Math" panose="02040503050406030204" pitchFamily="18" charset="0"/>
                          <a:ea typeface="Cambria Math" panose="02040503050406030204" pitchFamily="18" charset="0"/>
                        </a:rPr>
                        <m:t>∙</m:t>
                      </m:r>
                      <m:f>
                        <m:fPr>
                          <m:ctrlPr>
                            <a:rPr lang="en-GB" sz="2000" i="1">
                              <a:latin typeface="Cambria Math" panose="02040503050406030204" pitchFamily="18" charset="0"/>
                            </a:rPr>
                          </m:ctrlPr>
                        </m:fPr>
                        <m:num>
                          <m:r>
                            <a:rPr lang="en-GB" sz="2000" i="1">
                              <a:latin typeface="Cambria Math" panose="02040503050406030204" pitchFamily="18" charset="0"/>
                            </a:rPr>
                            <m:t>𝜕</m:t>
                          </m:r>
                          <m:r>
                            <a:rPr lang="en-GB" sz="2000" i="1">
                              <a:latin typeface="Cambria Math" panose="02040503050406030204" pitchFamily="18" charset="0"/>
                              <a:ea typeface="Cambria Math" panose="02040503050406030204" pitchFamily="18" charset="0"/>
                            </a:rPr>
                            <m:t>𝛼</m:t>
                          </m:r>
                        </m:num>
                        <m:den>
                          <m:r>
                            <a:rPr lang="en-GB" sz="2000" i="1">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𝜎</m:t>
                              </m:r>
                            </m:e>
                            <m:sub>
                              <m:r>
                                <a:rPr lang="en-GB" sz="2000" i="1">
                                  <a:latin typeface="Cambria Math" panose="02040503050406030204" pitchFamily="18" charset="0"/>
                                  <a:ea typeface="Cambria Math" panose="02040503050406030204" pitchFamily="18" charset="0"/>
                                </a:rPr>
                                <m:t>𝐾</m:t>
                              </m:r>
                              <m:r>
                                <a:rPr lang="en-GB" sz="2000" i="1">
                                  <a:latin typeface="Cambria Math" panose="02040503050406030204" pitchFamily="18" charset="0"/>
                                  <a:ea typeface="Cambria Math" panose="02040503050406030204" pitchFamily="18" charset="0"/>
                                </a:rPr>
                                <m:t>,</m:t>
                              </m:r>
                              <m:r>
                                <a:rPr lang="en-GB" sz="2000" i="1">
                                  <a:latin typeface="Cambria Math" panose="02040503050406030204" pitchFamily="18" charset="0"/>
                                  <a:ea typeface="Cambria Math" panose="02040503050406030204" pitchFamily="18" charset="0"/>
                                </a:rPr>
                                <m:t>𝑡</m:t>
                              </m:r>
                            </m:sub>
                          </m:sSub>
                        </m:den>
                      </m:f>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𝐾</m:t>
                      </m:r>
                      <m:r>
                        <a:rPr lang="en-GB" sz="2000" i="1">
                          <a:latin typeface="Cambria Math" panose="02040503050406030204" pitchFamily="18" charset="0"/>
                          <a:ea typeface="Cambria Math" panose="02040503050406030204" pitchFamily="18" charset="0"/>
                        </a:rPr>
                        <m:t>∙</m:t>
                      </m:r>
                      <m:f>
                        <m:fPr>
                          <m:ctrlPr>
                            <a:rPr lang="en-GB" sz="2000" i="1">
                              <a:latin typeface="Cambria Math" panose="02040503050406030204" pitchFamily="18" charset="0"/>
                            </a:rPr>
                          </m:ctrlPr>
                        </m:fPr>
                        <m:num>
                          <m:r>
                            <a:rPr lang="en-GB" sz="2000" i="1">
                              <a:latin typeface="Cambria Math" panose="02040503050406030204" pitchFamily="18" charset="0"/>
                            </a:rPr>
                            <m:t>𝜕</m:t>
                          </m:r>
                          <m:r>
                            <a:rPr lang="en-GB" sz="2000" i="1" smtClean="0">
                              <a:latin typeface="Cambria Math" panose="02040503050406030204" pitchFamily="18" charset="0"/>
                              <a:ea typeface="Cambria Math" panose="02040503050406030204" pitchFamily="18" charset="0"/>
                            </a:rPr>
                            <m:t>𝛽</m:t>
                          </m:r>
                        </m:num>
                        <m:den>
                          <m:r>
                            <a:rPr lang="en-GB" sz="2000" i="1">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𝜎</m:t>
                              </m:r>
                            </m:e>
                            <m:sub>
                              <m:r>
                                <a:rPr lang="en-GB" sz="2000" i="1">
                                  <a:latin typeface="Cambria Math" panose="02040503050406030204" pitchFamily="18" charset="0"/>
                                  <a:ea typeface="Cambria Math" panose="02040503050406030204" pitchFamily="18" charset="0"/>
                                </a:rPr>
                                <m:t>𝐾</m:t>
                              </m:r>
                              <m:r>
                                <a:rPr lang="en-GB" sz="2000" i="1">
                                  <a:latin typeface="Cambria Math" panose="02040503050406030204" pitchFamily="18" charset="0"/>
                                  <a:ea typeface="Cambria Math" panose="02040503050406030204" pitchFamily="18" charset="0"/>
                                </a:rPr>
                                <m:t>,</m:t>
                              </m:r>
                              <m:r>
                                <a:rPr lang="en-GB" sz="2000" i="1">
                                  <a:latin typeface="Cambria Math" panose="02040503050406030204" pitchFamily="18" charset="0"/>
                                  <a:ea typeface="Cambria Math" panose="02040503050406030204" pitchFamily="18" charset="0"/>
                                </a:rPr>
                                <m:t>𝑡</m:t>
                              </m:r>
                            </m:sub>
                          </m:sSub>
                        </m:den>
                      </m:f>
                    </m:oMath>
                  </m:oMathPara>
                </a14:m>
                <a:endParaRPr lang="en-GB" sz="2000" dirty="0"/>
              </a:p>
            </p:txBody>
          </p:sp>
        </mc:Choice>
        <mc:Fallback xmlns="">
          <p:sp>
            <p:nvSpPr>
              <p:cNvPr id="16" name="TextBox 15">
                <a:extLst>
                  <a:ext uri="{FF2B5EF4-FFF2-40B4-BE49-F238E27FC236}">
                    <a16:creationId xmlns:a16="http://schemas.microsoft.com/office/drawing/2014/main" id="{266D9C80-7CA0-8027-C06B-308F14DF59B4}"/>
                  </a:ext>
                </a:extLst>
              </p:cNvPr>
              <p:cNvSpPr txBox="1">
                <a:spLocks noRot="1" noChangeAspect="1" noMove="1" noResize="1" noEditPoints="1" noAdjustHandles="1" noChangeArrowheads="1" noChangeShapeType="1" noTextEdit="1"/>
              </p:cNvSpPr>
              <p:nvPr/>
            </p:nvSpPr>
            <p:spPr>
              <a:xfrm>
                <a:off x="-173011" y="2843351"/>
                <a:ext cx="6098344" cy="782074"/>
              </a:xfrm>
              <a:prstGeom prst="rect">
                <a:avLst/>
              </a:prstGeom>
              <a:blipFill>
                <a:blip r:embed="rId3"/>
                <a:stretch>
                  <a:fillRect/>
                </a:stretch>
              </a:blipFill>
            </p:spPr>
            <p:txBody>
              <a:bodyPr/>
              <a:lstStyle/>
              <a:p>
                <a:r>
                  <a:rPr lang="en-GB">
                    <a:noFill/>
                  </a:rPr>
                  <a:t> </a:t>
                </a:r>
              </a:p>
            </p:txBody>
          </p:sp>
        </mc:Fallback>
      </mc:AlternateContent>
      <p:sp>
        <p:nvSpPr>
          <p:cNvPr id="19" name="TextBox 18">
            <a:extLst>
              <a:ext uri="{FF2B5EF4-FFF2-40B4-BE49-F238E27FC236}">
                <a16:creationId xmlns:a16="http://schemas.microsoft.com/office/drawing/2014/main" id="{978EAE8E-4928-9B22-BF8F-D0415E2B9A63}"/>
              </a:ext>
            </a:extLst>
          </p:cNvPr>
          <p:cNvSpPr txBox="1"/>
          <p:nvPr/>
        </p:nvSpPr>
        <p:spPr>
          <a:xfrm>
            <a:off x="5633622" y="1046402"/>
            <a:ext cx="6190833" cy="461665"/>
          </a:xfrm>
          <a:prstGeom prst="rect">
            <a:avLst/>
          </a:prstGeom>
          <a:solidFill>
            <a:schemeClr val="bg1">
              <a:lumMod val="95000"/>
            </a:schemeClr>
          </a:solidFill>
        </p:spPr>
        <p:txBody>
          <a:bodyPr wrap="square" rtlCol="0">
            <a:spAutoFit/>
          </a:bodyPr>
          <a:lstStyle/>
          <a:p>
            <a:pPr algn="ctr"/>
            <a:r>
              <a:rPr lang="en-GB" sz="2400" b="1" dirty="0"/>
              <a:t>Theta</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38C3BD4-6BDF-867F-E5FD-977A64CBDCB6}"/>
                  </a:ext>
                </a:extLst>
              </p:cNvPr>
              <p:cNvSpPr txBox="1"/>
              <p:nvPr/>
            </p:nvSpPr>
            <p:spPr>
              <a:xfrm>
                <a:off x="-1228544" y="4352064"/>
                <a:ext cx="6717322" cy="714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ea typeface="Cambria Math" panose="02040503050406030204" pitchFamily="18" charset="0"/>
                            </a:rPr>
                          </m:ctrlPr>
                        </m:fPr>
                        <m:num>
                          <m:r>
                            <a:rPr lang="en-GB" i="1" smtClean="0">
                              <a:latin typeface="Cambria Math" panose="02040503050406030204" pitchFamily="18" charset="0"/>
                            </a:rPr>
                            <m:t>𝜕</m:t>
                          </m:r>
                          <m:r>
                            <a:rPr lang="en-GB" i="1">
                              <a:latin typeface="Cambria Math" panose="02040503050406030204" pitchFamily="18" charset="0"/>
                              <a:ea typeface="Cambria Math" panose="02040503050406030204" pitchFamily="18" charset="0"/>
                            </a:rPr>
                            <m:t>𝛼</m:t>
                          </m:r>
                        </m:num>
                        <m:den>
                          <m:r>
                            <a:rPr lang="en-GB" b="0" i="1" smtClean="0">
                              <a:solidFill>
                                <a:schemeClr val="tx1"/>
                              </a:solidFill>
                              <a:latin typeface="Cambria Math" panose="02040503050406030204" pitchFamily="18" charset="0"/>
                            </a:rPr>
                            <m:t>𝜕</m:t>
                          </m:r>
                          <m:sSub>
                            <m:sSubPr>
                              <m:ctrlPr>
                                <a:rPr lang="en-GB" b="0" i="1" smtClean="0">
                                  <a:solidFill>
                                    <a:schemeClr val="tx1"/>
                                  </a:solidFill>
                                  <a:latin typeface="Cambria Math" panose="02040503050406030204" pitchFamily="18" charset="0"/>
                                  <a:ea typeface="Cambria Math" panose="02040503050406030204" pitchFamily="18" charset="0"/>
                                </a:rPr>
                              </m:ctrlPr>
                            </m:sSubPr>
                            <m:e>
                              <m:r>
                                <a:rPr lang="en-GB" b="0" i="1">
                                  <a:solidFill>
                                    <a:schemeClr val="tx1"/>
                                  </a:solidFill>
                                  <a:latin typeface="Cambria Math" panose="02040503050406030204" pitchFamily="18" charset="0"/>
                                  <a:ea typeface="Cambria Math" panose="02040503050406030204" pitchFamily="18" charset="0"/>
                                </a:rPr>
                                <m:t>𝜎</m:t>
                              </m:r>
                            </m:e>
                            <m:sub>
                              <m:r>
                                <a:rPr lang="en-GB" b="0" i="1">
                                  <a:solidFill>
                                    <a:schemeClr val="tx1"/>
                                  </a:solidFill>
                                  <a:latin typeface="Cambria Math" panose="02040503050406030204" pitchFamily="18" charset="0"/>
                                  <a:ea typeface="Cambria Math" panose="02040503050406030204" pitchFamily="18" charset="0"/>
                                </a:rPr>
                                <m:t>𝐾</m:t>
                              </m:r>
                              <m:r>
                                <a:rPr lang="en-GB" b="0" i="1">
                                  <a:solidFill>
                                    <a:schemeClr val="tx1"/>
                                  </a:solidFill>
                                  <a:latin typeface="Cambria Math" panose="02040503050406030204" pitchFamily="18" charset="0"/>
                                  <a:ea typeface="Cambria Math" panose="02040503050406030204" pitchFamily="18" charset="0"/>
                                </a:rPr>
                                <m:t>,</m:t>
                              </m:r>
                              <m:r>
                                <a:rPr lang="en-GB" b="0" i="1">
                                  <a:solidFill>
                                    <a:schemeClr val="tx1"/>
                                  </a:solidFill>
                                  <a:latin typeface="Cambria Math" panose="02040503050406030204" pitchFamily="18" charset="0"/>
                                  <a:ea typeface="Cambria Math" panose="02040503050406030204" pitchFamily="18" charset="0"/>
                                </a:rPr>
                                <m:t>𝑡</m:t>
                              </m:r>
                            </m:sub>
                          </m:sSub>
                        </m:den>
                      </m:f>
                      <m:r>
                        <a:rPr lang="en-GB" sz="1800" b="0" i="1" smtClean="0">
                          <a:latin typeface="Cambria Math" panose="02040503050406030204" pitchFamily="18" charset="0"/>
                        </a:rPr>
                        <m:t>=</m:t>
                      </m:r>
                      <m:d>
                        <m:dPr>
                          <m:ctrlPr>
                            <a:rPr lang="en-GB" sz="1800" b="0" i="1" smtClean="0">
                              <a:latin typeface="Cambria Math" panose="02040503050406030204" pitchFamily="18" charset="0"/>
                            </a:rPr>
                          </m:ctrlPr>
                        </m:dPr>
                        <m:e>
                          <m:f>
                            <m:fPr>
                              <m:ctrlPr>
                                <a:rPr lang="en-GB" sz="1800" b="0" i="1" smtClean="0">
                                  <a:latin typeface="Cambria Math" panose="02040503050406030204" pitchFamily="18" charset="0"/>
                                </a:rPr>
                              </m:ctrlPr>
                            </m:fPr>
                            <m:num>
                              <m:r>
                                <a:rPr lang="en-GB" sz="1800" b="0" i="1" smtClean="0">
                                  <a:latin typeface="Cambria Math" panose="02040503050406030204" pitchFamily="18" charset="0"/>
                                </a:rPr>
                                <m:t>1</m:t>
                              </m:r>
                            </m:num>
                            <m:den>
                              <m:r>
                                <a:rPr lang="en-GB" sz="1800" b="0" i="1" smtClean="0">
                                  <a:latin typeface="Cambria Math" panose="02040503050406030204" pitchFamily="18" charset="0"/>
                                </a:rPr>
                                <m:t>2</m:t>
                              </m:r>
                            </m:den>
                          </m:f>
                          <m:r>
                            <a:rPr lang="en-GB" sz="1800" b="0" i="1" smtClean="0">
                              <a:latin typeface="Cambria Math" panose="02040503050406030204" pitchFamily="18" charset="0"/>
                            </a:rPr>
                            <m:t>+</m:t>
                          </m:r>
                          <m:f>
                            <m:fPr>
                              <m:ctrlPr>
                                <a:rPr lang="en-GB" sz="1800" b="0" i="1" smtClean="0">
                                  <a:latin typeface="Cambria Math" panose="02040503050406030204" pitchFamily="18" charset="0"/>
                                </a:rPr>
                              </m:ctrlPr>
                            </m:fPr>
                            <m:num>
                              <m:r>
                                <a:rPr lang="en-GB" sz="1800" b="0" i="1" smtClean="0">
                                  <a:latin typeface="Cambria Math" panose="02040503050406030204" pitchFamily="18" charset="0"/>
                                </a:rPr>
                                <m:t>1</m:t>
                              </m:r>
                            </m:num>
                            <m:den>
                              <m:sSup>
                                <m:sSupPr>
                                  <m:ctrlPr>
                                    <a:rPr lang="en-GB" sz="1800" b="0" i="1" smtClean="0">
                                      <a:latin typeface="Cambria Math" panose="02040503050406030204" pitchFamily="18" charset="0"/>
                                      <a:ea typeface="Cambria Math" panose="02040503050406030204" pitchFamily="18" charset="0"/>
                                    </a:rPr>
                                  </m:ctrlPr>
                                </m:sSupPr>
                                <m:e>
                                  <m:r>
                                    <a:rPr lang="en-GB" sz="1800" b="0" i="1" smtClean="0">
                                      <a:latin typeface="Cambria Math" panose="02040503050406030204" pitchFamily="18" charset="0"/>
                                      <a:ea typeface="Cambria Math" panose="02040503050406030204" pitchFamily="18" charset="0"/>
                                    </a:rPr>
                                    <m:t>𝜎</m:t>
                                  </m:r>
                                </m:e>
                                <m:sup>
                                  <m:r>
                                    <a:rPr lang="en-GB" sz="1800" b="0" i="1" smtClean="0">
                                      <a:latin typeface="Cambria Math" panose="02040503050406030204" pitchFamily="18" charset="0"/>
                                      <a:ea typeface="Cambria Math" panose="02040503050406030204" pitchFamily="18" charset="0"/>
                                    </a:rPr>
                                    <m:t>2</m:t>
                                  </m:r>
                                </m:sup>
                              </m:sSup>
                            </m:den>
                          </m:f>
                          <m:r>
                            <a:rPr lang="en-GB" sz="1800" b="0" i="1" smtClean="0">
                              <a:latin typeface="Cambria Math" panose="02040503050406030204" pitchFamily="18" charset="0"/>
                              <a:ea typeface="Cambria Math" panose="02040503050406030204" pitchFamily="18" charset="0"/>
                            </a:rPr>
                            <m:t>∙</m:t>
                          </m:r>
                          <m:func>
                            <m:funcPr>
                              <m:ctrlPr>
                                <a:rPr lang="en-GB" sz="1800" b="0" i="1" smtClean="0">
                                  <a:latin typeface="Cambria Math" panose="02040503050406030204" pitchFamily="18" charset="0"/>
                                </a:rPr>
                              </m:ctrlPr>
                            </m:funcPr>
                            <m:fName>
                              <m:r>
                                <m:rPr>
                                  <m:sty m:val="p"/>
                                </m:rPr>
                                <a:rPr lang="en-GB" sz="1800" b="0" i="0" smtClean="0">
                                  <a:latin typeface="Cambria Math" panose="02040503050406030204" pitchFamily="18" charset="0"/>
                                </a:rPr>
                                <m:t>ln</m:t>
                              </m:r>
                            </m:fName>
                            <m:e>
                              <m:d>
                                <m:dPr>
                                  <m:ctrlPr>
                                    <a:rPr lang="en-GB" sz="1800" b="0" i="1" smtClean="0">
                                      <a:latin typeface="Cambria Math" panose="02040503050406030204" pitchFamily="18" charset="0"/>
                                    </a:rPr>
                                  </m:ctrlPr>
                                </m:dPr>
                                <m:e>
                                  <m:f>
                                    <m:fPr>
                                      <m:ctrlPr>
                                        <a:rPr lang="en-GB" sz="1800" b="0" i="1" smtClean="0">
                                          <a:latin typeface="Cambria Math" panose="02040503050406030204" pitchFamily="18" charset="0"/>
                                        </a:rPr>
                                      </m:ctrlPr>
                                    </m:fPr>
                                    <m:num>
                                      <m:r>
                                        <a:rPr lang="en-GB" sz="1800" b="0" i="1" smtClean="0">
                                          <a:latin typeface="Cambria Math" panose="02040503050406030204" pitchFamily="18" charset="0"/>
                                        </a:rPr>
                                        <m:t>𝐾</m:t>
                                      </m:r>
                                    </m:num>
                                    <m:den>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𝐹</m:t>
                                          </m:r>
                                        </m:e>
                                        <m:sub>
                                          <m:r>
                                            <a:rPr lang="en-GB" sz="1800" b="0" i="1" smtClean="0">
                                              <a:latin typeface="Cambria Math" panose="02040503050406030204" pitchFamily="18" charset="0"/>
                                            </a:rPr>
                                            <m:t>𝑡</m:t>
                                          </m:r>
                                        </m:sub>
                                      </m:sSub>
                                    </m:den>
                                  </m:f>
                                </m:e>
                              </m:d>
                            </m:e>
                          </m:func>
                        </m:e>
                      </m:d>
                      <m:r>
                        <a:rPr lang="en-GB" sz="1800" i="1" smtClean="0">
                          <a:latin typeface="Cambria Math" panose="02040503050406030204" pitchFamily="18" charset="0"/>
                          <a:ea typeface="Cambria Math" panose="02040503050406030204" pitchFamily="18" charset="0"/>
                        </a:rPr>
                        <m:t>∙</m:t>
                      </m:r>
                      <m:f>
                        <m:fPr>
                          <m:ctrlPr>
                            <a:rPr lang="en-GB" sz="1800" b="0" i="1" smtClean="0">
                              <a:latin typeface="Cambria Math" panose="02040503050406030204" pitchFamily="18" charset="0"/>
                              <a:ea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𝛼</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𝑑</m:t>
                              </m:r>
                            </m:e>
                            <m:sub>
                              <m:r>
                                <a:rPr lang="en-GB" i="1">
                                  <a:latin typeface="Cambria Math" panose="02040503050406030204" pitchFamily="18" charset="0"/>
                                </a:rPr>
                                <m:t>1</m:t>
                              </m:r>
                            </m:sub>
                          </m:sSub>
                        </m:den>
                      </m:f>
                    </m:oMath>
                  </m:oMathPara>
                </a14:m>
                <a:endParaRPr lang="en-GB" dirty="0"/>
              </a:p>
            </p:txBody>
          </p:sp>
        </mc:Choice>
        <mc:Fallback xmlns="">
          <p:sp>
            <p:nvSpPr>
              <p:cNvPr id="27" name="TextBox 26">
                <a:extLst>
                  <a:ext uri="{FF2B5EF4-FFF2-40B4-BE49-F238E27FC236}">
                    <a16:creationId xmlns:a16="http://schemas.microsoft.com/office/drawing/2014/main" id="{B38C3BD4-6BDF-867F-E5FD-977A64CBDCB6}"/>
                  </a:ext>
                </a:extLst>
              </p:cNvPr>
              <p:cNvSpPr txBox="1">
                <a:spLocks noRot="1" noChangeAspect="1" noMove="1" noResize="1" noEditPoints="1" noAdjustHandles="1" noChangeArrowheads="1" noChangeShapeType="1" noTextEdit="1"/>
              </p:cNvSpPr>
              <p:nvPr/>
            </p:nvSpPr>
            <p:spPr>
              <a:xfrm>
                <a:off x="-1228544" y="4352064"/>
                <a:ext cx="6717322" cy="714683"/>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7C260E7-D34F-1A60-6179-7CD32186CDC4}"/>
                  </a:ext>
                </a:extLst>
              </p:cNvPr>
              <p:cNvSpPr txBox="1"/>
              <p:nvPr/>
            </p:nvSpPr>
            <p:spPr>
              <a:xfrm>
                <a:off x="7719645" y="1093720"/>
                <a:ext cx="2693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2400" b="0" i="1" smtClean="0">
                          <a:latin typeface="Cambria Math" panose="02040503050406030204" pitchFamily="18" charset="0"/>
                          <a:ea typeface="Cambria Math" panose="02040503050406030204" pitchFamily="18" charset="0"/>
                        </a:rPr>
                        <m:t>Θ</m:t>
                      </m:r>
                    </m:oMath>
                  </m:oMathPara>
                </a14:m>
                <a:endParaRPr lang="en-GB" sz="2400" dirty="0"/>
              </a:p>
            </p:txBody>
          </p:sp>
        </mc:Choice>
        <mc:Fallback xmlns="">
          <p:sp>
            <p:nvSpPr>
              <p:cNvPr id="31" name="TextBox 30">
                <a:extLst>
                  <a:ext uri="{FF2B5EF4-FFF2-40B4-BE49-F238E27FC236}">
                    <a16:creationId xmlns:a16="http://schemas.microsoft.com/office/drawing/2014/main" id="{F7C260E7-D34F-1A60-6179-7CD32186CDC4}"/>
                  </a:ext>
                </a:extLst>
              </p:cNvPr>
              <p:cNvSpPr txBox="1">
                <a:spLocks noRot="1" noChangeAspect="1" noMove="1" noResize="1" noEditPoints="1" noAdjustHandles="1" noChangeArrowheads="1" noChangeShapeType="1" noTextEdit="1"/>
              </p:cNvSpPr>
              <p:nvPr/>
            </p:nvSpPr>
            <p:spPr>
              <a:xfrm>
                <a:off x="7719645" y="1093720"/>
                <a:ext cx="269304" cy="369332"/>
              </a:xfrm>
              <a:prstGeom prst="rect">
                <a:avLst/>
              </a:prstGeom>
              <a:blipFill>
                <a:blip r:embed="rId5"/>
                <a:stretch>
                  <a:fillRect l="-24444" r="-26667" b="-655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ED6298D-D79C-8C76-5D5A-1CB2B415EB6A}"/>
                  </a:ext>
                </a:extLst>
              </p:cNvPr>
              <p:cNvSpPr txBox="1"/>
              <p:nvPr/>
            </p:nvSpPr>
            <p:spPr>
              <a:xfrm>
                <a:off x="-1083700" y="5219858"/>
                <a:ext cx="6717322" cy="714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smtClean="0">
                              <a:latin typeface="Cambria Math" panose="02040503050406030204" pitchFamily="18" charset="0"/>
                              <a:ea typeface="Cambria Math" panose="02040503050406030204" pitchFamily="18" charset="0"/>
                            </a:rPr>
                            <m:t>𝛽</m:t>
                          </m:r>
                        </m:num>
                        <m:den>
                          <m:r>
                            <a:rPr lang="en-GB" i="1">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𝜎</m:t>
                              </m:r>
                            </m:e>
                            <m:sub>
                              <m:r>
                                <a:rPr lang="en-GB" i="1">
                                  <a:latin typeface="Cambria Math" panose="02040503050406030204" pitchFamily="18" charset="0"/>
                                  <a:ea typeface="Cambria Math" panose="02040503050406030204" pitchFamily="18" charset="0"/>
                                </a:rPr>
                                <m:t>𝐾</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𝑡</m:t>
                              </m:r>
                            </m:sub>
                          </m:sSub>
                        </m:den>
                      </m:f>
                      <m:r>
                        <a:rPr lang="en-GB" sz="1800" b="0" i="1" smtClean="0">
                          <a:latin typeface="Cambria Math" panose="02040503050406030204" pitchFamily="18" charset="0"/>
                        </a:rPr>
                        <m:t>=</m:t>
                      </m:r>
                      <m:d>
                        <m:dPr>
                          <m:ctrlPr>
                            <a:rPr lang="en-GB" i="1">
                              <a:latin typeface="Cambria Math" panose="02040503050406030204" pitchFamily="18" charset="0"/>
                            </a:rPr>
                          </m:ctrlPr>
                        </m:dPr>
                        <m:e>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2</m:t>
                              </m:r>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sSup>
                                <m:sSupPr>
                                  <m:ctrlPr>
                                    <a:rPr lang="en-GB" i="1">
                                      <a:latin typeface="Cambria Math" panose="02040503050406030204" pitchFamily="18" charset="0"/>
                                      <a:ea typeface="Cambria Math" panose="02040503050406030204" pitchFamily="18" charset="0"/>
                                    </a:rPr>
                                  </m:ctrlPr>
                                </m:sSupPr>
                                <m:e>
                                  <m:r>
                                    <a:rPr lang="en-GB" i="1">
                                      <a:latin typeface="Cambria Math" panose="02040503050406030204" pitchFamily="18" charset="0"/>
                                      <a:ea typeface="Cambria Math" panose="02040503050406030204" pitchFamily="18" charset="0"/>
                                    </a:rPr>
                                    <m:t>𝜎</m:t>
                                  </m:r>
                                </m:e>
                                <m:sup>
                                  <m:r>
                                    <a:rPr lang="en-GB" i="1">
                                      <a:latin typeface="Cambria Math" panose="02040503050406030204" pitchFamily="18" charset="0"/>
                                      <a:ea typeface="Cambria Math" panose="02040503050406030204" pitchFamily="18" charset="0"/>
                                    </a:rPr>
                                    <m:t>2</m:t>
                                  </m:r>
                                </m:sup>
                              </m:sSup>
                            </m:den>
                          </m:f>
                          <m:r>
                            <a:rPr lang="en-GB" i="1">
                              <a:latin typeface="Cambria Math" panose="02040503050406030204" pitchFamily="18" charset="0"/>
                              <a:ea typeface="Cambria Math" panose="02040503050406030204" pitchFamily="18" charset="0"/>
                            </a:rPr>
                            <m:t>∙</m:t>
                          </m:r>
                          <m:func>
                            <m:funcPr>
                              <m:ctrlPr>
                                <a:rPr lang="en-GB" i="1">
                                  <a:latin typeface="Cambria Math" panose="02040503050406030204" pitchFamily="18" charset="0"/>
                                </a:rPr>
                              </m:ctrlPr>
                            </m:funcPr>
                            <m:fName>
                              <m:r>
                                <m:rPr>
                                  <m:sty m:val="p"/>
                                </m:rPr>
                                <a:rPr lang="en-GB">
                                  <a:latin typeface="Cambria Math" panose="02040503050406030204" pitchFamily="18" charset="0"/>
                                </a:rPr>
                                <m:t>ln</m:t>
                              </m:r>
                            </m:fName>
                            <m:e>
                              <m:d>
                                <m:dPr>
                                  <m:ctrlPr>
                                    <a:rPr lang="en-GB" i="1">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rPr>
                                        <m:t>𝐾</m:t>
                                      </m:r>
                                    </m:num>
                                    <m:den>
                                      <m:sSub>
                                        <m:sSubPr>
                                          <m:ctrlPr>
                                            <a:rPr lang="en-GB" i="1">
                                              <a:latin typeface="Cambria Math" panose="02040503050406030204" pitchFamily="18" charset="0"/>
                                            </a:rPr>
                                          </m:ctrlPr>
                                        </m:sSubPr>
                                        <m:e>
                                          <m:r>
                                            <a:rPr lang="en-GB" i="1">
                                              <a:latin typeface="Cambria Math" panose="02040503050406030204" pitchFamily="18" charset="0"/>
                                            </a:rPr>
                                            <m:t>𝐹</m:t>
                                          </m:r>
                                        </m:e>
                                        <m:sub>
                                          <m:r>
                                            <a:rPr lang="en-GB" i="1">
                                              <a:latin typeface="Cambria Math" panose="02040503050406030204" pitchFamily="18" charset="0"/>
                                            </a:rPr>
                                            <m:t>𝑡</m:t>
                                          </m:r>
                                        </m:sub>
                                      </m:sSub>
                                    </m:den>
                                  </m:f>
                                </m:e>
                              </m:d>
                            </m:e>
                          </m:func>
                        </m:e>
                      </m:d>
                      <m:r>
                        <a:rPr lang="en-GB" i="1">
                          <a:latin typeface="Cambria Math" panose="02040503050406030204" pitchFamily="18" charset="0"/>
                          <a:ea typeface="Cambria Math" panose="02040503050406030204" pitchFamily="18" charset="0"/>
                        </a:rPr>
                        <m:t>∙</m:t>
                      </m:r>
                      <m:f>
                        <m:fPr>
                          <m:ctrlPr>
                            <a:rPr lang="en-GB" i="1">
                              <a:latin typeface="Cambria Math" panose="02040503050406030204" pitchFamily="18" charset="0"/>
                              <a:ea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𝛼</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𝑑</m:t>
                              </m:r>
                            </m:e>
                            <m:sub>
                              <m:r>
                                <a:rPr lang="en-GB" b="0" i="1" smtClean="0">
                                  <a:latin typeface="Cambria Math" panose="02040503050406030204" pitchFamily="18" charset="0"/>
                                </a:rPr>
                                <m:t>2</m:t>
                              </m:r>
                            </m:sub>
                          </m:sSub>
                        </m:den>
                      </m:f>
                    </m:oMath>
                  </m:oMathPara>
                </a14:m>
                <a:endParaRPr lang="en-GB" dirty="0"/>
              </a:p>
            </p:txBody>
          </p:sp>
        </mc:Choice>
        <mc:Fallback xmlns="">
          <p:sp>
            <p:nvSpPr>
              <p:cNvPr id="33" name="TextBox 32">
                <a:extLst>
                  <a:ext uri="{FF2B5EF4-FFF2-40B4-BE49-F238E27FC236}">
                    <a16:creationId xmlns:a16="http://schemas.microsoft.com/office/drawing/2014/main" id="{CED6298D-D79C-8C76-5D5A-1CB2B415EB6A}"/>
                  </a:ext>
                </a:extLst>
              </p:cNvPr>
              <p:cNvSpPr txBox="1">
                <a:spLocks noRot="1" noChangeAspect="1" noMove="1" noResize="1" noEditPoints="1" noAdjustHandles="1" noChangeArrowheads="1" noChangeShapeType="1" noTextEdit="1"/>
              </p:cNvSpPr>
              <p:nvPr/>
            </p:nvSpPr>
            <p:spPr>
              <a:xfrm>
                <a:off x="-1083700" y="5219858"/>
                <a:ext cx="6717322" cy="714683"/>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91BFB3C-2CA0-1011-6856-203AFB363CDB}"/>
                  </a:ext>
                </a:extLst>
              </p:cNvPr>
              <p:cNvSpPr txBox="1"/>
              <p:nvPr/>
            </p:nvSpPr>
            <p:spPr>
              <a:xfrm>
                <a:off x="-925633" y="1735343"/>
                <a:ext cx="7603588" cy="8853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400" b="1" i="1" smtClean="0">
                          <a:solidFill>
                            <a:schemeClr val="accent5"/>
                          </a:solidFill>
                          <a:latin typeface="Cambria Math" panose="02040503050406030204" pitchFamily="18" charset="0"/>
                          <a:ea typeface="Cambria Math" panose="02040503050406030204" pitchFamily="18" charset="0"/>
                        </a:rPr>
                        <m:t>𝝆</m:t>
                      </m:r>
                      <m:r>
                        <a:rPr lang="en-GB" sz="2400" b="1" i="1" smtClean="0">
                          <a:solidFill>
                            <a:schemeClr val="accent5"/>
                          </a:solidFill>
                          <a:latin typeface="Cambria Math" panose="02040503050406030204" pitchFamily="18" charset="0"/>
                          <a:ea typeface="Cambria Math" panose="02040503050406030204" pitchFamily="18" charset="0"/>
                        </a:rPr>
                        <m:t>=</m:t>
                      </m:r>
                      <m:f>
                        <m:fPr>
                          <m:ctrlPr>
                            <a:rPr lang="en-GB" sz="2400" b="1" i="1">
                              <a:solidFill>
                                <a:schemeClr val="accent5"/>
                              </a:solidFill>
                              <a:latin typeface="Cambria Math" panose="02040503050406030204" pitchFamily="18" charset="0"/>
                            </a:rPr>
                          </m:ctrlPr>
                        </m:fPr>
                        <m:num>
                          <m:r>
                            <a:rPr lang="en-GB" sz="2400" b="1" i="1">
                              <a:solidFill>
                                <a:schemeClr val="accent5"/>
                              </a:solidFill>
                              <a:latin typeface="Cambria Math" panose="02040503050406030204" pitchFamily="18" charset="0"/>
                            </a:rPr>
                            <m:t>𝝏</m:t>
                          </m:r>
                          <m:sSub>
                            <m:sSubPr>
                              <m:ctrlPr>
                                <a:rPr lang="en-GB" sz="2400" b="1" i="1">
                                  <a:solidFill>
                                    <a:schemeClr val="accent5"/>
                                  </a:solidFill>
                                  <a:latin typeface="Cambria Math" panose="02040503050406030204" pitchFamily="18" charset="0"/>
                                </a:rPr>
                              </m:ctrlPr>
                            </m:sSubPr>
                            <m:e>
                              <m:r>
                                <a:rPr lang="en-GB" sz="2400" b="1" i="1">
                                  <a:solidFill>
                                    <a:schemeClr val="accent5"/>
                                  </a:solidFill>
                                  <a:latin typeface="Cambria Math" panose="02040503050406030204" pitchFamily="18" charset="0"/>
                                </a:rPr>
                                <m:t>𝑽</m:t>
                              </m:r>
                            </m:e>
                            <m:sub>
                              <m:r>
                                <a:rPr lang="en-GB" sz="2400" b="1" i="1">
                                  <a:solidFill>
                                    <a:schemeClr val="accent5"/>
                                  </a:solidFill>
                                  <a:latin typeface="Cambria Math" panose="02040503050406030204" pitchFamily="18" charset="0"/>
                                </a:rPr>
                                <m:t>𝒕</m:t>
                              </m:r>
                            </m:sub>
                          </m:sSub>
                        </m:num>
                        <m:den>
                          <m:r>
                            <a:rPr lang="en-GB" sz="2400" b="1" i="1">
                              <a:solidFill>
                                <a:schemeClr val="accent5"/>
                              </a:solidFill>
                              <a:latin typeface="Cambria Math" panose="02040503050406030204" pitchFamily="18" charset="0"/>
                            </a:rPr>
                            <m:t>𝝏</m:t>
                          </m:r>
                          <m:sSub>
                            <m:sSubPr>
                              <m:ctrlPr>
                                <a:rPr lang="en-GB" sz="2400" b="1" i="1" smtClean="0">
                                  <a:solidFill>
                                    <a:schemeClr val="accent5"/>
                                  </a:solidFill>
                                  <a:latin typeface="Cambria Math" panose="02040503050406030204" pitchFamily="18" charset="0"/>
                                  <a:ea typeface="Cambria Math" panose="02040503050406030204" pitchFamily="18" charset="0"/>
                                </a:rPr>
                              </m:ctrlPr>
                            </m:sSubPr>
                            <m:e>
                              <m:r>
                                <a:rPr lang="en-GB" sz="2400" b="1" i="1" smtClean="0">
                                  <a:solidFill>
                                    <a:schemeClr val="accent5"/>
                                  </a:solidFill>
                                  <a:latin typeface="Cambria Math" panose="02040503050406030204" pitchFamily="18" charset="0"/>
                                  <a:ea typeface="Cambria Math" panose="02040503050406030204" pitchFamily="18" charset="0"/>
                                </a:rPr>
                                <m:t>𝝈</m:t>
                              </m:r>
                            </m:e>
                            <m:sub>
                              <m:r>
                                <a:rPr lang="en-GB" sz="2400" b="1" i="1" smtClean="0">
                                  <a:solidFill>
                                    <a:schemeClr val="accent5"/>
                                  </a:solidFill>
                                  <a:latin typeface="Cambria Math" panose="02040503050406030204" pitchFamily="18" charset="0"/>
                                  <a:ea typeface="Cambria Math" panose="02040503050406030204" pitchFamily="18" charset="0"/>
                                </a:rPr>
                                <m:t>𝑲</m:t>
                              </m:r>
                              <m:r>
                                <a:rPr lang="en-GB" sz="2400" b="1" i="1" smtClean="0">
                                  <a:solidFill>
                                    <a:schemeClr val="accent5"/>
                                  </a:solidFill>
                                  <a:latin typeface="Cambria Math" panose="02040503050406030204" pitchFamily="18" charset="0"/>
                                  <a:ea typeface="Cambria Math" panose="02040503050406030204" pitchFamily="18" charset="0"/>
                                </a:rPr>
                                <m:t>,</m:t>
                              </m:r>
                              <m:r>
                                <a:rPr lang="en-GB" sz="2400" b="1" i="1" smtClean="0">
                                  <a:solidFill>
                                    <a:schemeClr val="accent5"/>
                                  </a:solidFill>
                                  <a:latin typeface="Cambria Math" panose="02040503050406030204" pitchFamily="18" charset="0"/>
                                  <a:ea typeface="Cambria Math" panose="02040503050406030204" pitchFamily="18" charset="0"/>
                                </a:rPr>
                                <m:t>𝒕</m:t>
                              </m:r>
                            </m:sub>
                          </m:sSub>
                        </m:den>
                      </m:f>
                    </m:oMath>
                  </m:oMathPara>
                </a14:m>
                <a:endParaRPr lang="en-GB" sz="2400" dirty="0"/>
              </a:p>
            </p:txBody>
          </p:sp>
        </mc:Choice>
        <mc:Fallback xmlns="">
          <p:sp>
            <p:nvSpPr>
              <p:cNvPr id="35" name="TextBox 34">
                <a:extLst>
                  <a:ext uri="{FF2B5EF4-FFF2-40B4-BE49-F238E27FC236}">
                    <a16:creationId xmlns:a16="http://schemas.microsoft.com/office/drawing/2014/main" id="{A91BFB3C-2CA0-1011-6856-203AFB363CDB}"/>
                  </a:ext>
                </a:extLst>
              </p:cNvPr>
              <p:cNvSpPr txBox="1">
                <a:spLocks noRot="1" noChangeAspect="1" noMove="1" noResize="1" noEditPoints="1" noAdjustHandles="1" noChangeArrowheads="1" noChangeShapeType="1" noTextEdit="1"/>
              </p:cNvSpPr>
              <p:nvPr/>
            </p:nvSpPr>
            <p:spPr>
              <a:xfrm>
                <a:off x="-925633" y="1735343"/>
                <a:ext cx="7603588" cy="885307"/>
              </a:xfrm>
              <a:prstGeom prst="rect">
                <a:avLst/>
              </a:prstGeom>
              <a:blipFill>
                <a:blip r:embed="rId7"/>
                <a:stretch>
                  <a:fillRect/>
                </a:stretch>
              </a:blipFill>
            </p:spPr>
            <p:txBody>
              <a:bodyPr/>
              <a:lstStyle/>
              <a:p>
                <a:r>
                  <a:rPr lang="en-GB">
                    <a:noFill/>
                  </a:rPr>
                  <a:t> </a:t>
                </a:r>
              </a:p>
            </p:txBody>
          </p:sp>
        </mc:Fallback>
      </mc:AlternateContent>
      <p:sp>
        <p:nvSpPr>
          <p:cNvPr id="42" name="Text Placeholder 41">
            <a:extLst>
              <a:ext uri="{FF2B5EF4-FFF2-40B4-BE49-F238E27FC236}">
                <a16:creationId xmlns:a16="http://schemas.microsoft.com/office/drawing/2014/main" id="{D9A658D7-03AF-49DD-68FA-EE4112B49D1B}"/>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p:sp>
        <p:nvSpPr>
          <p:cNvPr id="44" name="TextBox 43">
            <a:extLst>
              <a:ext uri="{FF2B5EF4-FFF2-40B4-BE49-F238E27FC236}">
                <a16:creationId xmlns:a16="http://schemas.microsoft.com/office/drawing/2014/main" id="{9BF1C0C3-A4A4-D7E1-5169-CC597F5D7611}"/>
              </a:ext>
            </a:extLst>
          </p:cNvPr>
          <p:cNvSpPr txBox="1"/>
          <p:nvPr/>
        </p:nvSpPr>
        <p:spPr>
          <a:xfrm>
            <a:off x="527050" y="3942186"/>
            <a:ext cx="1996671" cy="369332"/>
          </a:xfrm>
          <a:prstGeom prst="rect">
            <a:avLst/>
          </a:prstGeom>
          <a:noFill/>
        </p:spPr>
        <p:txBody>
          <a:bodyPr wrap="square" rtlCol="0">
            <a:spAutoFit/>
          </a:bodyPr>
          <a:lstStyle/>
          <a:p>
            <a:r>
              <a:rPr lang="en-GB" dirty="0"/>
              <a:t>With:</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4229142-D0B3-856C-3745-ADF7E87DED4B}"/>
                  </a:ext>
                </a:extLst>
              </p:cNvPr>
              <p:cNvSpPr txBox="1"/>
              <p:nvPr/>
            </p:nvSpPr>
            <p:spPr>
              <a:xfrm>
                <a:off x="4775510" y="1787368"/>
                <a:ext cx="7603588" cy="8601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400" b="1" i="1" smtClean="0">
                          <a:solidFill>
                            <a:schemeClr val="accent5"/>
                          </a:solidFill>
                          <a:latin typeface="Cambria Math" panose="02040503050406030204" pitchFamily="18" charset="0"/>
                          <a:ea typeface="Cambria Math" panose="02040503050406030204" pitchFamily="18" charset="0"/>
                        </a:rPr>
                        <m:t>𝚯</m:t>
                      </m:r>
                      <m:r>
                        <a:rPr lang="en-GB" sz="2400" b="1" i="1" smtClean="0">
                          <a:solidFill>
                            <a:schemeClr val="accent5"/>
                          </a:solidFill>
                          <a:latin typeface="Cambria Math" panose="02040503050406030204" pitchFamily="18" charset="0"/>
                          <a:ea typeface="Cambria Math" panose="02040503050406030204" pitchFamily="18" charset="0"/>
                        </a:rPr>
                        <m:t>=</m:t>
                      </m:r>
                      <m:f>
                        <m:fPr>
                          <m:ctrlPr>
                            <a:rPr lang="en-GB" sz="2400" b="1" i="1">
                              <a:solidFill>
                                <a:schemeClr val="accent5"/>
                              </a:solidFill>
                              <a:latin typeface="Cambria Math" panose="02040503050406030204" pitchFamily="18" charset="0"/>
                            </a:rPr>
                          </m:ctrlPr>
                        </m:fPr>
                        <m:num>
                          <m:r>
                            <a:rPr lang="en-GB" sz="2400" b="1" i="1">
                              <a:solidFill>
                                <a:schemeClr val="accent5"/>
                              </a:solidFill>
                              <a:latin typeface="Cambria Math" panose="02040503050406030204" pitchFamily="18" charset="0"/>
                            </a:rPr>
                            <m:t>𝝏</m:t>
                          </m:r>
                          <m:sSub>
                            <m:sSubPr>
                              <m:ctrlPr>
                                <a:rPr lang="en-GB" sz="2400" b="1" i="1">
                                  <a:solidFill>
                                    <a:schemeClr val="accent5"/>
                                  </a:solidFill>
                                  <a:latin typeface="Cambria Math" panose="02040503050406030204" pitchFamily="18" charset="0"/>
                                </a:rPr>
                              </m:ctrlPr>
                            </m:sSubPr>
                            <m:e>
                              <m:r>
                                <a:rPr lang="en-GB" sz="2400" b="1" i="1">
                                  <a:solidFill>
                                    <a:schemeClr val="accent5"/>
                                  </a:solidFill>
                                  <a:latin typeface="Cambria Math" panose="02040503050406030204" pitchFamily="18" charset="0"/>
                                </a:rPr>
                                <m:t>𝑽</m:t>
                              </m:r>
                            </m:e>
                            <m:sub>
                              <m:r>
                                <a:rPr lang="en-GB" sz="2400" b="1" i="1">
                                  <a:solidFill>
                                    <a:schemeClr val="accent5"/>
                                  </a:solidFill>
                                  <a:latin typeface="Cambria Math" panose="02040503050406030204" pitchFamily="18" charset="0"/>
                                </a:rPr>
                                <m:t>𝒕</m:t>
                              </m:r>
                            </m:sub>
                          </m:sSub>
                        </m:num>
                        <m:den>
                          <m:r>
                            <a:rPr lang="en-GB" sz="2400" b="1" i="1">
                              <a:solidFill>
                                <a:schemeClr val="accent5"/>
                              </a:solidFill>
                              <a:latin typeface="Cambria Math" panose="02040503050406030204" pitchFamily="18" charset="0"/>
                            </a:rPr>
                            <m:t>𝝏</m:t>
                          </m:r>
                          <m:d>
                            <m:dPr>
                              <m:ctrlPr>
                                <a:rPr lang="en-GB" sz="2400" b="1" i="1" smtClean="0">
                                  <a:solidFill>
                                    <a:schemeClr val="accent5"/>
                                  </a:solidFill>
                                  <a:latin typeface="Cambria Math" panose="02040503050406030204" pitchFamily="18" charset="0"/>
                                </a:rPr>
                              </m:ctrlPr>
                            </m:dPr>
                            <m:e>
                              <m:r>
                                <a:rPr lang="en-GB" sz="2400" b="1" i="1" smtClean="0">
                                  <a:solidFill>
                                    <a:schemeClr val="accent5"/>
                                  </a:solidFill>
                                  <a:latin typeface="Cambria Math" panose="02040503050406030204" pitchFamily="18" charset="0"/>
                                </a:rPr>
                                <m:t>𝑻</m:t>
                              </m:r>
                              <m:r>
                                <a:rPr lang="en-GB" sz="2400" b="1" i="1" smtClean="0">
                                  <a:solidFill>
                                    <a:schemeClr val="accent5"/>
                                  </a:solidFill>
                                  <a:latin typeface="Cambria Math" panose="02040503050406030204" pitchFamily="18" charset="0"/>
                                </a:rPr>
                                <m:t>−</m:t>
                              </m:r>
                              <m:r>
                                <a:rPr lang="en-GB" sz="2400" b="1" i="1" smtClean="0">
                                  <a:solidFill>
                                    <a:schemeClr val="accent5"/>
                                  </a:solidFill>
                                  <a:latin typeface="Cambria Math" panose="02040503050406030204" pitchFamily="18" charset="0"/>
                                </a:rPr>
                                <m:t>𝒕</m:t>
                              </m:r>
                            </m:e>
                          </m:d>
                        </m:den>
                      </m:f>
                    </m:oMath>
                  </m:oMathPara>
                </a14:m>
                <a:endParaRPr lang="en-GB" sz="2400" dirty="0"/>
              </a:p>
            </p:txBody>
          </p:sp>
        </mc:Choice>
        <mc:Fallback xmlns="">
          <p:sp>
            <p:nvSpPr>
              <p:cNvPr id="3" name="TextBox 2">
                <a:extLst>
                  <a:ext uri="{FF2B5EF4-FFF2-40B4-BE49-F238E27FC236}">
                    <a16:creationId xmlns:a16="http://schemas.microsoft.com/office/drawing/2014/main" id="{84229142-D0B3-856C-3745-ADF7E87DED4B}"/>
                  </a:ext>
                </a:extLst>
              </p:cNvPr>
              <p:cNvSpPr txBox="1">
                <a:spLocks noRot="1" noChangeAspect="1" noMove="1" noResize="1" noEditPoints="1" noAdjustHandles="1" noChangeArrowheads="1" noChangeShapeType="1" noTextEdit="1"/>
              </p:cNvSpPr>
              <p:nvPr/>
            </p:nvSpPr>
            <p:spPr>
              <a:xfrm>
                <a:off x="4775510" y="1787368"/>
                <a:ext cx="7603588" cy="860107"/>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5EF0C5B-8AE4-EBE7-32D1-EB4B2E7BADB8}"/>
                  </a:ext>
                </a:extLst>
              </p:cNvPr>
              <p:cNvSpPr txBox="1"/>
              <p:nvPr/>
            </p:nvSpPr>
            <p:spPr>
              <a:xfrm>
                <a:off x="5373858" y="2702487"/>
                <a:ext cx="6717321" cy="7838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m:t>
                      </m:r>
                      <m:r>
                        <a:rPr lang="en-GB" sz="2000" b="0" i="1" smtClean="0">
                          <a:solidFill>
                            <a:schemeClr val="tx1"/>
                          </a:solidFill>
                          <a:latin typeface="Cambria Math" panose="02040503050406030204" pitchFamily="18" charset="0"/>
                        </a:rPr>
                        <m:t>𝑇</m:t>
                      </m:r>
                      <m:r>
                        <a:rPr lang="en-GB" sz="2000" b="0" i="1" smtClean="0">
                          <a:solidFill>
                            <a:schemeClr val="tx1"/>
                          </a:solidFill>
                          <a:latin typeface="Cambria Math" panose="02040503050406030204" pitchFamily="18" charset="0"/>
                        </a:rPr>
                        <m:t>−</m:t>
                      </m:r>
                      <m:r>
                        <a:rPr lang="en-GB" sz="2000" b="0" i="1" smtClean="0">
                          <a:solidFill>
                            <a:schemeClr val="tx1"/>
                          </a:solidFill>
                          <a:latin typeface="Cambria Math" panose="02040503050406030204" pitchFamily="18" charset="0"/>
                        </a:rPr>
                        <m:t>𝑡</m:t>
                      </m:r>
                      <m:r>
                        <a:rPr lang="en-GB" sz="2000" b="0" i="1" smtClean="0">
                          <a:solidFill>
                            <a:schemeClr val="tx1"/>
                          </a:solidFill>
                          <a:latin typeface="Cambria Math" panose="02040503050406030204" pitchFamily="18" charset="0"/>
                        </a:rPr>
                        <m:t>)∙</m:t>
                      </m:r>
                      <m:f>
                        <m:fPr>
                          <m:ctrlPr>
                            <a:rPr lang="en-GB" sz="2000" b="1" i="1" smtClean="0">
                              <a:solidFill>
                                <a:schemeClr val="accent5"/>
                              </a:solidFill>
                              <a:latin typeface="Cambria Math" panose="02040503050406030204" pitchFamily="18" charset="0"/>
                            </a:rPr>
                          </m:ctrlPr>
                        </m:fPr>
                        <m:num>
                          <m:r>
                            <a:rPr lang="en-GB" sz="2000" b="1" i="1">
                              <a:solidFill>
                                <a:schemeClr val="accent5"/>
                              </a:solidFill>
                              <a:latin typeface="Cambria Math" panose="02040503050406030204" pitchFamily="18" charset="0"/>
                            </a:rPr>
                            <m:t>𝝏</m:t>
                          </m:r>
                          <m:sSub>
                            <m:sSubPr>
                              <m:ctrlPr>
                                <a:rPr lang="en-GB" sz="2000" b="1" i="1">
                                  <a:solidFill>
                                    <a:schemeClr val="accent5"/>
                                  </a:solidFill>
                                  <a:latin typeface="Cambria Math" panose="02040503050406030204" pitchFamily="18" charset="0"/>
                                </a:rPr>
                              </m:ctrlPr>
                            </m:sSubPr>
                            <m:e>
                              <m:r>
                                <a:rPr lang="en-GB" sz="2000" b="1" i="1">
                                  <a:solidFill>
                                    <a:schemeClr val="accent5"/>
                                  </a:solidFill>
                                  <a:latin typeface="Cambria Math" panose="02040503050406030204" pitchFamily="18" charset="0"/>
                                </a:rPr>
                                <m:t>𝑽</m:t>
                              </m:r>
                            </m:e>
                            <m:sub>
                              <m:r>
                                <a:rPr lang="en-GB" sz="2000" b="1" i="1">
                                  <a:solidFill>
                                    <a:schemeClr val="accent5"/>
                                  </a:solidFill>
                                  <a:latin typeface="Cambria Math" panose="02040503050406030204" pitchFamily="18" charset="0"/>
                                </a:rPr>
                                <m:t>𝒕</m:t>
                              </m:r>
                            </m:sub>
                          </m:sSub>
                        </m:num>
                        <m:den>
                          <m:r>
                            <a:rPr lang="en-GB" sz="2000" b="1" i="1">
                              <a:solidFill>
                                <a:schemeClr val="accent5"/>
                              </a:solidFill>
                              <a:latin typeface="Cambria Math" panose="02040503050406030204" pitchFamily="18" charset="0"/>
                            </a:rPr>
                            <m:t>𝝏</m:t>
                          </m:r>
                          <m:r>
                            <a:rPr lang="en-GB" sz="2000" b="1" i="1">
                              <a:solidFill>
                                <a:schemeClr val="accent5"/>
                              </a:solidFill>
                              <a:latin typeface="Cambria Math" panose="02040503050406030204" pitchFamily="18" charset="0"/>
                            </a:rPr>
                            <m:t>𝒕</m:t>
                          </m:r>
                        </m:den>
                      </m:f>
                      <m:r>
                        <a:rPr lang="en-GB" sz="2000" b="0" i="1" smtClean="0">
                          <a:solidFill>
                            <a:schemeClr val="tx1"/>
                          </a:solidFill>
                          <a:latin typeface="Cambria Math" panose="02040503050406030204" pitchFamily="18" charset="0"/>
                        </a:rPr>
                        <m:t>=</m:t>
                      </m:r>
                      <m:func>
                        <m:funcPr>
                          <m:ctrlPr>
                            <a:rPr lang="en-GB" sz="2000" b="0" i="1" smtClean="0">
                              <a:solidFill>
                                <a:schemeClr val="tx1"/>
                              </a:solidFill>
                              <a:latin typeface="Cambria Math" panose="02040503050406030204" pitchFamily="18" charset="0"/>
                            </a:rPr>
                          </m:ctrlPr>
                        </m:funcPr>
                        <m:fName>
                          <m:r>
                            <m:rPr>
                              <m:sty m:val="p"/>
                            </m:rPr>
                            <a:rPr lang="en-GB" sz="2000" b="0" i="0" smtClean="0">
                              <a:solidFill>
                                <a:schemeClr val="tx1"/>
                              </a:solidFill>
                              <a:latin typeface="Cambria Math" panose="02040503050406030204" pitchFamily="18" charset="0"/>
                            </a:rPr>
                            <m:t>ln</m:t>
                          </m:r>
                        </m:fName>
                        <m:e>
                          <m:d>
                            <m:dPr>
                              <m:ctrlPr>
                                <a:rPr lang="en-GB" sz="2000" b="0" i="1" smtClean="0">
                                  <a:solidFill>
                                    <a:schemeClr val="tx1"/>
                                  </a:solidFill>
                                  <a:latin typeface="Cambria Math" panose="02040503050406030204" pitchFamily="18" charset="0"/>
                                </a:rPr>
                              </m:ctrlPr>
                            </m:dPr>
                            <m:e>
                              <m:r>
                                <a:rPr lang="en-GB" sz="2000" b="0" i="1" smtClean="0">
                                  <a:solidFill>
                                    <a:schemeClr val="tx1"/>
                                  </a:solidFill>
                                  <a:latin typeface="Cambria Math" panose="02040503050406030204" pitchFamily="18" charset="0"/>
                                </a:rPr>
                                <m:t>𝐷</m:t>
                              </m:r>
                              <m:sSub>
                                <m:sSubPr>
                                  <m:ctrlPr>
                                    <a:rPr lang="en-GB" sz="2000" b="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𝐹</m:t>
                                  </m:r>
                                </m:e>
                                <m:sub>
                                  <m:r>
                                    <a:rPr lang="en-GB" sz="2000" b="0" i="1" smtClean="0">
                                      <a:solidFill>
                                        <a:schemeClr val="tx1"/>
                                      </a:solidFill>
                                      <a:latin typeface="Cambria Math" panose="02040503050406030204" pitchFamily="18" charset="0"/>
                                    </a:rPr>
                                    <m:t>𝑡</m:t>
                                  </m:r>
                                </m:sub>
                              </m:sSub>
                            </m:e>
                          </m:d>
                        </m:e>
                      </m:func>
                      <m:r>
                        <a:rPr lang="en-GB" sz="2000" b="0" i="1" smtClean="0">
                          <a:solidFill>
                            <a:schemeClr val="tx1"/>
                          </a:solidFill>
                          <a:latin typeface="Cambria Math" panose="02040503050406030204" pitchFamily="18" charset="0"/>
                          <a:ea typeface="Cambria Math" panose="02040503050406030204" pitchFamily="18" charset="0"/>
                        </a:rPr>
                        <m:t>∙</m:t>
                      </m:r>
                      <m:sSub>
                        <m:sSubPr>
                          <m:ctrlPr>
                            <a:rPr lang="en-GB" sz="2000" b="0" i="1" smtClean="0">
                              <a:solidFill>
                                <a:schemeClr val="tx1"/>
                              </a:solidFill>
                              <a:latin typeface="Cambria Math" panose="02040503050406030204" pitchFamily="18" charset="0"/>
                              <a:ea typeface="Cambria Math" panose="02040503050406030204" pitchFamily="18" charset="0"/>
                            </a:rPr>
                          </m:ctrlPr>
                        </m:sSubPr>
                        <m:e>
                          <m:r>
                            <a:rPr lang="en-GB" sz="2000" b="0" i="1" smtClean="0">
                              <a:solidFill>
                                <a:schemeClr val="tx1"/>
                              </a:solidFill>
                              <a:latin typeface="Cambria Math" panose="02040503050406030204" pitchFamily="18" charset="0"/>
                              <a:ea typeface="Cambria Math" panose="02040503050406030204" pitchFamily="18" charset="0"/>
                            </a:rPr>
                            <m:t>𝑉</m:t>
                          </m:r>
                        </m:e>
                        <m:sub>
                          <m:r>
                            <a:rPr lang="en-GB" sz="2000" b="0" i="1" smtClean="0">
                              <a:solidFill>
                                <a:schemeClr val="tx1"/>
                              </a:solidFill>
                              <a:latin typeface="Cambria Math" panose="02040503050406030204" pitchFamily="18" charset="0"/>
                              <a:ea typeface="Cambria Math" panose="02040503050406030204" pitchFamily="18" charset="0"/>
                            </a:rPr>
                            <m:t>𝑡</m:t>
                          </m:r>
                        </m:sub>
                      </m:sSub>
                      <m:r>
                        <a:rPr lang="en-GB" sz="2000" b="0" i="1" smtClean="0">
                          <a:solidFill>
                            <a:schemeClr val="tx1"/>
                          </a:solidFill>
                          <a:latin typeface="Cambria Math" panose="02040503050406030204" pitchFamily="18" charset="0"/>
                          <a:ea typeface="Cambria Math" panose="02040503050406030204" pitchFamily="18" charset="0"/>
                        </a:rPr>
                        <m:t>+</m:t>
                      </m:r>
                      <m:func>
                        <m:funcPr>
                          <m:ctrlPr>
                            <a:rPr lang="en-GB" sz="2000" b="0" i="1" smtClean="0">
                              <a:solidFill>
                                <a:schemeClr val="tx1"/>
                              </a:solidFill>
                              <a:latin typeface="Cambria Math" panose="02040503050406030204" pitchFamily="18" charset="0"/>
                              <a:ea typeface="Cambria Math" panose="02040503050406030204" pitchFamily="18" charset="0"/>
                            </a:rPr>
                          </m:ctrlPr>
                        </m:funcPr>
                        <m:fName>
                          <m:r>
                            <m:rPr>
                              <m:sty m:val="p"/>
                            </m:rPr>
                            <a:rPr lang="en-GB" sz="2000" b="0" i="0" smtClean="0">
                              <a:solidFill>
                                <a:schemeClr val="tx1"/>
                              </a:solidFill>
                              <a:latin typeface="Cambria Math" panose="02040503050406030204" pitchFamily="18" charset="0"/>
                              <a:ea typeface="Cambria Math" panose="02040503050406030204" pitchFamily="18" charset="0"/>
                            </a:rPr>
                            <m:t>ln</m:t>
                          </m:r>
                        </m:fName>
                        <m:e>
                          <m:d>
                            <m:dPr>
                              <m:ctrlPr>
                                <a:rPr lang="en-GB" sz="2000" b="0" i="1" smtClean="0">
                                  <a:solidFill>
                                    <a:schemeClr val="tx1"/>
                                  </a:solidFill>
                                  <a:latin typeface="Cambria Math" panose="02040503050406030204" pitchFamily="18" charset="0"/>
                                  <a:ea typeface="Cambria Math" panose="02040503050406030204" pitchFamily="18" charset="0"/>
                                </a:rPr>
                              </m:ctrlPr>
                            </m:dPr>
                            <m:e>
                              <m:f>
                                <m:fPr>
                                  <m:ctrlPr>
                                    <a:rPr lang="en-GB" sz="2000" b="0" i="1" smtClean="0">
                                      <a:solidFill>
                                        <a:schemeClr val="tx1"/>
                                      </a:solidFill>
                                      <a:latin typeface="Cambria Math" panose="02040503050406030204" pitchFamily="18" charset="0"/>
                                      <a:ea typeface="Cambria Math" panose="02040503050406030204" pitchFamily="18" charset="0"/>
                                    </a:rPr>
                                  </m:ctrlPr>
                                </m:fPr>
                                <m:num>
                                  <m:sSub>
                                    <m:sSubPr>
                                      <m:ctrlPr>
                                        <a:rPr lang="en-GB" sz="2000" b="0" i="1" smtClean="0">
                                          <a:solidFill>
                                            <a:schemeClr val="tx1"/>
                                          </a:solidFill>
                                          <a:latin typeface="Cambria Math" panose="02040503050406030204" pitchFamily="18" charset="0"/>
                                          <a:ea typeface="Cambria Math" panose="02040503050406030204" pitchFamily="18" charset="0"/>
                                        </a:rPr>
                                      </m:ctrlPr>
                                    </m:sSubPr>
                                    <m:e>
                                      <m:r>
                                        <a:rPr lang="en-GB" sz="2000" b="0" i="1" smtClean="0">
                                          <a:solidFill>
                                            <a:schemeClr val="tx1"/>
                                          </a:solidFill>
                                          <a:latin typeface="Cambria Math" panose="02040503050406030204" pitchFamily="18" charset="0"/>
                                          <a:ea typeface="Cambria Math" panose="02040503050406030204" pitchFamily="18" charset="0"/>
                                        </a:rPr>
                                        <m:t>𝐹</m:t>
                                      </m:r>
                                    </m:e>
                                    <m:sub>
                                      <m:r>
                                        <a:rPr lang="en-GB" sz="2000" b="0" i="1" smtClean="0">
                                          <a:solidFill>
                                            <a:schemeClr val="tx1"/>
                                          </a:solidFill>
                                          <a:latin typeface="Cambria Math" panose="02040503050406030204" pitchFamily="18" charset="0"/>
                                          <a:ea typeface="Cambria Math" panose="02040503050406030204" pitchFamily="18" charset="0"/>
                                        </a:rPr>
                                        <m:t>𝑡</m:t>
                                      </m:r>
                                    </m:sub>
                                  </m:sSub>
                                </m:num>
                                <m:den>
                                  <m:sSub>
                                    <m:sSubPr>
                                      <m:ctrlPr>
                                        <a:rPr lang="en-GB" sz="2000" b="0" i="1" smtClean="0">
                                          <a:solidFill>
                                            <a:schemeClr val="tx1"/>
                                          </a:solidFill>
                                          <a:latin typeface="Cambria Math" panose="02040503050406030204" pitchFamily="18" charset="0"/>
                                          <a:ea typeface="Cambria Math" panose="02040503050406030204" pitchFamily="18" charset="0"/>
                                        </a:rPr>
                                      </m:ctrlPr>
                                    </m:sSubPr>
                                    <m:e>
                                      <m:r>
                                        <a:rPr lang="en-GB" sz="2000" b="0" i="1" smtClean="0">
                                          <a:solidFill>
                                            <a:schemeClr val="tx1"/>
                                          </a:solidFill>
                                          <a:latin typeface="Cambria Math" panose="02040503050406030204" pitchFamily="18" charset="0"/>
                                          <a:ea typeface="Cambria Math" panose="02040503050406030204" pitchFamily="18" charset="0"/>
                                        </a:rPr>
                                        <m:t>𝑆</m:t>
                                      </m:r>
                                    </m:e>
                                    <m:sub>
                                      <m:r>
                                        <a:rPr lang="en-GB" sz="2000" b="0" i="1" smtClean="0">
                                          <a:solidFill>
                                            <a:schemeClr val="tx1"/>
                                          </a:solidFill>
                                          <a:latin typeface="Cambria Math" panose="02040503050406030204" pitchFamily="18" charset="0"/>
                                          <a:ea typeface="Cambria Math" panose="02040503050406030204" pitchFamily="18" charset="0"/>
                                        </a:rPr>
                                        <m:t>𝑡</m:t>
                                      </m:r>
                                    </m:sub>
                                  </m:sSub>
                                </m:den>
                              </m:f>
                            </m:e>
                          </m:d>
                        </m:e>
                      </m:func>
                      <m:r>
                        <a:rPr lang="en-GB" sz="2000" b="0" i="1" smtClean="0">
                          <a:solidFill>
                            <a:schemeClr val="tx1"/>
                          </a:solidFill>
                          <a:latin typeface="Cambria Math" panose="02040503050406030204" pitchFamily="18" charset="0"/>
                          <a:ea typeface="Cambria Math" panose="02040503050406030204" pitchFamily="18" charset="0"/>
                        </a:rPr>
                        <m:t>∙</m:t>
                      </m:r>
                      <m:sSub>
                        <m:sSubPr>
                          <m:ctrlPr>
                            <a:rPr lang="en-GB" sz="2000" b="0" i="1" smtClean="0">
                              <a:solidFill>
                                <a:schemeClr val="tx1"/>
                              </a:solidFill>
                              <a:latin typeface="Cambria Math" panose="02040503050406030204" pitchFamily="18" charset="0"/>
                              <a:ea typeface="Cambria Math" panose="02040503050406030204" pitchFamily="18" charset="0"/>
                            </a:rPr>
                          </m:ctrlPr>
                        </m:sSubPr>
                        <m:e>
                          <m:r>
                            <a:rPr lang="en-GB" sz="2000" b="0" i="1" smtClean="0">
                              <a:solidFill>
                                <a:schemeClr val="tx1"/>
                              </a:solidFill>
                              <a:latin typeface="Cambria Math" panose="02040503050406030204" pitchFamily="18" charset="0"/>
                              <a:ea typeface="Cambria Math" panose="02040503050406030204" pitchFamily="18" charset="0"/>
                            </a:rPr>
                            <m:t>𝑆</m:t>
                          </m:r>
                        </m:e>
                        <m:sub>
                          <m:r>
                            <a:rPr lang="en-GB" sz="2000" b="0" i="1" smtClean="0">
                              <a:solidFill>
                                <a:schemeClr val="tx1"/>
                              </a:solidFill>
                              <a:latin typeface="Cambria Math" panose="02040503050406030204" pitchFamily="18" charset="0"/>
                              <a:ea typeface="Cambria Math" panose="02040503050406030204" pitchFamily="18" charset="0"/>
                            </a:rPr>
                            <m:t>𝑡</m:t>
                          </m:r>
                        </m:sub>
                      </m:sSub>
                      <m:r>
                        <a:rPr lang="en-GB" sz="2000" b="0" i="1" smtClean="0">
                          <a:solidFill>
                            <a:schemeClr val="tx1"/>
                          </a:solidFill>
                          <a:latin typeface="Cambria Math" panose="02040503050406030204" pitchFamily="18" charset="0"/>
                          <a:ea typeface="Cambria Math" panose="02040503050406030204" pitchFamily="18" charset="0"/>
                        </a:rPr>
                        <m:t>∙∆+</m:t>
                      </m:r>
                      <m:f>
                        <m:fPr>
                          <m:ctrlPr>
                            <a:rPr lang="en-GB" sz="2000" b="0" i="1" smtClean="0">
                              <a:solidFill>
                                <a:schemeClr val="tx1"/>
                              </a:solidFill>
                              <a:latin typeface="Cambria Math" panose="02040503050406030204" pitchFamily="18" charset="0"/>
                              <a:ea typeface="Cambria Math" panose="02040503050406030204" pitchFamily="18" charset="0"/>
                            </a:rPr>
                          </m:ctrlPr>
                        </m:fPr>
                        <m:num>
                          <m:r>
                            <a:rPr lang="en-GB" sz="2000" b="0" i="1" smtClean="0">
                              <a:solidFill>
                                <a:schemeClr val="tx1"/>
                              </a:solidFill>
                              <a:latin typeface="Cambria Math" panose="02040503050406030204" pitchFamily="18" charset="0"/>
                              <a:ea typeface="Cambria Math" panose="02040503050406030204" pitchFamily="18" charset="0"/>
                            </a:rPr>
                            <m:t>1</m:t>
                          </m:r>
                        </m:num>
                        <m:den>
                          <m:r>
                            <a:rPr lang="en-GB" sz="2000" b="0" i="1" smtClean="0">
                              <a:solidFill>
                                <a:schemeClr val="tx1"/>
                              </a:solidFill>
                              <a:latin typeface="Cambria Math" panose="02040503050406030204" pitchFamily="18" charset="0"/>
                              <a:ea typeface="Cambria Math" panose="02040503050406030204" pitchFamily="18" charset="0"/>
                            </a:rPr>
                            <m:t>2</m:t>
                          </m:r>
                        </m:den>
                      </m:f>
                      <m:r>
                        <a:rPr lang="en-GB" sz="2000" b="0" i="1" smtClean="0">
                          <a:solidFill>
                            <a:schemeClr val="tx1"/>
                          </a:solidFill>
                          <a:latin typeface="Cambria Math" panose="02040503050406030204" pitchFamily="18" charset="0"/>
                          <a:ea typeface="Cambria Math" panose="02040503050406030204" pitchFamily="18" charset="0"/>
                        </a:rPr>
                        <m:t>∙</m:t>
                      </m:r>
                      <m:sSup>
                        <m:sSupPr>
                          <m:ctrlPr>
                            <a:rPr lang="en-GB" sz="2000" b="0" i="1" smtClean="0">
                              <a:solidFill>
                                <a:schemeClr val="tx1"/>
                              </a:solidFill>
                              <a:latin typeface="Cambria Math" panose="02040503050406030204" pitchFamily="18" charset="0"/>
                              <a:ea typeface="Cambria Math" panose="02040503050406030204" pitchFamily="18" charset="0"/>
                            </a:rPr>
                          </m:ctrlPr>
                        </m:sSupPr>
                        <m:e>
                          <m:r>
                            <a:rPr lang="en-GB" sz="2000" b="0" i="1" smtClean="0">
                              <a:solidFill>
                                <a:schemeClr val="tx1"/>
                              </a:solidFill>
                              <a:latin typeface="Cambria Math" panose="02040503050406030204" pitchFamily="18" charset="0"/>
                              <a:ea typeface="Cambria Math" panose="02040503050406030204" pitchFamily="18" charset="0"/>
                            </a:rPr>
                            <m:t>𝜎</m:t>
                          </m:r>
                        </m:e>
                        <m:sup>
                          <m:r>
                            <a:rPr lang="en-GB" sz="2000" b="0" i="1" smtClean="0">
                              <a:solidFill>
                                <a:schemeClr val="tx1"/>
                              </a:solidFill>
                              <a:latin typeface="Cambria Math" panose="02040503050406030204" pitchFamily="18" charset="0"/>
                              <a:ea typeface="Cambria Math" panose="02040503050406030204" pitchFamily="18" charset="0"/>
                            </a:rPr>
                            <m:t>2</m:t>
                          </m:r>
                        </m:sup>
                      </m:sSup>
                      <m:r>
                        <a:rPr lang="en-GB" sz="2000" b="0" i="1" smtClean="0">
                          <a:solidFill>
                            <a:schemeClr val="tx1"/>
                          </a:solidFill>
                          <a:latin typeface="Cambria Math" panose="02040503050406030204" pitchFamily="18" charset="0"/>
                          <a:ea typeface="Cambria Math" panose="02040503050406030204" pitchFamily="18" charset="0"/>
                        </a:rPr>
                        <m:t>∙</m:t>
                      </m:r>
                      <m:sSup>
                        <m:sSupPr>
                          <m:ctrlPr>
                            <a:rPr lang="en-GB" sz="2000" b="0" i="1" smtClean="0">
                              <a:solidFill>
                                <a:schemeClr val="tx1"/>
                              </a:solidFill>
                              <a:latin typeface="Cambria Math" panose="02040503050406030204" pitchFamily="18" charset="0"/>
                              <a:ea typeface="Cambria Math" panose="02040503050406030204" pitchFamily="18" charset="0"/>
                            </a:rPr>
                          </m:ctrlPr>
                        </m:sSupPr>
                        <m:e>
                          <m:r>
                            <a:rPr lang="en-GB" sz="2000" b="0" i="1" smtClean="0">
                              <a:solidFill>
                                <a:schemeClr val="tx1"/>
                              </a:solidFill>
                              <a:latin typeface="Cambria Math" panose="02040503050406030204" pitchFamily="18" charset="0"/>
                              <a:ea typeface="Cambria Math" panose="02040503050406030204" pitchFamily="18" charset="0"/>
                            </a:rPr>
                            <m:t>𝑆</m:t>
                          </m:r>
                        </m:e>
                        <m:sup>
                          <m:r>
                            <a:rPr lang="en-GB" sz="2000" b="0" i="1" smtClean="0">
                              <a:solidFill>
                                <a:schemeClr val="tx1"/>
                              </a:solidFill>
                              <a:latin typeface="Cambria Math" panose="02040503050406030204" pitchFamily="18" charset="0"/>
                              <a:ea typeface="Cambria Math" panose="02040503050406030204" pitchFamily="18" charset="0"/>
                            </a:rPr>
                            <m:t>2</m:t>
                          </m:r>
                        </m:sup>
                      </m:sSup>
                      <m:r>
                        <a:rPr lang="en-GB" sz="2000" b="0" i="1" smtClean="0">
                          <a:solidFill>
                            <a:schemeClr val="tx1"/>
                          </a:solidFill>
                          <a:latin typeface="Cambria Math" panose="02040503050406030204" pitchFamily="18" charset="0"/>
                          <a:ea typeface="Cambria Math" panose="02040503050406030204" pitchFamily="18" charset="0"/>
                        </a:rPr>
                        <m:t>∙</m:t>
                      </m:r>
                      <m:r>
                        <a:rPr lang="en-GB" sz="2000" b="0" i="1" smtClean="0">
                          <a:solidFill>
                            <a:schemeClr val="tx1"/>
                          </a:solidFill>
                          <a:latin typeface="Cambria Math" panose="02040503050406030204" pitchFamily="18" charset="0"/>
                          <a:ea typeface="Cambria Math" panose="02040503050406030204" pitchFamily="18" charset="0"/>
                        </a:rPr>
                        <m:t>𝛾</m:t>
                      </m:r>
                    </m:oMath>
                  </m:oMathPara>
                </a14:m>
                <a:endParaRPr lang="en-GB" sz="2000" dirty="0"/>
              </a:p>
            </p:txBody>
          </p:sp>
        </mc:Choice>
        <mc:Fallback xmlns="">
          <p:sp>
            <p:nvSpPr>
              <p:cNvPr id="4" name="TextBox 3">
                <a:extLst>
                  <a:ext uri="{FF2B5EF4-FFF2-40B4-BE49-F238E27FC236}">
                    <a16:creationId xmlns:a16="http://schemas.microsoft.com/office/drawing/2014/main" id="{C5EF0C5B-8AE4-EBE7-32D1-EB4B2E7BADB8}"/>
                  </a:ext>
                </a:extLst>
              </p:cNvPr>
              <p:cNvSpPr txBox="1">
                <a:spLocks noRot="1" noChangeAspect="1" noMove="1" noResize="1" noEditPoints="1" noAdjustHandles="1" noChangeArrowheads="1" noChangeShapeType="1" noTextEdit="1"/>
              </p:cNvSpPr>
              <p:nvPr/>
            </p:nvSpPr>
            <p:spPr>
              <a:xfrm>
                <a:off x="5373858" y="2702487"/>
                <a:ext cx="6717321" cy="783869"/>
              </a:xfrm>
              <a:prstGeom prst="rect">
                <a:avLst/>
              </a:prstGeom>
              <a:blipFill>
                <a:blip r:embed="rId9"/>
                <a:stretch>
                  <a:fillRect/>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957FF7C2-998C-6073-EF92-E1DB0FC0B9A9}"/>
              </a:ext>
            </a:extLst>
          </p:cNvPr>
          <p:cNvSpPr txBox="1"/>
          <p:nvPr/>
        </p:nvSpPr>
        <p:spPr>
          <a:xfrm>
            <a:off x="5633622" y="4173392"/>
            <a:ext cx="6190833" cy="461665"/>
          </a:xfrm>
          <a:prstGeom prst="rect">
            <a:avLst/>
          </a:prstGeom>
          <a:solidFill>
            <a:schemeClr val="bg1">
              <a:lumMod val="95000"/>
            </a:schemeClr>
          </a:solidFill>
        </p:spPr>
        <p:txBody>
          <a:bodyPr wrap="square" rtlCol="0">
            <a:spAutoFit/>
          </a:bodyPr>
          <a:lstStyle/>
          <a:p>
            <a:pPr algn="ctr"/>
            <a:r>
              <a:rPr lang="en-GB" sz="2400" b="1" dirty="0"/>
              <a:t>Theta per Day</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AE4F69-B54C-D284-862C-E3B176A5893B}"/>
                  </a:ext>
                </a:extLst>
              </p:cNvPr>
              <p:cNvSpPr txBox="1"/>
              <p:nvPr/>
            </p:nvSpPr>
            <p:spPr>
              <a:xfrm>
                <a:off x="6831004" y="4213595"/>
                <a:ext cx="888641" cy="3812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2400" b="0" i="1" smtClean="0">
                              <a:latin typeface="Cambria Math" panose="02040503050406030204" pitchFamily="18" charset="0"/>
                              <a:ea typeface="Cambria Math" panose="02040503050406030204" pitchFamily="18" charset="0"/>
                            </a:rPr>
                          </m:ctrlPr>
                        </m:sSupPr>
                        <m:e>
                          <m:r>
                            <m:rPr>
                              <m:sty m:val="p"/>
                            </m:rPr>
                            <a:rPr lang="el-GR" sz="2400" b="0" i="1" smtClean="0">
                              <a:latin typeface="Cambria Math" panose="02040503050406030204" pitchFamily="18" charset="0"/>
                              <a:ea typeface="Cambria Math" panose="02040503050406030204" pitchFamily="18" charset="0"/>
                            </a:rPr>
                            <m:t>Θ</m:t>
                          </m:r>
                        </m:e>
                        <m:sup>
                          <m:r>
                            <a:rPr lang="en-GB" sz="2400" b="0" i="1" smtClean="0">
                              <a:latin typeface="Cambria Math" panose="02040503050406030204" pitchFamily="18" charset="0"/>
                              <a:ea typeface="Cambria Math" panose="02040503050406030204" pitchFamily="18" charset="0"/>
                            </a:rPr>
                            <m:t>𝐷𝑎𝑖𝑙𝑦</m:t>
                          </m:r>
                        </m:sup>
                      </m:sSup>
                    </m:oMath>
                  </m:oMathPara>
                </a14:m>
                <a:endParaRPr lang="en-GB" sz="2400" dirty="0"/>
              </a:p>
            </p:txBody>
          </p:sp>
        </mc:Choice>
        <mc:Fallback xmlns="">
          <p:sp>
            <p:nvSpPr>
              <p:cNvPr id="7" name="TextBox 6">
                <a:extLst>
                  <a:ext uri="{FF2B5EF4-FFF2-40B4-BE49-F238E27FC236}">
                    <a16:creationId xmlns:a16="http://schemas.microsoft.com/office/drawing/2014/main" id="{ECAE4F69-B54C-D284-862C-E3B176A5893B}"/>
                  </a:ext>
                </a:extLst>
              </p:cNvPr>
              <p:cNvSpPr txBox="1">
                <a:spLocks noRot="1" noChangeAspect="1" noMove="1" noResize="1" noEditPoints="1" noAdjustHandles="1" noChangeArrowheads="1" noChangeShapeType="1" noTextEdit="1"/>
              </p:cNvSpPr>
              <p:nvPr/>
            </p:nvSpPr>
            <p:spPr>
              <a:xfrm>
                <a:off x="6831004" y="4213595"/>
                <a:ext cx="888641" cy="381258"/>
              </a:xfrm>
              <a:prstGeom prst="rect">
                <a:avLst/>
              </a:prstGeom>
              <a:blipFill>
                <a:blip r:embed="rId10"/>
                <a:stretch>
                  <a:fillRect l="-8276" t="-3175" r="-5517" b="-634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A5D2800-6D8B-B586-1D66-A51367773C74}"/>
                  </a:ext>
                </a:extLst>
              </p:cNvPr>
              <p:cNvSpPr txBox="1"/>
              <p:nvPr/>
            </p:nvSpPr>
            <p:spPr>
              <a:xfrm>
                <a:off x="5177560" y="4908262"/>
                <a:ext cx="6801728" cy="7861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GB" sz="2400" b="1" i="1" smtClean="0">
                              <a:solidFill>
                                <a:schemeClr val="accent5"/>
                              </a:solidFill>
                              <a:latin typeface="Cambria Math" panose="02040503050406030204" pitchFamily="18" charset="0"/>
                              <a:ea typeface="Cambria Math" panose="02040503050406030204" pitchFamily="18" charset="0"/>
                            </a:rPr>
                          </m:ctrlPr>
                        </m:sSupPr>
                        <m:e>
                          <m:r>
                            <a:rPr lang="en-GB" sz="2400" b="1" i="1" smtClean="0">
                              <a:solidFill>
                                <a:schemeClr val="accent5"/>
                              </a:solidFill>
                              <a:latin typeface="Cambria Math" panose="02040503050406030204" pitchFamily="18" charset="0"/>
                              <a:ea typeface="Cambria Math" panose="02040503050406030204" pitchFamily="18" charset="0"/>
                            </a:rPr>
                            <m:t>𝚯</m:t>
                          </m:r>
                        </m:e>
                        <m:sup>
                          <m:r>
                            <a:rPr lang="en-GB" sz="2400" b="1" i="1" smtClean="0">
                              <a:solidFill>
                                <a:schemeClr val="accent5"/>
                              </a:solidFill>
                              <a:latin typeface="Cambria Math" panose="02040503050406030204" pitchFamily="18" charset="0"/>
                              <a:ea typeface="Cambria Math" panose="02040503050406030204" pitchFamily="18" charset="0"/>
                            </a:rPr>
                            <m:t>𝑫𝒂𝒊𝒍𝒚</m:t>
                          </m:r>
                        </m:sup>
                      </m:sSup>
                      <m:r>
                        <a:rPr lang="en-GB" sz="2400" b="1" i="1" smtClean="0">
                          <a:solidFill>
                            <a:schemeClr val="accent5"/>
                          </a:solidFill>
                          <a:latin typeface="Cambria Math" panose="02040503050406030204" pitchFamily="18" charset="0"/>
                          <a:ea typeface="Cambria Math" panose="02040503050406030204" pitchFamily="18" charset="0"/>
                        </a:rPr>
                        <m:t>=</m:t>
                      </m:r>
                      <m:f>
                        <m:fPr>
                          <m:ctrlPr>
                            <a:rPr lang="en-GB" sz="2400" b="1" i="1" smtClean="0">
                              <a:solidFill>
                                <a:schemeClr val="accent5"/>
                              </a:solidFill>
                              <a:latin typeface="Cambria Math" panose="02040503050406030204" pitchFamily="18" charset="0"/>
                            </a:rPr>
                          </m:ctrlPr>
                        </m:fPr>
                        <m:num>
                          <m:r>
                            <a:rPr lang="en-GB" sz="2400" b="1" i="1" smtClean="0">
                              <a:solidFill>
                                <a:schemeClr val="accent5"/>
                              </a:solidFill>
                              <a:latin typeface="Cambria Math" panose="02040503050406030204" pitchFamily="18" charset="0"/>
                            </a:rPr>
                            <m:t>𝟏</m:t>
                          </m:r>
                        </m:num>
                        <m:den>
                          <m:r>
                            <a:rPr lang="en-GB" sz="2400" b="1" i="1" smtClean="0">
                              <a:solidFill>
                                <a:schemeClr val="accent5"/>
                              </a:solidFill>
                              <a:latin typeface="Cambria Math" panose="02040503050406030204" pitchFamily="18" charset="0"/>
                            </a:rPr>
                            <m:t>𝟑𝟔𝟓</m:t>
                          </m:r>
                        </m:den>
                      </m:f>
                      <m:r>
                        <a:rPr lang="en-GB" sz="2400" b="1" i="1">
                          <a:solidFill>
                            <a:schemeClr val="accent5"/>
                          </a:solidFill>
                          <a:latin typeface="Cambria Math" panose="02040503050406030204" pitchFamily="18" charset="0"/>
                          <a:ea typeface="Cambria Math" panose="02040503050406030204" pitchFamily="18" charset="0"/>
                        </a:rPr>
                        <m:t>∙</m:t>
                      </m:r>
                      <m:r>
                        <a:rPr lang="en-GB" sz="2400" b="1" i="1">
                          <a:solidFill>
                            <a:schemeClr val="accent5"/>
                          </a:solidFill>
                          <a:latin typeface="Cambria Math" panose="02040503050406030204" pitchFamily="18" charset="0"/>
                          <a:ea typeface="Cambria Math" panose="02040503050406030204" pitchFamily="18" charset="0"/>
                        </a:rPr>
                        <m:t>𝚯</m:t>
                      </m:r>
                    </m:oMath>
                  </m:oMathPara>
                </a14:m>
                <a:endParaRPr lang="en-GB" sz="2400" dirty="0"/>
              </a:p>
            </p:txBody>
          </p:sp>
        </mc:Choice>
        <mc:Fallback xmlns="">
          <p:sp>
            <p:nvSpPr>
              <p:cNvPr id="9" name="TextBox 8">
                <a:extLst>
                  <a:ext uri="{FF2B5EF4-FFF2-40B4-BE49-F238E27FC236}">
                    <a16:creationId xmlns:a16="http://schemas.microsoft.com/office/drawing/2014/main" id="{8A5D2800-6D8B-B586-1D66-A51367773C74}"/>
                  </a:ext>
                </a:extLst>
              </p:cNvPr>
              <p:cNvSpPr txBox="1">
                <a:spLocks noRot="1" noChangeAspect="1" noMove="1" noResize="1" noEditPoints="1" noAdjustHandles="1" noChangeArrowheads="1" noChangeShapeType="1" noTextEdit="1"/>
              </p:cNvSpPr>
              <p:nvPr/>
            </p:nvSpPr>
            <p:spPr>
              <a:xfrm>
                <a:off x="5177560" y="4908262"/>
                <a:ext cx="6801728" cy="786177"/>
              </a:xfrm>
              <a:prstGeom prst="rect">
                <a:avLst/>
              </a:prstGeom>
              <a:blipFill>
                <a:blip r:embed="rId11"/>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8632639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03D51-D7A8-AA6A-D774-66DC7C908D14}"/>
              </a:ext>
            </a:extLst>
          </p:cNvPr>
          <p:cNvSpPr>
            <a:spLocks noGrp="1"/>
          </p:cNvSpPr>
          <p:nvPr>
            <p:ph type="ctrTitle"/>
          </p:nvPr>
        </p:nvSpPr>
        <p:spPr/>
        <p:txBody>
          <a:bodyPr/>
          <a:lstStyle/>
          <a:p>
            <a:r>
              <a:rPr lang="en-GB" dirty="0"/>
              <a:t>Greeks &amp; Other Risk Measures</a:t>
            </a:r>
          </a:p>
        </p:txBody>
      </p:sp>
      <p:sp>
        <p:nvSpPr>
          <p:cNvPr id="6" name="TextBox 5">
            <a:extLst>
              <a:ext uri="{FF2B5EF4-FFF2-40B4-BE49-F238E27FC236}">
                <a16:creationId xmlns:a16="http://schemas.microsoft.com/office/drawing/2014/main" id="{FC9400F7-6D0B-6DB9-8715-99D694B541D1}"/>
              </a:ext>
            </a:extLst>
          </p:cNvPr>
          <p:cNvSpPr txBox="1"/>
          <p:nvPr/>
        </p:nvSpPr>
        <p:spPr>
          <a:xfrm>
            <a:off x="197252" y="1046402"/>
            <a:ext cx="5510469" cy="461665"/>
          </a:xfrm>
          <a:prstGeom prst="rect">
            <a:avLst/>
          </a:prstGeom>
          <a:solidFill>
            <a:schemeClr val="bg1">
              <a:lumMod val="95000"/>
            </a:schemeClr>
          </a:solidFill>
        </p:spPr>
        <p:txBody>
          <a:bodyPr wrap="square" rtlCol="0">
            <a:spAutoFit/>
          </a:bodyPr>
          <a:lstStyle/>
          <a:p>
            <a:pPr algn="ctr"/>
            <a:r>
              <a:rPr lang="en-GB" sz="2400" b="1" dirty="0"/>
              <a:t>Strike Sensitivity</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66D9C80-7CA0-8027-C06B-308F14DF59B4}"/>
                  </a:ext>
                </a:extLst>
              </p:cNvPr>
              <p:cNvSpPr txBox="1"/>
              <p:nvPr/>
            </p:nvSpPr>
            <p:spPr>
              <a:xfrm>
                <a:off x="-173011" y="2843351"/>
                <a:ext cx="6098344" cy="7295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2000" i="1" smtClean="0">
                              <a:latin typeface="Cambria Math" panose="02040503050406030204" pitchFamily="18" charset="0"/>
                            </a:rPr>
                          </m:ctrlPr>
                        </m:fPr>
                        <m:num>
                          <m:r>
                            <a:rPr lang="en-GB" sz="2000" b="0" i="1" smtClean="0">
                              <a:latin typeface="Cambria Math" panose="02040503050406030204" pitchFamily="18" charset="0"/>
                            </a:rPr>
                            <m:t>1</m:t>
                          </m:r>
                        </m:num>
                        <m:den>
                          <m:r>
                            <a:rPr lang="en-GB" sz="2000" b="0" i="1" smtClean="0">
                              <a:latin typeface="Cambria Math" panose="02040503050406030204" pitchFamily="18" charset="0"/>
                            </a:rPr>
                            <m:t>𝐷</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𝐹</m:t>
                              </m:r>
                            </m:e>
                            <m:sub>
                              <m:r>
                                <a:rPr lang="en-GB" sz="2000" b="0" i="1" smtClean="0">
                                  <a:latin typeface="Cambria Math" panose="02040503050406030204" pitchFamily="18" charset="0"/>
                                </a:rPr>
                                <m:t>𝑡</m:t>
                              </m:r>
                            </m:sub>
                          </m:sSub>
                        </m:den>
                      </m:f>
                      <m:r>
                        <a:rPr lang="en-GB" sz="2000" i="1">
                          <a:latin typeface="Cambria Math" panose="02040503050406030204" pitchFamily="18" charset="0"/>
                          <a:ea typeface="Cambria Math" panose="02040503050406030204" pitchFamily="18" charset="0"/>
                        </a:rPr>
                        <m:t>∙</m:t>
                      </m:r>
                      <m:f>
                        <m:fPr>
                          <m:ctrlPr>
                            <a:rPr lang="en-GB" sz="2000" b="1" i="1">
                              <a:solidFill>
                                <a:schemeClr val="accent5"/>
                              </a:solidFill>
                              <a:latin typeface="Cambria Math" panose="02040503050406030204" pitchFamily="18" charset="0"/>
                            </a:rPr>
                          </m:ctrlPr>
                        </m:fPr>
                        <m:num>
                          <m:r>
                            <a:rPr lang="en-GB" sz="2000" b="1" i="1">
                              <a:solidFill>
                                <a:schemeClr val="accent5"/>
                              </a:solidFill>
                              <a:latin typeface="Cambria Math" panose="02040503050406030204" pitchFamily="18" charset="0"/>
                            </a:rPr>
                            <m:t>𝝏</m:t>
                          </m:r>
                          <m:sSub>
                            <m:sSubPr>
                              <m:ctrlPr>
                                <a:rPr lang="en-GB" sz="2000" b="1" i="1">
                                  <a:solidFill>
                                    <a:schemeClr val="accent5"/>
                                  </a:solidFill>
                                  <a:latin typeface="Cambria Math" panose="02040503050406030204" pitchFamily="18" charset="0"/>
                                </a:rPr>
                              </m:ctrlPr>
                            </m:sSubPr>
                            <m:e>
                              <m:r>
                                <a:rPr lang="en-GB" sz="2000" b="1" i="1">
                                  <a:solidFill>
                                    <a:schemeClr val="accent5"/>
                                  </a:solidFill>
                                  <a:latin typeface="Cambria Math" panose="02040503050406030204" pitchFamily="18" charset="0"/>
                                </a:rPr>
                                <m:t>𝑽</m:t>
                              </m:r>
                            </m:e>
                            <m:sub>
                              <m:r>
                                <a:rPr lang="en-GB" sz="2000" b="1" i="1">
                                  <a:solidFill>
                                    <a:schemeClr val="accent5"/>
                                  </a:solidFill>
                                  <a:latin typeface="Cambria Math" panose="02040503050406030204" pitchFamily="18" charset="0"/>
                                </a:rPr>
                                <m:t>𝒕</m:t>
                              </m:r>
                            </m:sub>
                          </m:sSub>
                        </m:num>
                        <m:den>
                          <m:r>
                            <a:rPr lang="en-GB" sz="2000" b="1" i="1">
                              <a:solidFill>
                                <a:schemeClr val="accent5"/>
                              </a:solidFill>
                              <a:latin typeface="Cambria Math" panose="02040503050406030204" pitchFamily="18" charset="0"/>
                            </a:rPr>
                            <m:t>𝝏</m:t>
                          </m:r>
                          <m:r>
                            <a:rPr lang="en-GB" sz="2000" b="1" i="1">
                              <a:solidFill>
                                <a:schemeClr val="accent5"/>
                              </a:solidFill>
                              <a:latin typeface="Cambria Math" panose="02040503050406030204" pitchFamily="18" charset="0"/>
                            </a:rPr>
                            <m:t>𝑲</m:t>
                          </m:r>
                        </m:den>
                      </m:f>
                      <m:r>
                        <a:rPr lang="en-GB" sz="2000" b="0" i="1" smtClean="0">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𝐹</m:t>
                          </m:r>
                        </m:e>
                        <m:sub>
                          <m:r>
                            <a:rPr lang="en-GB" sz="2000" i="1">
                              <a:latin typeface="Cambria Math" panose="02040503050406030204" pitchFamily="18" charset="0"/>
                              <a:ea typeface="Cambria Math" panose="02040503050406030204" pitchFamily="18" charset="0"/>
                            </a:rPr>
                            <m:t>𝑡</m:t>
                          </m:r>
                        </m:sub>
                      </m:sSub>
                      <m:r>
                        <a:rPr lang="en-GB" sz="2000" i="1" smtClean="0">
                          <a:latin typeface="Cambria Math" panose="02040503050406030204" pitchFamily="18" charset="0"/>
                          <a:ea typeface="Cambria Math" panose="02040503050406030204" pitchFamily="18" charset="0"/>
                        </a:rPr>
                        <m:t>∙</m:t>
                      </m:r>
                      <m:f>
                        <m:fPr>
                          <m:ctrlPr>
                            <a:rPr lang="en-GB" sz="2000" i="1">
                              <a:latin typeface="Cambria Math" panose="02040503050406030204" pitchFamily="18" charset="0"/>
                            </a:rPr>
                          </m:ctrlPr>
                        </m:fPr>
                        <m:num>
                          <m:r>
                            <a:rPr lang="en-GB" sz="2000" i="1">
                              <a:latin typeface="Cambria Math" panose="02040503050406030204" pitchFamily="18" charset="0"/>
                            </a:rPr>
                            <m:t>𝜕</m:t>
                          </m:r>
                          <m:r>
                            <a:rPr lang="en-GB" sz="2000" i="1">
                              <a:latin typeface="Cambria Math" panose="02040503050406030204" pitchFamily="18" charset="0"/>
                              <a:ea typeface="Cambria Math" panose="02040503050406030204" pitchFamily="18" charset="0"/>
                            </a:rPr>
                            <m:t>𝛼</m:t>
                          </m:r>
                        </m:num>
                        <m:den>
                          <m:r>
                            <a:rPr lang="en-GB" sz="2000" i="1">
                              <a:latin typeface="Cambria Math" panose="02040503050406030204" pitchFamily="18" charset="0"/>
                            </a:rPr>
                            <m:t>𝜕</m:t>
                          </m:r>
                          <m:r>
                            <a:rPr lang="en-GB" sz="2000" b="0" i="1" smtClean="0">
                              <a:latin typeface="Cambria Math" panose="02040503050406030204" pitchFamily="18" charset="0"/>
                            </a:rPr>
                            <m:t>𝐾</m:t>
                          </m:r>
                        </m:den>
                      </m:f>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𝐾</m:t>
                      </m:r>
                      <m:r>
                        <a:rPr lang="en-GB" sz="2000" i="1">
                          <a:latin typeface="Cambria Math" panose="02040503050406030204" pitchFamily="18" charset="0"/>
                          <a:ea typeface="Cambria Math" panose="02040503050406030204" pitchFamily="18" charset="0"/>
                        </a:rPr>
                        <m:t>∙</m:t>
                      </m:r>
                      <m:f>
                        <m:fPr>
                          <m:ctrlPr>
                            <a:rPr lang="en-GB" sz="2000" i="1">
                              <a:latin typeface="Cambria Math" panose="02040503050406030204" pitchFamily="18" charset="0"/>
                            </a:rPr>
                          </m:ctrlPr>
                        </m:fPr>
                        <m:num>
                          <m:r>
                            <a:rPr lang="en-GB" sz="2000" i="1">
                              <a:latin typeface="Cambria Math" panose="02040503050406030204" pitchFamily="18" charset="0"/>
                            </a:rPr>
                            <m:t>𝜕</m:t>
                          </m:r>
                          <m:r>
                            <a:rPr lang="en-GB" sz="2000" i="1" smtClean="0">
                              <a:latin typeface="Cambria Math" panose="02040503050406030204" pitchFamily="18" charset="0"/>
                              <a:ea typeface="Cambria Math" panose="02040503050406030204" pitchFamily="18" charset="0"/>
                            </a:rPr>
                            <m:t>𝛽</m:t>
                          </m:r>
                        </m:num>
                        <m:den>
                          <m:r>
                            <a:rPr lang="en-GB" sz="2000" i="1">
                              <a:latin typeface="Cambria Math" panose="02040503050406030204" pitchFamily="18" charset="0"/>
                            </a:rPr>
                            <m:t>𝜕</m:t>
                          </m:r>
                          <m:r>
                            <a:rPr lang="en-GB" sz="2000" b="0" i="1" smtClean="0">
                              <a:latin typeface="Cambria Math" panose="02040503050406030204" pitchFamily="18" charset="0"/>
                            </a:rPr>
                            <m:t>𝐾</m:t>
                          </m:r>
                        </m:den>
                      </m:f>
                    </m:oMath>
                  </m:oMathPara>
                </a14:m>
                <a:endParaRPr lang="en-GB" sz="2000" dirty="0"/>
              </a:p>
            </p:txBody>
          </p:sp>
        </mc:Choice>
        <mc:Fallback xmlns="">
          <p:sp>
            <p:nvSpPr>
              <p:cNvPr id="16" name="TextBox 15">
                <a:extLst>
                  <a:ext uri="{FF2B5EF4-FFF2-40B4-BE49-F238E27FC236}">
                    <a16:creationId xmlns:a16="http://schemas.microsoft.com/office/drawing/2014/main" id="{266D9C80-7CA0-8027-C06B-308F14DF59B4}"/>
                  </a:ext>
                </a:extLst>
              </p:cNvPr>
              <p:cNvSpPr txBox="1">
                <a:spLocks noRot="1" noChangeAspect="1" noMove="1" noResize="1" noEditPoints="1" noAdjustHandles="1" noChangeArrowheads="1" noChangeShapeType="1" noTextEdit="1"/>
              </p:cNvSpPr>
              <p:nvPr/>
            </p:nvSpPr>
            <p:spPr>
              <a:xfrm>
                <a:off x="-173011" y="2843351"/>
                <a:ext cx="6098344" cy="729559"/>
              </a:xfrm>
              <a:prstGeom prst="rect">
                <a:avLst/>
              </a:prstGeom>
              <a:blipFill>
                <a:blip r:embed="rId3"/>
                <a:stretch>
                  <a:fillRect/>
                </a:stretch>
              </a:blipFill>
            </p:spPr>
            <p:txBody>
              <a:bodyPr/>
              <a:lstStyle/>
              <a:p>
                <a:r>
                  <a:rPr lang="en-GB">
                    <a:noFill/>
                  </a:rPr>
                  <a:t> </a:t>
                </a:r>
              </a:p>
            </p:txBody>
          </p:sp>
        </mc:Fallback>
      </mc:AlternateContent>
      <p:sp>
        <p:nvSpPr>
          <p:cNvPr id="19" name="TextBox 18">
            <a:extLst>
              <a:ext uri="{FF2B5EF4-FFF2-40B4-BE49-F238E27FC236}">
                <a16:creationId xmlns:a16="http://schemas.microsoft.com/office/drawing/2014/main" id="{978EAE8E-4928-9B22-BF8F-D0415E2B9A63}"/>
              </a:ext>
            </a:extLst>
          </p:cNvPr>
          <p:cNvSpPr txBox="1"/>
          <p:nvPr/>
        </p:nvSpPr>
        <p:spPr>
          <a:xfrm>
            <a:off x="6313986" y="1046402"/>
            <a:ext cx="5510469" cy="461665"/>
          </a:xfrm>
          <a:prstGeom prst="rect">
            <a:avLst/>
          </a:prstGeom>
          <a:solidFill>
            <a:schemeClr val="bg1">
              <a:lumMod val="95000"/>
            </a:schemeClr>
          </a:solidFill>
        </p:spPr>
        <p:txBody>
          <a:bodyPr wrap="square" rtlCol="0">
            <a:spAutoFit/>
          </a:bodyPr>
          <a:lstStyle/>
          <a:p>
            <a:pPr algn="ctr"/>
            <a:r>
              <a:rPr lang="en-GB" sz="2400" b="1" dirty="0"/>
              <a:t>In-the-Money Cash Probability</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38C3BD4-6BDF-867F-E5FD-977A64CBDCB6}"/>
                  </a:ext>
                </a:extLst>
              </p:cNvPr>
              <p:cNvSpPr txBox="1"/>
              <p:nvPr/>
            </p:nvSpPr>
            <p:spPr>
              <a:xfrm>
                <a:off x="-1664643" y="4352064"/>
                <a:ext cx="6717322" cy="683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𝛼</m:t>
                          </m:r>
                        </m:num>
                        <m:den>
                          <m:r>
                            <a:rPr lang="en-GB" i="1">
                              <a:latin typeface="Cambria Math" panose="02040503050406030204" pitchFamily="18" charset="0"/>
                            </a:rPr>
                            <m:t>𝜕</m:t>
                          </m:r>
                          <m:r>
                            <a:rPr lang="en-GB" b="0" i="1" smtClean="0">
                              <a:latin typeface="Cambria Math" panose="02040503050406030204" pitchFamily="18" charset="0"/>
                            </a:rPr>
                            <m:t>𝐾</m:t>
                          </m:r>
                        </m:den>
                      </m:f>
                      <m:r>
                        <a:rPr lang="en-GB" sz="1800" b="0" i="1" smtClean="0">
                          <a:latin typeface="Cambria Math" panose="02040503050406030204" pitchFamily="18" charset="0"/>
                        </a:rPr>
                        <m:t>=−</m:t>
                      </m:r>
                      <m:f>
                        <m:fPr>
                          <m:ctrlPr>
                            <a:rPr lang="en-GB" sz="1800" i="1" smtClean="0">
                              <a:latin typeface="Cambria Math" panose="02040503050406030204" pitchFamily="18" charset="0"/>
                            </a:rPr>
                          </m:ctrlPr>
                        </m:fPr>
                        <m:num>
                          <m:r>
                            <a:rPr lang="en-GB" sz="1800" b="0" i="1" smtClean="0">
                              <a:latin typeface="Cambria Math" panose="02040503050406030204" pitchFamily="18" charset="0"/>
                            </a:rPr>
                            <m:t>1</m:t>
                          </m:r>
                        </m:num>
                        <m:den>
                          <m:r>
                            <a:rPr lang="en-GB" sz="1800" i="1">
                              <a:latin typeface="Cambria Math" panose="02040503050406030204" pitchFamily="18" charset="0"/>
                              <a:ea typeface="Cambria Math" panose="02040503050406030204" pitchFamily="18" charset="0"/>
                            </a:rPr>
                            <m:t>𝜎</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𝑡</m:t>
                          </m:r>
                          <m:r>
                            <a:rPr lang="en-GB" sz="180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𝐾</m:t>
                          </m:r>
                        </m:den>
                      </m:f>
                      <m:r>
                        <a:rPr lang="en-GB" sz="1800" i="1" smtClean="0">
                          <a:latin typeface="Cambria Math" panose="02040503050406030204" pitchFamily="18" charset="0"/>
                          <a:ea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𝛼</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𝑑</m:t>
                              </m:r>
                            </m:e>
                            <m:sub>
                              <m:r>
                                <a:rPr lang="en-GB" i="1">
                                  <a:latin typeface="Cambria Math" panose="02040503050406030204" pitchFamily="18" charset="0"/>
                                </a:rPr>
                                <m:t>1</m:t>
                              </m:r>
                            </m:sub>
                          </m:sSub>
                        </m:den>
                      </m:f>
                    </m:oMath>
                  </m:oMathPara>
                </a14:m>
                <a:endParaRPr lang="en-GB" dirty="0"/>
              </a:p>
            </p:txBody>
          </p:sp>
        </mc:Choice>
        <mc:Fallback xmlns="">
          <p:sp>
            <p:nvSpPr>
              <p:cNvPr id="27" name="TextBox 26">
                <a:extLst>
                  <a:ext uri="{FF2B5EF4-FFF2-40B4-BE49-F238E27FC236}">
                    <a16:creationId xmlns:a16="http://schemas.microsoft.com/office/drawing/2014/main" id="{B38C3BD4-6BDF-867F-E5FD-977A64CBDCB6}"/>
                  </a:ext>
                </a:extLst>
              </p:cNvPr>
              <p:cNvSpPr txBox="1">
                <a:spLocks noRot="1" noChangeAspect="1" noMove="1" noResize="1" noEditPoints="1" noAdjustHandles="1" noChangeArrowheads="1" noChangeShapeType="1" noTextEdit="1"/>
              </p:cNvSpPr>
              <p:nvPr/>
            </p:nvSpPr>
            <p:spPr>
              <a:xfrm>
                <a:off x="-1664643" y="4352064"/>
                <a:ext cx="6717322" cy="683842"/>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ED6298D-D79C-8C76-5D5A-1CB2B415EB6A}"/>
                  </a:ext>
                </a:extLst>
              </p:cNvPr>
              <p:cNvSpPr txBox="1"/>
              <p:nvPr/>
            </p:nvSpPr>
            <p:spPr>
              <a:xfrm>
                <a:off x="-1664643" y="5219858"/>
                <a:ext cx="6717322" cy="683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smtClean="0">
                              <a:latin typeface="Cambria Math" panose="02040503050406030204" pitchFamily="18" charset="0"/>
                              <a:ea typeface="Cambria Math" panose="02040503050406030204" pitchFamily="18" charset="0"/>
                            </a:rPr>
                            <m:t>𝛽</m:t>
                          </m:r>
                        </m:num>
                        <m:den>
                          <m:r>
                            <a:rPr lang="en-GB" i="1">
                              <a:latin typeface="Cambria Math" panose="02040503050406030204" pitchFamily="18" charset="0"/>
                            </a:rPr>
                            <m:t>𝜕</m:t>
                          </m:r>
                          <m:r>
                            <a:rPr lang="en-GB" b="0" i="1" smtClean="0">
                              <a:latin typeface="Cambria Math" panose="02040503050406030204" pitchFamily="18" charset="0"/>
                            </a:rPr>
                            <m:t>𝐾</m:t>
                          </m:r>
                        </m:den>
                      </m:f>
                      <m:r>
                        <a:rPr lang="en-GB" sz="1800"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ea typeface="Cambria Math" panose="02040503050406030204" pitchFamily="18" charset="0"/>
                            </a:rPr>
                            <m:t>𝜎</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𝑡</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𝐾</m:t>
                          </m:r>
                        </m:den>
                      </m:f>
                      <m:r>
                        <a:rPr lang="en-GB" sz="1800" i="1" smtClean="0">
                          <a:latin typeface="Cambria Math" panose="02040503050406030204" pitchFamily="18" charset="0"/>
                          <a:ea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smtClean="0">
                              <a:latin typeface="Cambria Math" panose="02040503050406030204" pitchFamily="18" charset="0"/>
                              <a:ea typeface="Cambria Math" panose="02040503050406030204" pitchFamily="18" charset="0"/>
                            </a:rPr>
                            <m:t>𝛽</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𝑑</m:t>
                              </m:r>
                            </m:e>
                            <m:sub>
                              <m:r>
                                <a:rPr lang="en-GB" b="0" i="1" smtClean="0">
                                  <a:latin typeface="Cambria Math" panose="02040503050406030204" pitchFamily="18" charset="0"/>
                                </a:rPr>
                                <m:t>2</m:t>
                              </m:r>
                            </m:sub>
                          </m:sSub>
                        </m:den>
                      </m:f>
                    </m:oMath>
                  </m:oMathPara>
                </a14:m>
                <a:endParaRPr lang="en-GB" dirty="0"/>
              </a:p>
            </p:txBody>
          </p:sp>
        </mc:Choice>
        <mc:Fallback xmlns="">
          <p:sp>
            <p:nvSpPr>
              <p:cNvPr id="33" name="TextBox 32">
                <a:extLst>
                  <a:ext uri="{FF2B5EF4-FFF2-40B4-BE49-F238E27FC236}">
                    <a16:creationId xmlns:a16="http://schemas.microsoft.com/office/drawing/2014/main" id="{CED6298D-D79C-8C76-5D5A-1CB2B415EB6A}"/>
                  </a:ext>
                </a:extLst>
              </p:cNvPr>
              <p:cNvSpPr txBox="1">
                <a:spLocks noRot="1" noChangeAspect="1" noMove="1" noResize="1" noEditPoints="1" noAdjustHandles="1" noChangeArrowheads="1" noChangeShapeType="1" noTextEdit="1"/>
              </p:cNvSpPr>
              <p:nvPr/>
            </p:nvSpPr>
            <p:spPr>
              <a:xfrm>
                <a:off x="-1664643" y="5219858"/>
                <a:ext cx="6717322" cy="683842"/>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91BFB3C-2CA0-1011-6856-203AFB363CDB}"/>
                  </a:ext>
                </a:extLst>
              </p:cNvPr>
              <p:cNvSpPr txBox="1"/>
              <p:nvPr/>
            </p:nvSpPr>
            <p:spPr>
              <a:xfrm>
                <a:off x="-925633" y="1735343"/>
                <a:ext cx="7603588" cy="7945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2400" b="1" i="1">
                              <a:solidFill>
                                <a:schemeClr val="accent5"/>
                              </a:solidFill>
                              <a:latin typeface="Cambria Math" panose="02040503050406030204" pitchFamily="18" charset="0"/>
                            </a:rPr>
                          </m:ctrlPr>
                        </m:fPr>
                        <m:num>
                          <m:r>
                            <a:rPr lang="en-GB" sz="2400" b="1" i="1">
                              <a:solidFill>
                                <a:schemeClr val="accent5"/>
                              </a:solidFill>
                              <a:latin typeface="Cambria Math" panose="02040503050406030204" pitchFamily="18" charset="0"/>
                            </a:rPr>
                            <m:t>𝝏</m:t>
                          </m:r>
                          <m:sSub>
                            <m:sSubPr>
                              <m:ctrlPr>
                                <a:rPr lang="en-GB" sz="2400" b="1" i="1">
                                  <a:solidFill>
                                    <a:schemeClr val="accent5"/>
                                  </a:solidFill>
                                  <a:latin typeface="Cambria Math" panose="02040503050406030204" pitchFamily="18" charset="0"/>
                                </a:rPr>
                              </m:ctrlPr>
                            </m:sSubPr>
                            <m:e>
                              <m:r>
                                <a:rPr lang="en-GB" sz="2400" b="1" i="1">
                                  <a:solidFill>
                                    <a:schemeClr val="accent5"/>
                                  </a:solidFill>
                                  <a:latin typeface="Cambria Math" panose="02040503050406030204" pitchFamily="18" charset="0"/>
                                </a:rPr>
                                <m:t>𝑽</m:t>
                              </m:r>
                            </m:e>
                            <m:sub>
                              <m:r>
                                <a:rPr lang="en-GB" sz="2400" b="1" i="1">
                                  <a:solidFill>
                                    <a:schemeClr val="accent5"/>
                                  </a:solidFill>
                                  <a:latin typeface="Cambria Math" panose="02040503050406030204" pitchFamily="18" charset="0"/>
                                </a:rPr>
                                <m:t>𝒕</m:t>
                              </m:r>
                            </m:sub>
                          </m:sSub>
                        </m:num>
                        <m:den>
                          <m:r>
                            <a:rPr lang="en-GB" sz="2400" b="1" i="1">
                              <a:solidFill>
                                <a:schemeClr val="accent5"/>
                              </a:solidFill>
                              <a:latin typeface="Cambria Math" panose="02040503050406030204" pitchFamily="18" charset="0"/>
                            </a:rPr>
                            <m:t>𝝏</m:t>
                          </m:r>
                          <m:r>
                            <a:rPr lang="en-GB" sz="2400" b="1" i="1" smtClean="0">
                              <a:solidFill>
                                <a:schemeClr val="accent5"/>
                              </a:solidFill>
                              <a:latin typeface="Cambria Math" panose="02040503050406030204" pitchFamily="18" charset="0"/>
                            </a:rPr>
                            <m:t>𝑲</m:t>
                          </m:r>
                        </m:den>
                      </m:f>
                    </m:oMath>
                  </m:oMathPara>
                </a14:m>
                <a:endParaRPr lang="en-GB" sz="2400" dirty="0"/>
              </a:p>
            </p:txBody>
          </p:sp>
        </mc:Choice>
        <mc:Fallback xmlns="">
          <p:sp>
            <p:nvSpPr>
              <p:cNvPr id="35" name="TextBox 34">
                <a:extLst>
                  <a:ext uri="{FF2B5EF4-FFF2-40B4-BE49-F238E27FC236}">
                    <a16:creationId xmlns:a16="http://schemas.microsoft.com/office/drawing/2014/main" id="{A91BFB3C-2CA0-1011-6856-203AFB363CDB}"/>
                  </a:ext>
                </a:extLst>
              </p:cNvPr>
              <p:cNvSpPr txBox="1">
                <a:spLocks noRot="1" noChangeAspect="1" noMove="1" noResize="1" noEditPoints="1" noAdjustHandles="1" noChangeArrowheads="1" noChangeShapeType="1" noTextEdit="1"/>
              </p:cNvSpPr>
              <p:nvPr/>
            </p:nvSpPr>
            <p:spPr>
              <a:xfrm>
                <a:off x="-925633" y="1735343"/>
                <a:ext cx="7603588" cy="794576"/>
              </a:xfrm>
              <a:prstGeom prst="rect">
                <a:avLst/>
              </a:prstGeom>
              <a:blipFill>
                <a:blip r:embed="rId6"/>
                <a:stretch>
                  <a:fillRect/>
                </a:stretch>
              </a:blipFill>
            </p:spPr>
            <p:txBody>
              <a:bodyPr/>
              <a:lstStyle/>
              <a:p>
                <a:r>
                  <a:rPr lang="en-GB">
                    <a:noFill/>
                  </a:rPr>
                  <a:t> </a:t>
                </a:r>
              </a:p>
            </p:txBody>
          </p:sp>
        </mc:Fallback>
      </mc:AlternateContent>
      <p:sp>
        <p:nvSpPr>
          <p:cNvPr id="42" name="Text Placeholder 41">
            <a:extLst>
              <a:ext uri="{FF2B5EF4-FFF2-40B4-BE49-F238E27FC236}">
                <a16:creationId xmlns:a16="http://schemas.microsoft.com/office/drawing/2014/main" id="{D9A658D7-03AF-49DD-68FA-EE4112B49D1B}"/>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p:sp>
        <p:nvSpPr>
          <p:cNvPr id="44" name="TextBox 43">
            <a:extLst>
              <a:ext uri="{FF2B5EF4-FFF2-40B4-BE49-F238E27FC236}">
                <a16:creationId xmlns:a16="http://schemas.microsoft.com/office/drawing/2014/main" id="{9BF1C0C3-A4A4-D7E1-5169-CC597F5D7611}"/>
              </a:ext>
            </a:extLst>
          </p:cNvPr>
          <p:cNvSpPr txBox="1"/>
          <p:nvPr/>
        </p:nvSpPr>
        <p:spPr>
          <a:xfrm>
            <a:off x="634283" y="3935707"/>
            <a:ext cx="1996671" cy="369332"/>
          </a:xfrm>
          <a:prstGeom prst="rect">
            <a:avLst/>
          </a:prstGeom>
          <a:noFill/>
        </p:spPr>
        <p:txBody>
          <a:bodyPr wrap="square" rtlCol="0">
            <a:spAutoFit/>
          </a:bodyPr>
          <a:lstStyle/>
          <a:p>
            <a:r>
              <a:rPr lang="en-GB" dirty="0"/>
              <a:t>With:</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4229142-D0B3-856C-3745-ADF7E87DED4B}"/>
                  </a:ext>
                </a:extLst>
              </p:cNvPr>
              <p:cNvSpPr txBox="1"/>
              <p:nvPr/>
            </p:nvSpPr>
            <p:spPr>
              <a:xfrm>
                <a:off x="5052679" y="1833364"/>
                <a:ext cx="760358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400" b="1" i="1" smtClean="0">
                          <a:solidFill>
                            <a:schemeClr val="accent5"/>
                          </a:solidFill>
                          <a:latin typeface="Cambria Math" panose="02040503050406030204" pitchFamily="18" charset="0"/>
                          <a:ea typeface="Cambria Math" panose="02040503050406030204" pitchFamily="18" charset="0"/>
                        </a:rPr>
                        <m:t>𝑷</m:t>
                      </m:r>
                      <m:r>
                        <a:rPr lang="en-GB" sz="2400" b="1" i="1" smtClean="0">
                          <a:solidFill>
                            <a:schemeClr val="accent5"/>
                          </a:solidFill>
                          <a:latin typeface="Cambria Math" panose="02040503050406030204" pitchFamily="18" charset="0"/>
                          <a:ea typeface="Cambria Math" panose="02040503050406030204" pitchFamily="18" charset="0"/>
                        </a:rPr>
                        <m:t>[</m:t>
                      </m:r>
                      <m:sSub>
                        <m:sSubPr>
                          <m:ctrlPr>
                            <a:rPr lang="en-GB" sz="2400" b="1" i="1" smtClean="0">
                              <a:solidFill>
                                <a:schemeClr val="accent5"/>
                              </a:solidFill>
                              <a:latin typeface="Cambria Math" panose="02040503050406030204" pitchFamily="18" charset="0"/>
                              <a:ea typeface="Cambria Math" panose="02040503050406030204" pitchFamily="18" charset="0"/>
                            </a:rPr>
                          </m:ctrlPr>
                        </m:sSubPr>
                        <m:e>
                          <m:r>
                            <a:rPr lang="en-GB" sz="2400" b="1" i="1" smtClean="0">
                              <a:solidFill>
                                <a:schemeClr val="accent5"/>
                              </a:solidFill>
                              <a:latin typeface="Cambria Math" panose="02040503050406030204" pitchFamily="18" charset="0"/>
                              <a:ea typeface="Cambria Math" panose="02040503050406030204" pitchFamily="18" charset="0"/>
                            </a:rPr>
                            <m:t>𝑭</m:t>
                          </m:r>
                        </m:e>
                        <m:sub>
                          <m:r>
                            <a:rPr lang="en-GB" sz="2400" b="1" i="1" smtClean="0">
                              <a:solidFill>
                                <a:schemeClr val="accent5"/>
                              </a:solidFill>
                              <a:latin typeface="Cambria Math" panose="02040503050406030204" pitchFamily="18" charset="0"/>
                              <a:ea typeface="Cambria Math" panose="02040503050406030204" pitchFamily="18" charset="0"/>
                            </a:rPr>
                            <m:t>𝒕</m:t>
                          </m:r>
                        </m:sub>
                      </m:sSub>
                      <m:r>
                        <a:rPr lang="en-GB" sz="2400" b="1" i="1" smtClean="0">
                          <a:solidFill>
                            <a:schemeClr val="accent5"/>
                          </a:solidFill>
                          <a:latin typeface="Cambria Math" panose="02040503050406030204" pitchFamily="18" charset="0"/>
                          <a:ea typeface="Cambria Math" panose="02040503050406030204" pitchFamily="18" charset="0"/>
                        </a:rPr>
                        <m:t>&gt;</m:t>
                      </m:r>
                      <m:r>
                        <a:rPr lang="en-GB" sz="2400" b="1" i="1" smtClean="0">
                          <a:solidFill>
                            <a:schemeClr val="accent5"/>
                          </a:solidFill>
                          <a:latin typeface="Cambria Math" panose="02040503050406030204" pitchFamily="18" charset="0"/>
                          <a:ea typeface="Cambria Math" panose="02040503050406030204" pitchFamily="18" charset="0"/>
                        </a:rPr>
                        <m:t>𝑲</m:t>
                      </m:r>
                      <m:r>
                        <a:rPr lang="en-GB" sz="2400" b="1" i="1" smtClean="0">
                          <a:solidFill>
                            <a:schemeClr val="accent5"/>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𝑁</m:t>
                      </m:r>
                      <m:d>
                        <m:dPr>
                          <m:ctrlPr>
                            <a:rPr lang="en-GB" sz="2400" b="0" i="1" smtClean="0">
                              <a:solidFill>
                                <a:schemeClr val="tx1"/>
                              </a:solidFill>
                              <a:latin typeface="Cambria Math" panose="02040503050406030204" pitchFamily="18" charset="0"/>
                              <a:ea typeface="Cambria Math" panose="02040503050406030204" pitchFamily="18" charset="0"/>
                            </a:rPr>
                          </m:ctrlPr>
                        </m:dPr>
                        <m:e>
                          <m:sSub>
                            <m:sSubPr>
                              <m:ctrlPr>
                                <a:rPr lang="en-GB" sz="2400" b="0" i="1" smtClean="0">
                                  <a:solidFill>
                                    <a:schemeClr val="tx1"/>
                                  </a:solidFill>
                                  <a:latin typeface="Cambria Math" panose="02040503050406030204" pitchFamily="18" charset="0"/>
                                  <a:ea typeface="Cambria Math" panose="02040503050406030204" pitchFamily="18" charset="0"/>
                                </a:rPr>
                              </m:ctrlPr>
                            </m:sSubPr>
                            <m:e>
                              <m:r>
                                <a:rPr lang="en-GB" sz="2400" b="0" i="1" smtClean="0">
                                  <a:solidFill>
                                    <a:schemeClr val="tx1"/>
                                  </a:solidFill>
                                  <a:latin typeface="Cambria Math" panose="02040503050406030204" pitchFamily="18" charset="0"/>
                                  <a:ea typeface="Cambria Math" panose="02040503050406030204" pitchFamily="18" charset="0"/>
                                </a:rPr>
                                <m:t>𝑑</m:t>
                              </m:r>
                            </m:e>
                            <m:sub>
                              <m:r>
                                <a:rPr lang="en-GB" sz="2400" b="0" i="1" smtClean="0">
                                  <a:solidFill>
                                    <a:schemeClr val="tx1"/>
                                  </a:solidFill>
                                  <a:latin typeface="Cambria Math" panose="02040503050406030204" pitchFamily="18" charset="0"/>
                                  <a:ea typeface="Cambria Math" panose="02040503050406030204" pitchFamily="18" charset="0"/>
                                </a:rPr>
                                <m:t>2</m:t>
                              </m:r>
                            </m:sub>
                          </m:sSub>
                        </m:e>
                      </m:d>
                    </m:oMath>
                  </m:oMathPara>
                </a14:m>
                <a:endParaRPr lang="en-GB" sz="2400" dirty="0"/>
              </a:p>
            </p:txBody>
          </p:sp>
        </mc:Choice>
        <mc:Fallback xmlns="">
          <p:sp>
            <p:nvSpPr>
              <p:cNvPr id="3" name="TextBox 2">
                <a:extLst>
                  <a:ext uri="{FF2B5EF4-FFF2-40B4-BE49-F238E27FC236}">
                    <a16:creationId xmlns:a16="http://schemas.microsoft.com/office/drawing/2014/main" id="{84229142-D0B3-856C-3745-ADF7E87DED4B}"/>
                  </a:ext>
                </a:extLst>
              </p:cNvPr>
              <p:cNvSpPr txBox="1">
                <a:spLocks noRot="1" noChangeAspect="1" noMove="1" noResize="1" noEditPoints="1" noAdjustHandles="1" noChangeArrowheads="1" noChangeShapeType="1" noTextEdit="1"/>
              </p:cNvSpPr>
              <p:nvPr/>
            </p:nvSpPr>
            <p:spPr>
              <a:xfrm>
                <a:off x="5052679" y="1833364"/>
                <a:ext cx="7603588" cy="461665"/>
              </a:xfrm>
              <a:prstGeom prst="rect">
                <a:avLst/>
              </a:prstGeom>
              <a:blipFill>
                <a:blip r:embed="rId7"/>
                <a:stretch>
                  <a:fillRect b="-18667"/>
                </a:stretch>
              </a:blipFill>
            </p:spPr>
            <p:txBody>
              <a:bodyPr/>
              <a:lstStyle/>
              <a:p>
                <a:r>
                  <a:rPr lang="en-GB">
                    <a:noFill/>
                  </a:rPr>
                  <a:t> </a:t>
                </a:r>
              </a:p>
            </p:txBody>
          </p:sp>
        </mc:Fallback>
      </mc:AlternateContent>
    </p:spTree>
    <p:extLst>
      <p:ext uri="{BB962C8B-B14F-4D97-AF65-F5344CB8AC3E}">
        <p14:creationId xmlns:p14="http://schemas.microsoft.com/office/powerpoint/2010/main" val="35430657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2D72A-59F8-9B88-19FA-DB2F22FA3F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0FDDA0-E3BE-9B25-EE72-2C08CDC3CF7A}"/>
              </a:ext>
            </a:extLst>
          </p:cNvPr>
          <p:cNvSpPr>
            <a:spLocks noGrp="1"/>
          </p:cNvSpPr>
          <p:nvPr>
            <p:ph type="ctrTitle"/>
          </p:nvPr>
        </p:nvSpPr>
        <p:spPr>
          <a:xfrm>
            <a:off x="566352" y="1539286"/>
            <a:ext cx="11288764" cy="1982058"/>
          </a:xfrm>
        </p:spPr>
        <p:txBody>
          <a:bodyPr anchor="b">
            <a:normAutofit/>
          </a:bodyPr>
          <a:lstStyle/>
          <a:p>
            <a:r>
              <a:rPr lang="en-US" sz="4000" dirty="0"/>
              <a:t>Hands-on Guide to Pricing European Equity Options</a:t>
            </a:r>
            <a:endParaRPr lang="en-GB" sz="4000" dirty="0"/>
          </a:p>
        </p:txBody>
      </p:sp>
      <p:sp>
        <p:nvSpPr>
          <p:cNvPr id="3" name="Subtitle 2">
            <a:extLst>
              <a:ext uri="{FF2B5EF4-FFF2-40B4-BE49-F238E27FC236}">
                <a16:creationId xmlns:a16="http://schemas.microsoft.com/office/drawing/2014/main" id="{40B32AC0-16B4-78F5-4635-3549319BF352}"/>
              </a:ext>
            </a:extLst>
          </p:cNvPr>
          <p:cNvSpPr>
            <a:spLocks noGrp="1"/>
          </p:cNvSpPr>
          <p:nvPr>
            <p:ph type="subTitle" idx="1"/>
          </p:nvPr>
        </p:nvSpPr>
        <p:spPr>
          <a:xfrm>
            <a:off x="566352" y="3649253"/>
            <a:ext cx="10101648" cy="599259"/>
          </a:xfrm>
        </p:spPr>
        <p:txBody>
          <a:bodyPr>
            <a:normAutofit/>
          </a:bodyPr>
          <a:lstStyle/>
          <a:p>
            <a:r>
              <a:rPr lang="en-GB" dirty="0">
                <a:solidFill>
                  <a:schemeClr val="accent4"/>
                </a:solidFill>
              </a:rPr>
              <a:t>With Excel and C++ Example</a:t>
            </a:r>
          </a:p>
        </p:txBody>
      </p:sp>
      <p:cxnSp>
        <p:nvCxnSpPr>
          <p:cNvPr id="5" name="Straight Connector 4">
            <a:extLst>
              <a:ext uri="{FF2B5EF4-FFF2-40B4-BE49-F238E27FC236}">
                <a16:creationId xmlns:a16="http://schemas.microsoft.com/office/drawing/2014/main" id="{C72B5D14-E955-B311-38B2-16C269E3BE0A}"/>
              </a:ext>
            </a:extLst>
          </p:cNvPr>
          <p:cNvCxnSpPr/>
          <p:nvPr/>
        </p:nvCxnSpPr>
        <p:spPr>
          <a:xfrm>
            <a:off x="637563" y="2180089"/>
            <a:ext cx="54584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8703CF02-AFC9-8BA0-D15B-CAC129AC9554}"/>
              </a:ext>
            </a:extLst>
          </p:cNvPr>
          <p:cNvSpPr txBox="1">
            <a:spLocks/>
          </p:cNvSpPr>
          <p:nvPr/>
        </p:nvSpPr>
        <p:spPr>
          <a:xfrm>
            <a:off x="566352" y="70123"/>
            <a:ext cx="10101648" cy="1982058"/>
          </a:xfrm>
          <a:prstGeom prst="rect">
            <a:avLst/>
          </a:prstGeom>
        </p:spPr>
        <p:txBody>
          <a:bodyPr anchor="b">
            <a:normAutofit/>
          </a:bodyPr>
          <a:lstStyle>
            <a:lvl1pPr algn="l" defTabSz="914400" rtl="0" eaLnBrk="1" latinLnBrk="0" hangingPunct="1">
              <a:lnSpc>
                <a:spcPct val="90000"/>
              </a:lnSpc>
              <a:spcBef>
                <a:spcPct val="0"/>
              </a:spcBef>
              <a:buNone/>
              <a:defRPr sz="4800" b="1" i="0" kern="1200">
                <a:solidFill>
                  <a:schemeClr val="bg1"/>
                </a:solidFill>
                <a:latin typeface="+mj-lt"/>
                <a:ea typeface="+mj-ea"/>
                <a:cs typeface="+mj-cs"/>
              </a:defRPr>
            </a:lvl1pPr>
          </a:lstStyle>
          <a:p>
            <a:r>
              <a:rPr lang="en-GB" sz="2000" b="0" dirty="0"/>
              <a:t>Trades &amp; Analytics – TA005</a:t>
            </a:r>
          </a:p>
        </p:txBody>
      </p:sp>
      <p:sp>
        <p:nvSpPr>
          <p:cNvPr id="7" name="Title 1">
            <a:extLst>
              <a:ext uri="{FF2B5EF4-FFF2-40B4-BE49-F238E27FC236}">
                <a16:creationId xmlns:a16="http://schemas.microsoft.com/office/drawing/2014/main" id="{9533F4B2-75D7-F9A6-F4B6-4704DF8F8D6A}"/>
              </a:ext>
            </a:extLst>
          </p:cNvPr>
          <p:cNvSpPr txBox="1">
            <a:spLocks/>
          </p:cNvSpPr>
          <p:nvPr/>
        </p:nvSpPr>
        <p:spPr>
          <a:xfrm>
            <a:off x="566352" y="4117978"/>
            <a:ext cx="10101648" cy="1982058"/>
          </a:xfrm>
          <a:prstGeom prst="rect">
            <a:avLst/>
          </a:prstGeom>
        </p:spPr>
        <p:txBody>
          <a:bodyPr anchor="t">
            <a:normAutofit/>
          </a:bodyPr>
          <a:lstStyle>
            <a:lvl1pPr algn="l" defTabSz="914400" rtl="0" eaLnBrk="1" latinLnBrk="0" hangingPunct="1">
              <a:lnSpc>
                <a:spcPct val="90000"/>
              </a:lnSpc>
              <a:spcBef>
                <a:spcPct val="0"/>
              </a:spcBef>
              <a:buNone/>
              <a:defRPr sz="4800" b="1" i="0" kern="1200">
                <a:solidFill>
                  <a:schemeClr val="bg1"/>
                </a:solidFill>
                <a:latin typeface="+mj-lt"/>
                <a:ea typeface="+mj-ea"/>
                <a:cs typeface="+mj-cs"/>
              </a:defRPr>
            </a:lvl1pPr>
          </a:lstStyle>
          <a:p>
            <a:pPr>
              <a:spcBef>
                <a:spcPts val="600"/>
              </a:spcBef>
              <a:spcAft>
                <a:spcPts val="600"/>
              </a:spcAft>
            </a:pPr>
            <a:r>
              <a:rPr lang="en-GB" sz="1100" b="0" dirty="0"/>
              <a:t>Author(s):	 Alexis David</a:t>
            </a:r>
          </a:p>
          <a:p>
            <a:pPr>
              <a:spcBef>
                <a:spcPts val="600"/>
              </a:spcBef>
              <a:spcAft>
                <a:spcPts val="600"/>
              </a:spcAft>
            </a:pPr>
            <a:r>
              <a:rPr lang="en-GB" sz="1100" b="0" dirty="0"/>
              <a:t>Speaker(s): 	 Alexis David</a:t>
            </a:r>
          </a:p>
          <a:p>
            <a:pPr>
              <a:spcBef>
                <a:spcPts val="600"/>
              </a:spcBef>
              <a:spcAft>
                <a:spcPts val="600"/>
              </a:spcAft>
            </a:pPr>
            <a:r>
              <a:rPr lang="en-GB" sz="1100" b="0" dirty="0"/>
              <a:t>Editor(s):	 Alexis David</a:t>
            </a:r>
          </a:p>
        </p:txBody>
      </p:sp>
      <p:pic>
        <p:nvPicPr>
          <p:cNvPr id="8" name="Picture 7">
            <a:extLst>
              <a:ext uri="{FF2B5EF4-FFF2-40B4-BE49-F238E27FC236}">
                <a16:creationId xmlns:a16="http://schemas.microsoft.com/office/drawing/2014/main" id="{AEAFE48A-B8E0-1C9E-7650-C3263077EF74}"/>
              </a:ext>
            </a:extLst>
          </p:cNvPr>
          <p:cNvPicPr>
            <a:picLocks noChangeAspect="1"/>
          </p:cNvPicPr>
          <p:nvPr/>
        </p:nvPicPr>
        <p:blipFill>
          <a:blip r:embed="rId3"/>
          <a:stretch>
            <a:fillRect/>
          </a:stretch>
        </p:blipFill>
        <p:spPr>
          <a:xfrm>
            <a:off x="0" y="157046"/>
            <a:ext cx="12192000" cy="6543908"/>
          </a:xfrm>
          <a:prstGeom prst="rect">
            <a:avLst/>
          </a:prstGeom>
        </p:spPr>
      </p:pic>
      <p:sp>
        <p:nvSpPr>
          <p:cNvPr id="9" name="Rectangle: Rounded Corners 8">
            <a:extLst>
              <a:ext uri="{FF2B5EF4-FFF2-40B4-BE49-F238E27FC236}">
                <a16:creationId xmlns:a16="http://schemas.microsoft.com/office/drawing/2014/main" id="{FB479E51-A1F7-02F0-C362-03A8808777F2}"/>
              </a:ext>
            </a:extLst>
          </p:cNvPr>
          <p:cNvSpPr/>
          <p:nvPr/>
        </p:nvSpPr>
        <p:spPr>
          <a:xfrm>
            <a:off x="1057274" y="1343863"/>
            <a:ext cx="1362075" cy="176373"/>
          </a:xfrm>
          <a:prstGeom prst="round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088AE020-56F9-0C3C-5656-9EDE2D74CD1E}"/>
              </a:ext>
            </a:extLst>
          </p:cNvPr>
          <p:cNvSpPr/>
          <p:nvPr/>
        </p:nvSpPr>
        <p:spPr>
          <a:xfrm>
            <a:off x="4419599" y="1212215"/>
            <a:ext cx="1085851" cy="176374"/>
          </a:xfrm>
          <a:prstGeom prst="round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CC70227E-FA82-32C8-5170-730E10429D86}"/>
              </a:ext>
            </a:extLst>
          </p:cNvPr>
          <p:cNvSpPr/>
          <p:nvPr/>
        </p:nvSpPr>
        <p:spPr>
          <a:xfrm>
            <a:off x="5524499" y="1212215"/>
            <a:ext cx="1285876" cy="176374"/>
          </a:xfrm>
          <a:prstGeom prst="roundRect">
            <a:avLst/>
          </a:prstGeom>
          <a:noFill/>
          <a:ln w="190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9D5A799E-887A-976E-269E-4481D42B363C}"/>
              </a:ext>
            </a:extLst>
          </p:cNvPr>
          <p:cNvSpPr/>
          <p:nvPr/>
        </p:nvSpPr>
        <p:spPr>
          <a:xfrm>
            <a:off x="8748711" y="1205590"/>
            <a:ext cx="1662114" cy="176374"/>
          </a:xfrm>
          <a:prstGeom prst="roundRect">
            <a:avLst/>
          </a:prstGeom>
          <a:noFill/>
          <a:ln w="190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Arrow Connector 13">
            <a:extLst>
              <a:ext uri="{FF2B5EF4-FFF2-40B4-BE49-F238E27FC236}">
                <a16:creationId xmlns:a16="http://schemas.microsoft.com/office/drawing/2014/main" id="{EB857E0F-496D-76CA-A203-5F7EDB991A8F}"/>
              </a:ext>
            </a:extLst>
          </p:cNvPr>
          <p:cNvCxnSpPr>
            <a:stCxn id="9" idx="3"/>
            <a:endCxn id="10" idx="1"/>
          </p:cNvCxnSpPr>
          <p:nvPr/>
        </p:nvCxnSpPr>
        <p:spPr>
          <a:xfrm flipV="1">
            <a:off x="2419349" y="1300402"/>
            <a:ext cx="2000250" cy="131648"/>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6696601-0F2B-C154-7A41-CBEA9E0B82DD}"/>
              </a:ext>
            </a:extLst>
          </p:cNvPr>
          <p:cNvCxnSpPr>
            <a:cxnSpLocks/>
            <a:endCxn id="11" idx="3"/>
          </p:cNvCxnSpPr>
          <p:nvPr/>
        </p:nvCxnSpPr>
        <p:spPr>
          <a:xfrm flipH="1">
            <a:off x="6810375" y="1300402"/>
            <a:ext cx="1938336" cy="0"/>
          </a:xfrm>
          <a:prstGeom prst="straightConnector1">
            <a:avLst/>
          </a:prstGeom>
          <a:ln w="1905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4171D145-93DB-798E-558B-A861E94F9515}"/>
              </a:ext>
            </a:extLst>
          </p:cNvPr>
          <p:cNvPicPr>
            <a:picLocks noChangeAspect="1"/>
          </p:cNvPicPr>
          <p:nvPr/>
        </p:nvPicPr>
        <p:blipFill>
          <a:blip r:embed="rId4"/>
          <a:stretch>
            <a:fillRect/>
          </a:stretch>
        </p:blipFill>
        <p:spPr>
          <a:xfrm>
            <a:off x="2966732" y="2129737"/>
            <a:ext cx="4519918" cy="2089990"/>
          </a:xfrm>
          <a:prstGeom prst="rect">
            <a:avLst/>
          </a:prstGeom>
        </p:spPr>
      </p:pic>
      <p:sp>
        <p:nvSpPr>
          <p:cNvPr id="20" name="Rectangle: Rounded Corners 19">
            <a:extLst>
              <a:ext uri="{FF2B5EF4-FFF2-40B4-BE49-F238E27FC236}">
                <a16:creationId xmlns:a16="http://schemas.microsoft.com/office/drawing/2014/main" id="{5B50C5CB-07AB-166C-B13A-7C7EDF2C026F}"/>
              </a:ext>
            </a:extLst>
          </p:cNvPr>
          <p:cNvSpPr/>
          <p:nvPr/>
        </p:nvSpPr>
        <p:spPr>
          <a:xfrm>
            <a:off x="3862385" y="2267384"/>
            <a:ext cx="2414590" cy="151587"/>
          </a:xfrm>
          <a:prstGeom prst="round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Rounded Corners 20">
            <a:extLst>
              <a:ext uri="{FF2B5EF4-FFF2-40B4-BE49-F238E27FC236}">
                <a16:creationId xmlns:a16="http://schemas.microsoft.com/office/drawing/2014/main" id="{7454164D-F39A-0AC8-EDD2-023783F67E55}"/>
              </a:ext>
            </a:extLst>
          </p:cNvPr>
          <p:cNvSpPr/>
          <p:nvPr/>
        </p:nvSpPr>
        <p:spPr>
          <a:xfrm>
            <a:off x="8748710" y="1674315"/>
            <a:ext cx="2757489" cy="123414"/>
          </a:xfrm>
          <a:prstGeom prst="round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Arrow Connector 21">
            <a:extLst>
              <a:ext uri="{FF2B5EF4-FFF2-40B4-BE49-F238E27FC236}">
                <a16:creationId xmlns:a16="http://schemas.microsoft.com/office/drawing/2014/main" id="{196ACF1B-F7C1-34FE-A4B3-39931E5A58CB}"/>
              </a:ext>
            </a:extLst>
          </p:cNvPr>
          <p:cNvCxnSpPr>
            <a:cxnSpLocks/>
            <a:stCxn id="21" idx="1"/>
            <a:endCxn id="20" idx="3"/>
          </p:cNvCxnSpPr>
          <p:nvPr/>
        </p:nvCxnSpPr>
        <p:spPr>
          <a:xfrm flipH="1">
            <a:off x="6276975" y="1736022"/>
            <a:ext cx="2471735" cy="607156"/>
          </a:xfrm>
          <a:prstGeom prst="straightConnector1">
            <a:avLst/>
          </a:prstGeom>
          <a:ln w="1905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31BA7C3C-BD19-0C55-6945-5BF221399807}"/>
              </a:ext>
            </a:extLst>
          </p:cNvPr>
          <p:cNvSpPr/>
          <p:nvPr/>
        </p:nvSpPr>
        <p:spPr>
          <a:xfrm>
            <a:off x="3852859" y="2408556"/>
            <a:ext cx="3310243" cy="1851998"/>
          </a:xfrm>
          <a:prstGeom prst="roundRect">
            <a:avLst>
              <a:gd name="adj" fmla="val 3809"/>
            </a:avLst>
          </a:prstGeom>
          <a:no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Rounded Corners 26">
            <a:extLst>
              <a:ext uri="{FF2B5EF4-FFF2-40B4-BE49-F238E27FC236}">
                <a16:creationId xmlns:a16="http://schemas.microsoft.com/office/drawing/2014/main" id="{19666F32-171D-FC68-DEEC-3A79EEEB28D5}"/>
              </a:ext>
            </a:extLst>
          </p:cNvPr>
          <p:cNvSpPr/>
          <p:nvPr/>
        </p:nvSpPr>
        <p:spPr>
          <a:xfrm>
            <a:off x="8901110" y="2106454"/>
            <a:ext cx="2876938" cy="123414"/>
          </a:xfrm>
          <a:prstGeom prst="roundRect">
            <a:avLst/>
          </a:prstGeom>
          <a:no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Arrow Connector 27">
            <a:extLst>
              <a:ext uri="{FF2B5EF4-FFF2-40B4-BE49-F238E27FC236}">
                <a16:creationId xmlns:a16="http://schemas.microsoft.com/office/drawing/2014/main" id="{349B001D-C06A-6069-528E-1616D8374108}"/>
              </a:ext>
            </a:extLst>
          </p:cNvPr>
          <p:cNvCxnSpPr>
            <a:cxnSpLocks/>
            <a:stCxn id="27" idx="1"/>
            <a:endCxn id="26" idx="3"/>
          </p:cNvCxnSpPr>
          <p:nvPr/>
        </p:nvCxnSpPr>
        <p:spPr>
          <a:xfrm flipH="1">
            <a:off x="7163102" y="2168161"/>
            <a:ext cx="1738008" cy="1166394"/>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2F841A8-0A34-220C-43AD-864EA9A4BB41}"/>
              </a:ext>
            </a:extLst>
          </p:cNvPr>
          <p:cNvSpPr txBox="1"/>
          <p:nvPr/>
        </p:nvSpPr>
        <p:spPr>
          <a:xfrm>
            <a:off x="4483893" y="1710709"/>
            <a:ext cx="1909765" cy="369332"/>
          </a:xfrm>
          <a:prstGeom prst="rect">
            <a:avLst/>
          </a:prstGeom>
          <a:solidFill>
            <a:schemeClr val="bg1">
              <a:lumMod val="85000"/>
            </a:schemeClr>
          </a:solidFill>
        </p:spPr>
        <p:txBody>
          <a:bodyPr wrap="square" rtlCol="0">
            <a:spAutoFit/>
          </a:bodyPr>
          <a:lstStyle/>
          <a:p>
            <a:r>
              <a:rPr lang="en-GB" dirty="0">
                <a:solidFill>
                  <a:schemeClr val="accent5"/>
                </a:solidFill>
              </a:rPr>
              <a:t>todaysmarket.xml</a:t>
            </a:r>
          </a:p>
        </p:txBody>
      </p:sp>
      <p:sp>
        <p:nvSpPr>
          <p:cNvPr id="34" name="TextBox 33">
            <a:extLst>
              <a:ext uri="{FF2B5EF4-FFF2-40B4-BE49-F238E27FC236}">
                <a16:creationId xmlns:a16="http://schemas.microsoft.com/office/drawing/2014/main" id="{3BEEBD17-CDE9-DDFC-B744-8AD472FFB351}"/>
              </a:ext>
            </a:extLst>
          </p:cNvPr>
          <p:cNvSpPr txBox="1"/>
          <p:nvPr/>
        </p:nvSpPr>
        <p:spPr>
          <a:xfrm>
            <a:off x="705036" y="3081579"/>
            <a:ext cx="1909765" cy="369332"/>
          </a:xfrm>
          <a:prstGeom prst="rect">
            <a:avLst/>
          </a:prstGeom>
          <a:solidFill>
            <a:schemeClr val="bg1">
              <a:lumMod val="85000"/>
            </a:schemeClr>
          </a:solidFill>
        </p:spPr>
        <p:txBody>
          <a:bodyPr wrap="square" rtlCol="0">
            <a:spAutoFit/>
          </a:bodyPr>
          <a:lstStyle/>
          <a:p>
            <a:r>
              <a:rPr lang="en-GB" dirty="0">
                <a:solidFill>
                  <a:schemeClr val="accent5"/>
                </a:solidFill>
              </a:rPr>
              <a:t>eqoption.xml</a:t>
            </a:r>
          </a:p>
        </p:txBody>
      </p:sp>
      <p:sp>
        <p:nvSpPr>
          <p:cNvPr id="35" name="TextBox 34">
            <a:extLst>
              <a:ext uri="{FF2B5EF4-FFF2-40B4-BE49-F238E27FC236}">
                <a16:creationId xmlns:a16="http://schemas.microsoft.com/office/drawing/2014/main" id="{0178745B-AC47-D259-9E55-06DA7E402EDB}"/>
              </a:ext>
            </a:extLst>
          </p:cNvPr>
          <p:cNvSpPr txBox="1"/>
          <p:nvPr/>
        </p:nvSpPr>
        <p:spPr>
          <a:xfrm>
            <a:off x="4386259" y="4619979"/>
            <a:ext cx="1909765" cy="369332"/>
          </a:xfrm>
          <a:prstGeom prst="rect">
            <a:avLst/>
          </a:prstGeom>
          <a:solidFill>
            <a:schemeClr val="bg1">
              <a:lumMod val="85000"/>
            </a:schemeClr>
          </a:solidFill>
        </p:spPr>
        <p:txBody>
          <a:bodyPr wrap="square" rtlCol="0">
            <a:spAutoFit/>
          </a:bodyPr>
          <a:lstStyle/>
          <a:p>
            <a:r>
              <a:rPr lang="en-GB" dirty="0">
                <a:solidFill>
                  <a:schemeClr val="accent5"/>
                </a:solidFill>
              </a:rPr>
              <a:t>marketdata.txt</a:t>
            </a:r>
          </a:p>
        </p:txBody>
      </p:sp>
      <p:sp>
        <p:nvSpPr>
          <p:cNvPr id="36" name="TextBox 35">
            <a:extLst>
              <a:ext uri="{FF2B5EF4-FFF2-40B4-BE49-F238E27FC236}">
                <a16:creationId xmlns:a16="http://schemas.microsoft.com/office/drawing/2014/main" id="{ACCA34F7-8CAD-BDFE-7A94-AFD6BD1F5C68}"/>
              </a:ext>
            </a:extLst>
          </p:cNvPr>
          <p:cNvSpPr txBox="1"/>
          <p:nvPr/>
        </p:nvSpPr>
        <p:spPr>
          <a:xfrm>
            <a:off x="9172571" y="3805403"/>
            <a:ext cx="1909765" cy="369332"/>
          </a:xfrm>
          <a:prstGeom prst="rect">
            <a:avLst/>
          </a:prstGeom>
          <a:solidFill>
            <a:schemeClr val="bg1">
              <a:lumMod val="85000"/>
            </a:schemeClr>
          </a:solidFill>
        </p:spPr>
        <p:txBody>
          <a:bodyPr wrap="square" rtlCol="0">
            <a:spAutoFit/>
          </a:bodyPr>
          <a:lstStyle/>
          <a:p>
            <a:r>
              <a:rPr lang="en-GB" dirty="0">
                <a:solidFill>
                  <a:schemeClr val="accent5"/>
                </a:solidFill>
              </a:rPr>
              <a:t>curveconfig.xml</a:t>
            </a:r>
          </a:p>
        </p:txBody>
      </p:sp>
    </p:spTree>
    <p:extLst>
      <p:ext uri="{BB962C8B-B14F-4D97-AF65-F5344CB8AC3E}">
        <p14:creationId xmlns:p14="http://schemas.microsoft.com/office/powerpoint/2010/main" val="3897693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2)">
                                      <p:cBhvr>
                                        <p:cTn id="7" dur="1000"/>
                                        <p:tgtEl>
                                          <p:spTgt spid="10"/>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arn(outVertical)">
                                      <p:cBhvr>
                                        <p:cTn id="11" dur="500"/>
                                        <p:tgtEl>
                                          <p:spTgt spid="14"/>
                                        </p:tgtEl>
                                      </p:cBhvr>
                                    </p:animEffect>
                                  </p:childTnLst>
                                </p:cTn>
                              </p:par>
                            </p:childTnLst>
                          </p:cTn>
                        </p:par>
                        <p:par>
                          <p:cTn id="12" fill="hold">
                            <p:stCondLst>
                              <p:cond delay="1500"/>
                            </p:stCondLst>
                            <p:childTnLst>
                              <p:par>
                                <p:cTn id="13" presetID="21" presetClass="entr" presetSubtype="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heel(2)">
                                      <p:cBhvr>
                                        <p:cTn id="15" dur="10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2"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heel(2)">
                                      <p:cBhvr>
                                        <p:cTn id="20" dur="1000"/>
                                        <p:tgtEl>
                                          <p:spTgt spid="11"/>
                                        </p:tgtEl>
                                      </p:cBhvr>
                                    </p:animEffect>
                                  </p:childTnLst>
                                </p:cTn>
                              </p:par>
                            </p:childTnLst>
                          </p:cTn>
                        </p:par>
                        <p:par>
                          <p:cTn id="21" fill="hold">
                            <p:stCondLst>
                              <p:cond delay="1000"/>
                            </p:stCondLst>
                            <p:childTnLst>
                              <p:par>
                                <p:cTn id="22" presetID="16" presetClass="entr" presetSubtype="37"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arn(outVertical)">
                                      <p:cBhvr>
                                        <p:cTn id="24" dur="500"/>
                                        <p:tgtEl>
                                          <p:spTgt spid="15"/>
                                        </p:tgtEl>
                                      </p:cBhvr>
                                    </p:animEffect>
                                  </p:childTnLst>
                                </p:cTn>
                              </p:par>
                            </p:childTnLst>
                          </p:cTn>
                        </p:par>
                        <p:par>
                          <p:cTn id="25" fill="hold">
                            <p:stCondLst>
                              <p:cond delay="1500"/>
                            </p:stCondLst>
                            <p:childTnLst>
                              <p:par>
                                <p:cTn id="26" presetID="21" presetClass="entr" presetSubtype="2"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heel(2)">
                                      <p:cBhvr>
                                        <p:cTn id="28" dur="10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1" presetClass="entr" presetSubtype="2"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heel(2)">
                                      <p:cBhvr>
                                        <p:cTn id="33" dur="1000"/>
                                        <p:tgtEl>
                                          <p:spTgt spid="21"/>
                                        </p:tgtEl>
                                      </p:cBhvr>
                                    </p:animEffect>
                                  </p:childTnLst>
                                </p:cTn>
                              </p:par>
                            </p:childTnLst>
                          </p:cTn>
                        </p:par>
                        <p:par>
                          <p:cTn id="34" fill="hold">
                            <p:stCondLst>
                              <p:cond delay="1000"/>
                            </p:stCondLst>
                            <p:childTnLst>
                              <p:par>
                                <p:cTn id="35" presetID="16" presetClass="entr" presetSubtype="37" fill="hold" nodeType="after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barn(outVertical)">
                                      <p:cBhvr>
                                        <p:cTn id="37" dur="500"/>
                                        <p:tgtEl>
                                          <p:spTgt spid="22"/>
                                        </p:tgtEl>
                                      </p:cBhvr>
                                    </p:animEffect>
                                  </p:childTnLst>
                                </p:cTn>
                              </p:par>
                            </p:childTnLst>
                          </p:cTn>
                        </p:par>
                        <p:par>
                          <p:cTn id="38" fill="hold">
                            <p:stCondLst>
                              <p:cond delay="1500"/>
                            </p:stCondLst>
                            <p:childTnLst>
                              <p:par>
                                <p:cTn id="39" presetID="21" presetClass="entr" presetSubtype="2" fill="hold" grpId="0" nodeType="after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wheel(2)">
                                      <p:cBhvr>
                                        <p:cTn id="41" dur="1000"/>
                                        <p:tgtEl>
                                          <p:spTgt spid="20"/>
                                        </p:tgtEl>
                                      </p:cBhvr>
                                    </p:animEffect>
                                  </p:childTnLst>
                                </p:cTn>
                              </p:par>
                            </p:childTnLst>
                          </p:cTn>
                        </p:par>
                        <p:par>
                          <p:cTn id="42" fill="hold">
                            <p:stCondLst>
                              <p:cond delay="2500"/>
                            </p:stCondLst>
                            <p:childTnLst>
                              <p:par>
                                <p:cTn id="43" presetID="21" presetClass="entr" presetSubtype="2" fill="hold" grpId="0" nodeType="after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wheel(2)">
                                      <p:cBhvr>
                                        <p:cTn id="45" dur="1000"/>
                                        <p:tgtEl>
                                          <p:spTgt spid="27"/>
                                        </p:tgtEl>
                                      </p:cBhvr>
                                    </p:animEffect>
                                  </p:childTnLst>
                                </p:cTn>
                              </p:par>
                            </p:childTnLst>
                          </p:cTn>
                        </p:par>
                        <p:par>
                          <p:cTn id="46" fill="hold">
                            <p:stCondLst>
                              <p:cond delay="3500"/>
                            </p:stCondLst>
                            <p:childTnLst>
                              <p:par>
                                <p:cTn id="47" presetID="16" presetClass="entr" presetSubtype="37" fill="hold" nodeType="after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barn(outVertical)">
                                      <p:cBhvr>
                                        <p:cTn id="49" dur="500"/>
                                        <p:tgtEl>
                                          <p:spTgt spid="28"/>
                                        </p:tgtEl>
                                      </p:cBhvr>
                                    </p:animEffect>
                                  </p:childTnLst>
                                </p:cTn>
                              </p:par>
                            </p:childTnLst>
                          </p:cTn>
                        </p:par>
                        <p:par>
                          <p:cTn id="50" fill="hold">
                            <p:stCondLst>
                              <p:cond delay="4000"/>
                            </p:stCondLst>
                            <p:childTnLst>
                              <p:par>
                                <p:cTn id="51" presetID="21" presetClass="entr" presetSubtype="2" fill="hold" grpId="0" nodeType="after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wheel(2)">
                                      <p:cBhvr>
                                        <p:cTn id="53"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20" grpId="0" animBg="1"/>
      <p:bldP spid="21" grpId="0" animBg="1"/>
      <p:bldP spid="26" grpId="0" animBg="1"/>
      <p:bldP spid="2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66186-156D-3C4A-AF5D-0EAB4A91CAA6}"/>
              </a:ext>
            </a:extLst>
          </p:cNvPr>
          <p:cNvSpPr>
            <a:spLocks noGrp="1"/>
          </p:cNvSpPr>
          <p:nvPr>
            <p:ph type="ctrTitle"/>
          </p:nvPr>
        </p:nvSpPr>
        <p:spPr/>
        <p:txBody>
          <a:bodyPr/>
          <a:lstStyle/>
          <a:p>
            <a:r>
              <a:rPr lang="en-GB" dirty="0"/>
              <a:t>ORE Curve Configuration &amp; Market Data Inputs</a:t>
            </a:r>
          </a:p>
        </p:txBody>
      </p:sp>
      <p:pic>
        <p:nvPicPr>
          <p:cNvPr id="8" name="Graphic 7" descr="Paper with solid fill">
            <a:extLst>
              <a:ext uri="{FF2B5EF4-FFF2-40B4-BE49-F238E27FC236}">
                <a16:creationId xmlns:a16="http://schemas.microsoft.com/office/drawing/2014/main" id="{9AE9AB17-DA92-31AB-57E0-0119EDDB73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14981" y="1491426"/>
            <a:ext cx="560021" cy="560021"/>
          </a:xfrm>
          <a:prstGeom prst="rect">
            <a:avLst/>
          </a:prstGeom>
        </p:spPr>
      </p:pic>
      <p:sp>
        <p:nvSpPr>
          <p:cNvPr id="9" name="TextBox 8">
            <a:extLst>
              <a:ext uri="{FF2B5EF4-FFF2-40B4-BE49-F238E27FC236}">
                <a16:creationId xmlns:a16="http://schemas.microsoft.com/office/drawing/2014/main" id="{55A752EA-2A3B-8EA7-D352-47BE83DCB99D}"/>
              </a:ext>
            </a:extLst>
          </p:cNvPr>
          <p:cNvSpPr txBox="1"/>
          <p:nvPr/>
        </p:nvSpPr>
        <p:spPr>
          <a:xfrm>
            <a:off x="3975002" y="1586770"/>
            <a:ext cx="2201008" cy="369332"/>
          </a:xfrm>
          <a:prstGeom prst="rect">
            <a:avLst/>
          </a:prstGeom>
          <a:noFill/>
        </p:spPr>
        <p:txBody>
          <a:bodyPr wrap="square" rtlCol="0">
            <a:spAutoFit/>
          </a:bodyPr>
          <a:lstStyle/>
          <a:p>
            <a:r>
              <a:rPr lang="en-GB" dirty="0"/>
              <a:t>curveconfig.xml</a:t>
            </a:r>
          </a:p>
        </p:txBody>
      </p:sp>
      <p:sp>
        <p:nvSpPr>
          <p:cNvPr id="10" name="TextBox 9">
            <a:extLst>
              <a:ext uri="{FF2B5EF4-FFF2-40B4-BE49-F238E27FC236}">
                <a16:creationId xmlns:a16="http://schemas.microsoft.com/office/drawing/2014/main" id="{89F66445-E734-F3C3-D2DA-EF5A67ECCCF2}"/>
              </a:ext>
            </a:extLst>
          </p:cNvPr>
          <p:cNvSpPr txBox="1"/>
          <p:nvPr/>
        </p:nvSpPr>
        <p:spPr>
          <a:xfrm>
            <a:off x="527049" y="980190"/>
            <a:ext cx="7605013" cy="369332"/>
          </a:xfrm>
          <a:prstGeom prst="rect">
            <a:avLst/>
          </a:prstGeom>
          <a:solidFill>
            <a:schemeClr val="tx1"/>
          </a:solidFill>
        </p:spPr>
        <p:txBody>
          <a:bodyPr wrap="square" rtlCol="0">
            <a:spAutoFit/>
          </a:bodyPr>
          <a:lstStyle/>
          <a:p>
            <a:pPr algn="ctr"/>
            <a:r>
              <a:rPr lang="en-GB" b="1" dirty="0">
                <a:solidFill>
                  <a:schemeClr val="bg1"/>
                </a:solidFill>
              </a:rPr>
              <a:t>Curve Configuration</a:t>
            </a:r>
          </a:p>
        </p:txBody>
      </p:sp>
      <p:sp>
        <p:nvSpPr>
          <p:cNvPr id="11" name="TextBox 10">
            <a:extLst>
              <a:ext uri="{FF2B5EF4-FFF2-40B4-BE49-F238E27FC236}">
                <a16:creationId xmlns:a16="http://schemas.microsoft.com/office/drawing/2014/main" id="{FF9584ED-F07D-B99C-2E84-65925A7E9695}"/>
              </a:ext>
            </a:extLst>
          </p:cNvPr>
          <p:cNvSpPr txBox="1"/>
          <p:nvPr/>
        </p:nvSpPr>
        <p:spPr>
          <a:xfrm>
            <a:off x="8339327" y="980190"/>
            <a:ext cx="3171759" cy="369332"/>
          </a:xfrm>
          <a:prstGeom prst="rect">
            <a:avLst/>
          </a:prstGeom>
          <a:solidFill>
            <a:schemeClr val="tx1"/>
          </a:solidFill>
        </p:spPr>
        <p:txBody>
          <a:bodyPr wrap="square" rtlCol="0">
            <a:spAutoFit/>
          </a:bodyPr>
          <a:lstStyle/>
          <a:p>
            <a:pPr algn="ctr"/>
            <a:r>
              <a:rPr lang="en-GB" b="1" dirty="0">
                <a:solidFill>
                  <a:schemeClr val="bg1"/>
                </a:solidFill>
              </a:rPr>
              <a:t>Market Data</a:t>
            </a:r>
          </a:p>
        </p:txBody>
      </p:sp>
      <p:pic>
        <p:nvPicPr>
          <p:cNvPr id="12" name="Graphic 11" descr="Paper with solid fill">
            <a:extLst>
              <a:ext uri="{FF2B5EF4-FFF2-40B4-BE49-F238E27FC236}">
                <a16:creationId xmlns:a16="http://schemas.microsoft.com/office/drawing/2014/main" id="{59892C7B-2150-DAF2-D3A1-2A2928D1B7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68879" y="1475400"/>
            <a:ext cx="560021" cy="560021"/>
          </a:xfrm>
          <a:prstGeom prst="rect">
            <a:avLst/>
          </a:prstGeom>
        </p:spPr>
      </p:pic>
      <p:sp>
        <p:nvSpPr>
          <p:cNvPr id="13" name="TextBox 12">
            <a:extLst>
              <a:ext uri="{FF2B5EF4-FFF2-40B4-BE49-F238E27FC236}">
                <a16:creationId xmlns:a16="http://schemas.microsoft.com/office/drawing/2014/main" id="{5ADD3417-987B-B380-DFFE-10B24F3194E0}"/>
              </a:ext>
            </a:extLst>
          </p:cNvPr>
          <p:cNvSpPr txBox="1"/>
          <p:nvPr/>
        </p:nvSpPr>
        <p:spPr>
          <a:xfrm>
            <a:off x="9028900" y="1570744"/>
            <a:ext cx="2201008" cy="369332"/>
          </a:xfrm>
          <a:prstGeom prst="rect">
            <a:avLst/>
          </a:prstGeom>
          <a:noFill/>
        </p:spPr>
        <p:txBody>
          <a:bodyPr wrap="square" rtlCol="0">
            <a:spAutoFit/>
          </a:bodyPr>
          <a:lstStyle/>
          <a:p>
            <a:r>
              <a:rPr lang="en-GB" dirty="0"/>
              <a:t>Marketdata.txt</a:t>
            </a:r>
          </a:p>
        </p:txBody>
      </p:sp>
      <p:sp>
        <p:nvSpPr>
          <p:cNvPr id="14" name="TextBox 13">
            <a:extLst>
              <a:ext uri="{FF2B5EF4-FFF2-40B4-BE49-F238E27FC236}">
                <a16:creationId xmlns:a16="http://schemas.microsoft.com/office/drawing/2014/main" id="{0A6E286B-C2E1-5A91-D3AB-53E32B01351B}"/>
              </a:ext>
            </a:extLst>
          </p:cNvPr>
          <p:cNvSpPr txBox="1"/>
          <p:nvPr/>
        </p:nvSpPr>
        <p:spPr>
          <a:xfrm>
            <a:off x="8465308" y="2632115"/>
            <a:ext cx="2453542" cy="369332"/>
          </a:xfrm>
          <a:prstGeom prst="rect">
            <a:avLst/>
          </a:prstGeom>
          <a:noFill/>
        </p:spPr>
        <p:txBody>
          <a:bodyPr wrap="square" rtlCol="0">
            <a:spAutoFit/>
          </a:bodyPr>
          <a:lstStyle/>
          <a:p>
            <a:r>
              <a:rPr lang="en-GB" dirty="0"/>
              <a:t>EQUITY_SPOT/PRICE</a:t>
            </a:r>
          </a:p>
        </p:txBody>
      </p:sp>
      <p:sp>
        <p:nvSpPr>
          <p:cNvPr id="15" name="TextBox 14">
            <a:extLst>
              <a:ext uri="{FF2B5EF4-FFF2-40B4-BE49-F238E27FC236}">
                <a16:creationId xmlns:a16="http://schemas.microsoft.com/office/drawing/2014/main" id="{D10053AE-79B9-0B36-D0A8-B07167F94D6F}"/>
              </a:ext>
            </a:extLst>
          </p:cNvPr>
          <p:cNvSpPr txBox="1"/>
          <p:nvPr/>
        </p:nvSpPr>
        <p:spPr>
          <a:xfrm>
            <a:off x="8465308" y="4121024"/>
            <a:ext cx="2453542" cy="369332"/>
          </a:xfrm>
          <a:prstGeom prst="rect">
            <a:avLst/>
          </a:prstGeom>
          <a:noFill/>
        </p:spPr>
        <p:txBody>
          <a:bodyPr wrap="square" rtlCol="0">
            <a:spAutoFit/>
          </a:bodyPr>
          <a:lstStyle/>
          <a:p>
            <a:r>
              <a:rPr lang="en-GB" dirty="0"/>
              <a:t>EQUITY_FWD/PRICE</a:t>
            </a:r>
          </a:p>
        </p:txBody>
      </p:sp>
      <p:sp>
        <p:nvSpPr>
          <p:cNvPr id="16" name="TextBox 15">
            <a:extLst>
              <a:ext uri="{FF2B5EF4-FFF2-40B4-BE49-F238E27FC236}">
                <a16:creationId xmlns:a16="http://schemas.microsoft.com/office/drawing/2014/main" id="{4667C95A-750B-3C67-0415-0CF3D2064862}"/>
              </a:ext>
            </a:extLst>
          </p:cNvPr>
          <p:cNvSpPr txBox="1"/>
          <p:nvPr/>
        </p:nvSpPr>
        <p:spPr>
          <a:xfrm>
            <a:off x="8465308" y="3238755"/>
            <a:ext cx="2945911" cy="369332"/>
          </a:xfrm>
          <a:prstGeom prst="rect">
            <a:avLst/>
          </a:prstGeom>
          <a:noFill/>
        </p:spPr>
        <p:txBody>
          <a:bodyPr wrap="square" rtlCol="0">
            <a:spAutoFit/>
          </a:bodyPr>
          <a:lstStyle/>
          <a:p>
            <a:r>
              <a:rPr lang="en-GB" dirty="0"/>
              <a:t>EQUITY_DIVIDEND/RATE</a:t>
            </a:r>
          </a:p>
        </p:txBody>
      </p:sp>
      <p:sp>
        <p:nvSpPr>
          <p:cNvPr id="18" name="TextBox 17">
            <a:extLst>
              <a:ext uri="{FF2B5EF4-FFF2-40B4-BE49-F238E27FC236}">
                <a16:creationId xmlns:a16="http://schemas.microsoft.com/office/drawing/2014/main" id="{16867FCF-65AA-A286-8CD2-03B96695871B}"/>
              </a:ext>
            </a:extLst>
          </p:cNvPr>
          <p:cNvSpPr txBox="1"/>
          <p:nvPr/>
        </p:nvSpPr>
        <p:spPr>
          <a:xfrm>
            <a:off x="8465308" y="5026866"/>
            <a:ext cx="3539392" cy="369332"/>
          </a:xfrm>
          <a:prstGeom prst="rect">
            <a:avLst/>
          </a:prstGeom>
          <a:noFill/>
        </p:spPr>
        <p:txBody>
          <a:bodyPr wrap="square" rtlCol="0">
            <a:spAutoFit/>
          </a:bodyPr>
          <a:lstStyle/>
          <a:p>
            <a:r>
              <a:rPr lang="en-GB" dirty="0"/>
              <a:t>EQUITY_OPTION/PRICE</a:t>
            </a:r>
          </a:p>
        </p:txBody>
      </p:sp>
      <p:pic>
        <p:nvPicPr>
          <p:cNvPr id="19" name="Graphic 18" descr="Paper with solid fill">
            <a:extLst>
              <a:ext uri="{FF2B5EF4-FFF2-40B4-BE49-F238E27FC236}">
                <a16:creationId xmlns:a16="http://schemas.microsoft.com/office/drawing/2014/main" id="{43EF1AE8-21FF-EDB6-2E47-7F7E40375C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6751" y="1491426"/>
            <a:ext cx="560021" cy="560021"/>
          </a:xfrm>
          <a:prstGeom prst="rect">
            <a:avLst/>
          </a:prstGeom>
        </p:spPr>
      </p:pic>
      <p:sp>
        <p:nvSpPr>
          <p:cNvPr id="20" name="TextBox 19">
            <a:extLst>
              <a:ext uri="{FF2B5EF4-FFF2-40B4-BE49-F238E27FC236}">
                <a16:creationId xmlns:a16="http://schemas.microsoft.com/office/drawing/2014/main" id="{3A388B65-13BD-EED1-E9CE-6721FD9AD691}"/>
              </a:ext>
            </a:extLst>
          </p:cNvPr>
          <p:cNvSpPr txBox="1"/>
          <p:nvPr/>
        </p:nvSpPr>
        <p:spPr>
          <a:xfrm>
            <a:off x="1166772" y="1586770"/>
            <a:ext cx="2201008" cy="369332"/>
          </a:xfrm>
          <a:prstGeom prst="rect">
            <a:avLst/>
          </a:prstGeom>
          <a:noFill/>
        </p:spPr>
        <p:txBody>
          <a:bodyPr wrap="square" rtlCol="0">
            <a:spAutoFit/>
          </a:bodyPr>
          <a:lstStyle/>
          <a:p>
            <a:r>
              <a:rPr lang="en-GB" dirty="0"/>
              <a:t>todaysmarket.xml</a:t>
            </a:r>
          </a:p>
        </p:txBody>
      </p:sp>
      <p:sp>
        <p:nvSpPr>
          <p:cNvPr id="22" name="TextBox 21">
            <a:extLst>
              <a:ext uri="{FF2B5EF4-FFF2-40B4-BE49-F238E27FC236}">
                <a16:creationId xmlns:a16="http://schemas.microsoft.com/office/drawing/2014/main" id="{7D064EF1-0D40-090B-1BD3-EA73C9BB014A}"/>
              </a:ext>
            </a:extLst>
          </p:cNvPr>
          <p:cNvSpPr txBox="1"/>
          <p:nvPr/>
        </p:nvSpPr>
        <p:spPr>
          <a:xfrm>
            <a:off x="583417" y="3832310"/>
            <a:ext cx="1765132" cy="369332"/>
          </a:xfrm>
          <a:prstGeom prst="rect">
            <a:avLst/>
          </a:prstGeom>
          <a:noFill/>
        </p:spPr>
        <p:txBody>
          <a:bodyPr wrap="square">
            <a:spAutoFit/>
          </a:bodyPr>
          <a:lstStyle/>
          <a:p>
            <a:r>
              <a:rPr lang="en-GB" dirty="0"/>
              <a:t>&lt;</a:t>
            </a:r>
            <a:r>
              <a:rPr lang="en-GB" b="1" dirty="0"/>
              <a:t>EquityCurves</a:t>
            </a:r>
            <a:r>
              <a:rPr lang="en-GB" dirty="0"/>
              <a:t>&gt;</a:t>
            </a:r>
          </a:p>
        </p:txBody>
      </p:sp>
      <p:sp>
        <p:nvSpPr>
          <p:cNvPr id="7" name="TextBox 6">
            <a:extLst>
              <a:ext uri="{FF2B5EF4-FFF2-40B4-BE49-F238E27FC236}">
                <a16:creationId xmlns:a16="http://schemas.microsoft.com/office/drawing/2014/main" id="{9B8D76ED-63BF-8694-A9B7-1144DEBC5C8D}"/>
              </a:ext>
            </a:extLst>
          </p:cNvPr>
          <p:cNvSpPr txBox="1"/>
          <p:nvPr/>
        </p:nvSpPr>
        <p:spPr>
          <a:xfrm>
            <a:off x="3389851" y="4428681"/>
            <a:ext cx="3905354" cy="369332"/>
          </a:xfrm>
          <a:prstGeom prst="rect">
            <a:avLst/>
          </a:prstGeom>
          <a:noFill/>
        </p:spPr>
        <p:txBody>
          <a:bodyPr wrap="square">
            <a:spAutoFit/>
          </a:bodyPr>
          <a:lstStyle/>
          <a:p>
            <a:r>
              <a:rPr lang="en-GB" dirty="0"/>
              <a:t>&lt;Type&gt;ForwardDividendPrice &lt;/Type&gt;</a:t>
            </a:r>
          </a:p>
        </p:txBody>
      </p:sp>
      <p:sp>
        <p:nvSpPr>
          <p:cNvPr id="21" name="TextBox 20">
            <a:extLst>
              <a:ext uri="{FF2B5EF4-FFF2-40B4-BE49-F238E27FC236}">
                <a16:creationId xmlns:a16="http://schemas.microsoft.com/office/drawing/2014/main" id="{F91EFD17-AF62-744E-D900-EC3B30B63B45}"/>
              </a:ext>
            </a:extLst>
          </p:cNvPr>
          <p:cNvSpPr txBox="1"/>
          <p:nvPr/>
        </p:nvSpPr>
        <p:spPr>
          <a:xfrm>
            <a:off x="3389851" y="2639568"/>
            <a:ext cx="2875379" cy="369332"/>
          </a:xfrm>
          <a:prstGeom prst="rect">
            <a:avLst/>
          </a:prstGeom>
          <a:noFill/>
        </p:spPr>
        <p:txBody>
          <a:bodyPr wrap="square">
            <a:spAutoFit/>
          </a:bodyPr>
          <a:lstStyle/>
          <a:p>
            <a:r>
              <a:rPr lang="en-GB" dirty="0"/>
              <a:t>&lt;Type&gt;NoDividends&lt;/Type&gt;</a:t>
            </a:r>
          </a:p>
        </p:txBody>
      </p:sp>
      <p:sp>
        <p:nvSpPr>
          <p:cNvPr id="24" name="TextBox 23">
            <a:extLst>
              <a:ext uri="{FF2B5EF4-FFF2-40B4-BE49-F238E27FC236}">
                <a16:creationId xmlns:a16="http://schemas.microsoft.com/office/drawing/2014/main" id="{48579FBE-8EB9-853A-337E-F2449F4DA25F}"/>
              </a:ext>
            </a:extLst>
          </p:cNvPr>
          <p:cNvSpPr txBox="1"/>
          <p:nvPr/>
        </p:nvSpPr>
        <p:spPr>
          <a:xfrm>
            <a:off x="3389851" y="3235939"/>
            <a:ext cx="3105865" cy="369332"/>
          </a:xfrm>
          <a:prstGeom prst="rect">
            <a:avLst/>
          </a:prstGeom>
          <a:noFill/>
        </p:spPr>
        <p:txBody>
          <a:bodyPr wrap="square">
            <a:spAutoFit/>
          </a:bodyPr>
          <a:lstStyle/>
          <a:p>
            <a:r>
              <a:rPr lang="en-GB" dirty="0"/>
              <a:t>&lt;Type&gt;DividendsYield&lt;/Type&gt;</a:t>
            </a:r>
          </a:p>
        </p:txBody>
      </p:sp>
      <p:sp>
        <p:nvSpPr>
          <p:cNvPr id="26" name="TextBox 25">
            <a:extLst>
              <a:ext uri="{FF2B5EF4-FFF2-40B4-BE49-F238E27FC236}">
                <a16:creationId xmlns:a16="http://schemas.microsoft.com/office/drawing/2014/main" id="{8809D76F-DBE6-D696-E187-A100EE7415B1}"/>
              </a:ext>
            </a:extLst>
          </p:cNvPr>
          <p:cNvSpPr txBox="1"/>
          <p:nvPr/>
        </p:nvSpPr>
        <p:spPr>
          <a:xfrm>
            <a:off x="3389851" y="3832310"/>
            <a:ext cx="3239721" cy="369332"/>
          </a:xfrm>
          <a:prstGeom prst="rect">
            <a:avLst/>
          </a:prstGeom>
          <a:noFill/>
        </p:spPr>
        <p:txBody>
          <a:bodyPr wrap="square">
            <a:spAutoFit/>
          </a:bodyPr>
          <a:lstStyle/>
          <a:p>
            <a:r>
              <a:rPr lang="en-GB" dirty="0"/>
              <a:t>&lt;Type&gt;ForwardPrice&lt;/Type&gt;</a:t>
            </a:r>
          </a:p>
        </p:txBody>
      </p:sp>
      <p:cxnSp>
        <p:nvCxnSpPr>
          <p:cNvPr id="29" name="Straight Connector 28">
            <a:extLst>
              <a:ext uri="{FF2B5EF4-FFF2-40B4-BE49-F238E27FC236}">
                <a16:creationId xmlns:a16="http://schemas.microsoft.com/office/drawing/2014/main" id="{56732AD3-19C4-6174-9FE0-C0B62022C82E}"/>
              </a:ext>
            </a:extLst>
          </p:cNvPr>
          <p:cNvCxnSpPr>
            <a:cxnSpLocks/>
          </p:cNvCxnSpPr>
          <p:nvPr/>
        </p:nvCxnSpPr>
        <p:spPr>
          <a:xfrm>
            <a:off x="606751" y="2125325"/>
            <a:ext cx="10904335" cy="0"/>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1D18844E-59A3-3007-2674-39A5F510A435}"/>
              </a:ext>
            </a:extLst>
          </p:cNvPr>
          <p:cNvCxnSpPr>
            <a:cxnSpLocks/>
          </p:cNvCxnSpPr>
          <p:nvPr/>
        </p:nvCxnSpPr>
        <p:spPr>
          <a:xfrm>
            <a:off x="3194304" y="1410946"/>
            <a:ext cx="0" cy="5421654"/>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ECB789AB-C0F0-EAA4-4E4B-75F4D8E14C2D}"/>
              </a:ext>
            </a:extLst>
          </p:cNvPr>
          <p:cNvCxnSpPr>
            <a:cxnSpLocks/>
          </p:cNvCxnSpPr>
          <p:nvPr/>
        </p:nvCxnSpPr>
        <p:spPr>
          <a:xfrm flipH="1">
            <a:off x="8232062" y="1570744"/>
            <a:ext cx="6330" cy="4865224"/>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C94FD89F-950E-FB71-86F4-6BC892EFE033}"/>
              </a:ext>
            </a:extLst>
          </p:cNvPr>
          <p:cNvCxnSpPr>
            <a:cxnSpLocks/>
          </p:cNvCxnSpPr>
          <p:nvPr/>
        </p:nvCxnSpPr>
        <p:spPr>
          <a:xfrm>
            <a:off x="3194304" y="3732304"/>
            <a:ext cx="8821898" cy="0"/>
          </a:xfrm>
          <a:prstGeom prst="line">
            <a:avLst/>
          </a:prstGeom>
          <a:ln>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22C2408-1AB4-8404-3763-5C3144BE1E41}"/>
              </a:ext>
            </a:extLst>
          </p:cNvPr>
          <p:cNvCxnSpPr>
            <a:cxnSpLocks/>
          </p:cNvCxnSpPr>
          <p:nvPr/>
        </p:nvCxnSpPr>
        <p:spPr>
          <a:xfrm>
            <a:off x="3209562" y="3117437"/>
            <a:ext cx="8795138" cy="0"/>
          </a:xfrm>
          <a:prstGeom prst="line">
            <a:avLst/>
          </a:prstGeom>
          <a:ln>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2A160A54-DE3D-F66F-6948-C7D5A82388C7}"/>
              </a:ext>
            </a:extLst>
          </p:cNvPr>
          <p:cNvCxnSpPr>
            <a:cxnSpLocks/>
          </p:cNvCxnSpPr>
          <p:nvPr/>
        </p:nvCxnSpPr>
        <p:spPr>
          <a:xfrm>
            <a:off x="3194304" y="4938467"/>
            <a:ext cx="8810396" cy="0"/>
          </a:xfrm>
          <a:prstGeom prst="line">
            <a:avLst/>
          </a:prstGeom>
          <a:ln>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8C81922B-7938-58E6-3D3D-CC220D01872C}"/>
              </a:ext>
            </a:extLst>
          </p:cNvPr>
          <p:cNvCxnSpPr>
            <a:cxnSpLocks/>
            <a:stCxn id="22" idx="3"/>
            <a:endCxn id="26" idx="1"/>
          </p:cNvCxnSpPr>
          <p:nvPr/>
        </p:nvCxnSpPr>
        <p:spPr>
          <a:xfrm>
            <a:off x="2348549" y="4016976"/>
            <a:ext cx="10413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21FC80C0-463E-0508-5E8E-B3F7157329F9}"/>
              </a:ext>
            </a:extLst>
          </p:cNvPr>
          <p:cNvCxnSpPr>
            <a:cxnSpLocks/>
            <a:stCxn id="22" idx="3"/>
            <a:endCxn id="24" idx="1"/>
          </p:cNvCxnSpPr>
          <p:nvPr/>
        </p:nvCxnSpPr>
        <p:spPr>
          <a:xfrm flipV="1">
            <a:off x="2348549" y="3420605"/>
            <a:ext cx="1041302" cy="59637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2F3FAC5C-E339-E107-B62E-D6C05B69A6B4}"/>
              </a:ext>
            </a:extLst>
          </p:cNvPr>
          <p:cNvCxnSpPr>
            <a:cxnSpLocks/>
            <a:stCxn id="22" idx="3"/>
            <a:endCxn id="21" idx="1"/>
          </p:cNvCxnSpPr>
          <p:nvPr/>
        </p:nvCxnSpPr>
        <p:spPr>
          <a:xfrm flipV="1">
            <a:off x="2348549" y="2824234"/>
            <a:ext cx="1041302" cy="119274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65652C9C-B3E9-0A76-FC2C-3B540F2F511C}"/>
              </a:ext>
            </a:extLst>
          </p:cNvPr>
          <p:cNvCxnSpPr>
            <a:cxnSpLocks/>
            <a:stCxn id="22" idx="3"/>
            <a:endCxn id="7" idx="1"/>
          </p:cNvCxnSpPr>
          <p:nvPr/>
        </p:nvCxnSpPr>
        <p:spPr>
          <a:xfrm>
            <a:off x="2348549" y="4016976"/>
            <a:ext cx="1041302" cy="59637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1A2AD2BA-DED7-5312-25EF-5C5963FE99F1}"/>
              </a:ext>
            </a:extLst>
          </p:cNvPr>
          <p:cNvSpPr txBox="1"/>
          <p:nvPr/>
        </p:nvSpPr>
        <p:spPr>
          <a:xfrm>
            <a:off x="3389851" y="5025053"/>
            <a:ext cx="3239721" cy="369332"/>
          </a:xfrm>
          <a:prstGeom prst="rect">
            <a:avLst/>
          </a:prstGeom>
          <a:noFill/>
        </p:spPr>
        <p:txBody>
          <a:bodyPr wrap="square">
            <a:spAutoFit/>
          </a:bodyPr>
          <a:lstStyle/>
          <a:p>
            <a:r>
              <a:rPr lang="en-GB" dirty="0"/>
              <a:t>&lt;Type&gt;OptionPremium&lt;/Type&gt;</a:t>
            </a:r>
          </a:p>
        </p:txBody>
      </p:sp>
      <p:cxnSp>
        <p:nvCxnSpPr>
          <p:cNvPr id="142" name="Straight Connector 141">
            <a:extLst>
              <a:ext uri="{FF2B5EF4-FFF2-40B4-BE49-F238E27FC236}">
                <a16:creationId xmlns:a16="http://schemas.microsoft.com/office/drawing/2014/main" id="{779473AA-F6CE-C01D-BBA0-0A02FB6E272B}"/>
              </a:ext>
            </a:extLst>
          </p:cNvPr>
          <p:cNvCxnSpPr>
            <a:cxnSpLocks/>
          </p:cNvCxnSpPr>
          <p:nvPr/>
        </p:nvCxnSpPr>
        <p:spPr>
          <a:xfrm>
            <a:off x="3194304" y="4329379"/>
            <a:ext cx="5037758" cy="0"/>
          </a:xfrm>
          <a:prstGeom prst="line">
            <a:avLst/>
          </a:prstGeom>
          <a:ln>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cxnSp>
      <p:cxnSp>
        <p:nvCxnSpPr>
          <p:cNvPr id="143" name="Connector: Elbow 142">
            <a:extLst>
              <a:ext uri="{FF2B5EF4-FFF2-40B4-BE49-F238E27FC236}">
                <a16:creationId xmlns:a16="http://schemas.microsoft.com/office/drawing/2014/main" id="{E065A92E-9E88-9A53-B103-AAAAE839CBDB}"/>
              </a:ext>
            </a:extLst>
          </p:cNvPr>
          <p:cNvCxnSpPr>
            <a:cxnSpLocks/>
            <a:stCxn id="22" idx="3"/>
            <a:endCxn id="138" idx="1"/>
          </p:cNvCxnSpPr>
          <p:nvPr/>
        </p:nvCxnSpPr>
        <p:spPr>
          <a:xfrm>
            <a:off x="2348549" y="4016976"/>
            <a:ext cx="1041302" cy="119274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187D30D-D741-653A-C5E0-A25C9EAF47E7}"/>
              </a:ext>
            </a:extLst>
          </p:cNvPr>
          <p:cNvCxnSpPr>
            <a:cxnSpLocks/>
            <a:stCxn id="21" idx="3"/>
            <a:endCxn id="14" idx="1"/>
          </p:cNvCxnSpPr>
          <p:nvPr/>
        </p:nvCxnSpPr>
        <p:spPr>
          <a:xfrm flipV="1">
            <a:off x="6265230" y="2816781"/>
            <a:ext cx="2200078" cy="745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8" name="Straight Arrow Connector 47">
            <a:extLst>
              <a:ext uri="{FF2B5EF4-FFF2-40B4-BE49-F238E27FC236}">
                <a16:creationId xmlns:a16="http://schemas.microsoft.com/office/drawing/2014/main" id="{7A252936-119B-9E71-5DA8-60812DD708D5}"/>
              </a:ext>
            </a:extLst>
          </p:cNvPr>
          <p:cNvCxnSpPr>
            <a:cxnSpLocks/>
            <a:stCxn id="24" idx="3"/>
            <a:endCxn id="16" idx="1"/>
          </p:cNvCxnSpPr>
          <p:nvPr/>
        </p:nvCxnSpPr>
        <p:spPr>
          <a:xfrm>
            <a:off x="6495716" y="3420605"/>
            <a:ext cx="1969592" cy="281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73BCA11-1200-BC8E-2C5F-21A35294C915}"/>
              </a:ext>
            </a:extLst>
          </p:cNvPr>
          <p:cNvCxnSpPr>
            <a:cxnSpLocks/>
            <a:stCxn id="138" idx="3"/>
            <a:endCxn id="18" idx="1"/>
          </p:cNvCxnSpPr>
          <p:nvPr/>
        </p:nvCxnSpPr>
        <p:spPr>
          <a:xfrm>
            <a:off x="6629572" y="5209719"/>
            <a:ext cx="1835736" cy="1813"/>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A9790440-BA75-6A75-23DA-A5F94942CDBD}"/>
              </a:ext>
            </a:extLst>
          </p:cNvPr>
          <p:cNvCxnSpPr>
            <a:stCxn id="26" idx="3"/>
            <a:endCxn id="15" idx="1"/>
          </p:cNvCxnSpPr>
          <p:nvPr/>
        </p:nvCxnSpPr>
        <p:spPr>
          <a:xfrm>
            <a:off x="6629572" y="4016976"/>
            <a:ext cx="1835736" cy="288714"/>
          </a:xfrm>
          <a:prstGeom prst="bentConnector3">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B8CC46A3-DF05-3898-B073-556FFA6C89AB}"/>
              </a:ext>
            </a:extLst>
          </p:cNvPr>
          <p:cNvCxnSpPr>
            <a:cxnSpLocks/>
            <a:stCxn id="7" idx="3"/>
            <a:endCxn id="15" idx="1"/>
          </p:cNvCxnSpPr>
          <p:nvPr/>
        </p:nvCxnSpPr>
        <p:spPr>
          <a:xfrm flipV="1">
            <a:off x="7295205" y="4305690"/>
            <a:ext cx="1170103" cy="307657"/>
          </a:xfrm>
          <a:prstGeom prst="bentConnector3">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9DA91670-C53A-0245-A0C6-9BB67A34573D}"/>
              </a:ext>
            </a:extLst>
          </p:cNvPr>
          <p:cNvCxnSpPr>
            <a:cxnSpLocks/>
            <a:stCxn id="138" idx="3"/>
            <a:endCxn id="14" idx="1"/>
          </p:cNvCxnSpPr>
          <p:nvPr/>
        </p:nvCxnSpPr>
        <p:spPr>
          <a:xfrm flipV="1">
            <a:off x="6629572" y="2816781"/>
            <a:ext cx="1835736" cy="2392938"/>
          </a:xfrm>
          <a:prstGeom prst="bentConnector3">
            <a:avLst>
              <a:gd name="adj1" fmla="val 11909"/>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73" name="Connector: Elbow 72">
            <a:extLst>
              <a:ext uri="{FF2B5EF4-FFF2-40B4-BE49-F238E27FC236}">
                <a16:creationId xmlns:a16="http://schemas.microsoft.com/office/drawing/2014/main" id="{77E198E4-103B-CB0F-9A12-E29E2F8061A9}"/>
              </a:ext>
            </a:extLst>
          </p:cNvPr>
          <p:cNvCxnSpPr>
            <a:cxnSpLocks/>
            <a:stCxn id="7" idx="3"/>
            <a:endCxn id="14" idx="1"/>
          </p:cNvCxnSpPr>
          <p:nvPr/>
        </p:nvCxnSpPr>
        <p:spPr>
          <a:xfrm flipV="1">
            <a:off x="7295205" y="2816781"/>
            <a:ext cx="1170103" cy="1796566"/>
          </a:xfrm>
          <a:prstGeom prst="bentConnector3">
            <a:avLst>
              <a:gd name="adj1" fmla="val 8628"/>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76" name="Connector: Elbow 75">
            <a:extLst>
              <a:ext uri="{FF2B5EF4-FFF2-40B4-BE49-F238E27FC236}">
                <a16:creationId xmlns:a16="http://schemas.microsoft.com/office/drawing/2014/main" id="{52394664-AD38-7348-BC19-1D768700F408}"/>
              </a:ext>
            </a:extLst>
          </p:cNvPr>
          <p:cNvCxnSpPr>
            <a:cxnSpLocks/>
            <a:stCxn id="26" idx="3"/>
            <a:endCxn id="14" idx="1"/>
          </p:cNvCxnSpPr>
          <p:nvPr/>
        </p:nvCxnSpPr>
        <p:spPr>
          <a:xfrm flipV="1">
            <a:off x="6629572" y="2816781"/>
            <a:ext cx="1835736" cy="1200195"/>
          </a:xfrm>
          <a:prstGeom prst="bentConnector3">
            <a:avLst>
              <a:gd name="adj1" fmla="val 22164"/>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81" name="Connector: Elbow 80">
            <a:extLst>
              <a:ext uri="{FF2B5EF4-FFF2-40B4-BE49-F238E27FC236}">
                <a16:creationId xmlns:a16="http://schemas.microsoft.com/office/drawing/2014/main" id="{C3287AD8-053D-30AF-F158-31FB1879D59F}"/>
              </a:ext>
            </a:extLst>
          </p:cNvPr>
          <p:cNvCxnSpPr>
            <a:cxnSpLocks/>
            <a:stCxn id="24" idx="3"/>
            <a:endCxn id="14" idx="1"/>
          </p:cNvCxnSpPr>
          <p:nvPr/>
        </p:nvCxnSpPr>
        <p:spPr>
          <a:xfrm flipV="1">
            <a:off x="6495716" y="2816781"/>
            <a:ext cx="1969592" cy="603824"/>
          </a:xfrm>
          <a:prstGeom prst="bentConnector3">
            <a:avLst>
              <a:gd name="adj1" fmla="val 767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02615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left)">
                                      <p:cBhvr>
                                        <p:cTn id="7" dur="500"/>
                                        <p:tgtEl>
                                          <p:spTgt spid="6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left)">
                                      <p:cBhvr>
                                        <p:cTn id="16" dur="500"/>
                                        <p:tgtEl>
                                          <p:spTgt spid="41"/>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wipe(left)">
                                      <p:cBhvr>
                                        <p:cTn id="25" dur="500"/>
                                        <p:tgtEl>
                                          <p:spTgt spid="60"/>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81"/>
                                        </p:tgtEl>
                                        <p:attrNameLst>
                                          <p:attrName>style.visibility</p:attrName>
                                        </p:attrNameLst>
                                      </p:cBhvr>
                                      <p:to>
                                        <p:strVal val="visible"/>
                                      </p:to>
                                    </p:set>
                                    <p:animEffect transition="in" filter="wipe(left)">
                                      <p:cBhvr>
                                        <p:cTn id="34" dur="500"/>
                                        <p:tgtEl>
                                          <p:spTgt spid="8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wipe(left)">
                                      <p:cBhvr>
                                        <p:cTn id="39" dur="500"/>
                                        <p:tgtEl>
                                          <p:spTgt spid="48"/>
                                        </p:tgtEl>
                                      </p:cBhvr>
                                    </p:animEffect>
                                  </p:childTnLst>
                                </p:cTn>
                              </p:par>
                            </p:childTnLst>
                          </p:cTn>
                        </p:par>
                        <p:par>
                          <p:cTn id="40" fill="hold">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left)">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56"/>
                                        </p:tgtEl>
                                        <p:attrNameLst>
                                          <p:attrName>style.visibility</p:attrName>
                                        </p:attrNameLst>
                                      </p:cBhvr>
                                      <p:to>
                                        <p:strVal val="visible"/>
                                      </p:to>
                                    </p:set>
                                    <p:animEffect transition="in" filter="wipe(left)">
                                      <p:cBhvr>
                                        <p:cTn id="48" dur="500"/>
                                        <p:tgtEl>
                                          <p:spTgt spid="56"/>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left)">
                                      <p:cBhvr>
                                        <p:cTn id="52" dur="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76"/>
                                        </p:tgtEl>
                                        <p:attrNameLst>
                                          <p:attrName>style.visibility</p:attrName>
                                        </p:attrNameLst>
                                      </p:cBhvr>
                                      <p:to>
                                        <p:strVal val="visible"/>
                                      </p:to>
                                    </p:set>
                                    <p:animEffect transition="in" filter="wipe(left)">
                                      <p:cBhvr>
                                        <p:cTn id="57" dur="500"/>
                                        <p:tgtEl>
                                          <p:spTgt spid="7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63"/>
                                        </p:tgtEl>
                                        <p:attrNameLst>
                                          <p:attrName>style.visibility</p:attrName>
                                        </p:attrNameLst>
                                      </p:cBhvr>
                                      <p:to>
                                        <p:strVal val="visible"/>
                                      </p:to>
                                    </p:set>
                                    <p:animEffect transition="in" filter="wipe(left)">
                                      <p:cBhvr>
                                        <p:cTn id="62" dur="500"/>
                                        <p:tgtEl>
                                          <p:spTgt spid="63"/>
                                        </p:tgtEl>
                                      </p:cBhvr>
                                    </p:animEffect>
                                  </p:childTnLst>
                                </p:cTn>
                              </p:par>
                            </p:childTnLst>
                          </p:cTn>
                        </p:par>
                        <p:par>
                          <p:cTn id="63" fill="hold">
                            <p:stCondLst>
                              <p:cond delay="500"/>
                            </p:stCondLst>
                            <p:childTnLst>
                              <p:par>
                                <p:cTn id="64" presetID="22" presetClass="entr" presetSubtype="8" fill="hold" grpId="0" nodeType="after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wipe(left)">
                                      <p:cBhvr>
                                        <p:cTn id="66" dur="500"/>
                                        <p:tgtEl>
                                          <p:spTgt spid="15"/>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64"/>
                                        </p:tgtEl>
                                        <p:attrNameLst>
                                          <p:attrName>style.visibility</p:attrName>
                                        </p:attrNameLst>
                                      </p:cBhvr>
                                      <p:to>
                                        <p:strVal val="visible"/>
                                      </p:to>
                                    </p:set>
                                    <p:animEffect transition="in" filter="wipe(left)">
                                      <p:cBhvr>
                                        <p:cTn id="71" dur="500"/>
                                        <p:tgtEl>
                                          <p:spTgt spid="64"/>
                                        </p:tgtEl>
                                      </p:cBhvr>
                                    </p:animEffect>
                                  </p:childTnLst>
                                </p:cTn>
                              </p:par>
                            </p:childTnLst>
                          </p:cTn>
                        </p:par>
                        <p:par>
                          <p:cTn id="72" fill="hold">
                            <p:stCondLst>
                              <p:cond delay="500"/>
                            </p:stCondLst>
                            <p:childTnLst>
                              <p:par>
                                <p:cTn id="73" presetID="22" presetClass="entr" presetSubtype="8" fill="hold" grpId="0" nodeType="afterEffect">
                                  <p:stCondLst>
                                    <p:cond delay="0"/>
                                  </p:stCondLst>
                                  <p:childTnLst>
                                    <p:set>
                                      <p:cBhvr>
                                        <p:cTn id="74" dur="1" fill="hold">
                                          <p:stCondLst>
                                            <p:cond delay="0"/>
                                          </p:stCondLst>
                                        </p:cTn>
                                        <p:tgtEl>
                                          <p:spTgt spid="7"/>
                                        </p:tgtEl>
                                        <p:attrNameLst>
                                          <p:attrName>style.visibility</p:attrName>
                                        </p:attrNameLst>
                                      </p:cBhvr>
                                      <p:to>
                                        <p:strVal val="visible"/>
                                      </p:to>
                                    </p:set>
                                    <p:animEffect transition="in" filter="wipe(left)">
                                      <p:cBhvr>
                                        <p:cTn id="75" dur="500"/>
                                        <p:tgtEl>
                                          <p:spTgt spid="7"/>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73"/>
                                        </p:tgtEl>
                                        <p:attrNameLst>
                                          <p:attrName>style.visibility</p:attrName>
                                        </p:attrNameLst>
                                      </p:cBhvr>
                                      <p:to>
                                        <p:strVal val="visible"/>
                                      </p:to>
                                    </p:set>
                                    <p:animEffect transition="in" filter="wipe(left)">
                                      <p:cBhvr>
                                        <p:cTn id="80" dur="500"/>
                                        <p:tgtEl>
                                          <p:spTgt spid="73"/>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65"/>
                                        </p:tgtEl>
                                        <p:attrNameLst>
                                          <p:attrName>style.visibility</p:attrName>
                                        </p:attrNameLst>
                                      </p:cBhvr>
                                      <p:to>
                                        <p:strVal val="visible"/>
                                      </p:to>
                                    </p:set>
                                    <p:animEffect transition="in" filter="wipe(left)">
                                      <p:cBhvr>
                                        <p:cTn id="85" dur="500"/>
                                        <p:tgtEl>
                                          <p:spTgt spid="65"/>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143"/>
                                        </p:tgtEl>
                                        <p:attrNameLst>
                                          <p:attrName>style.visibility</p:attrName>
                                        </p:attrNameLst>
                                      </p:cBhvr>
                                      <p:to>
                                        <p:strVal val="visible"/>
                                      </p:to>
                                    </p:set>
                                    <p:animEffect transition="in" filter="wipe(left)">
                                      <p:cBhvr>
                                        <p:cTn id="90" dur="500"/>
                                        <p:tgtEl>
                                          <p:spTgt spid="143"/>
                                        </p:tgtEl>
                                      </p:cBhvr>
                                    </p:animEffect>
                                  </p:childTnLst>
                                </p:cTn>
                              </p:par>
                            </p:childTnLst>
                          </p:cTn>
                        </p:par>
                        <p:par>
                          <p:cTn id="91" fill="hold">
                            <p:stCondLst>
                              <p:cond delay="500"/>
                            </p:stCondLst>
                            <p:childTnLst>
                              <p:par>
                                <p:cTn id="92" presetID="22" presetClass="entr" presetSubtype="8" fill="hold" grpId="0" nodeType="afterEffect">
                                  <p:stCondLst>
                                    <p:cond delay="0"/>
                                  </p:stCondLst>
                                  <p:childTnLst>
                                    <p:set>
                                      <p:cBhvr>
                                        <p:cTn id="93" dur="1" fill="hold">
                                          <p:stCondLst>
                                            <p:cond delay="0"/>
                                          </p:stCondLst>
                                        </p:cTn>
                                        <p:tgtEl>
                                          <p:spTgt spid="138"/>
                                        </p:tgtEl>
                                        <p:attrNameLst>
                                          <p:attrName>style.visibility</p:attrName>
                                        </p:attrNameLst>
                                      </p:cBhvr>
                                      <p:to>
                                        <p:strVal val="visible"/>
                                      </p:to>
                                    </p:set>
                                    <p:animEffect transition="in" filter="wipe(left)">
                                      <p:cBhvr>
                                        <p:cTn id="94" dur="500"/>
                                        <p:tgtEl>
                                          <p:spTgt spid="138"/>
                                        </p:tgtEl>
                                      </p:cBhvr>
                                    </p:animEffect>
                                  </p:childTnLst>
                                </p:cTn>
                              </p:par>
                              <p:par>
                                <p:cTn id="95" presetID="22" presetClass="entr" presetSubtype="8" fill="hold" nodeType="withEffect">
                                  <p:stCondLst>
                                    <p:cond delay="0"/>
                                  </p:stCondLst>
                                  <p:childTnLst>
                                    <p:set>
                                      <p:cBhvr>
                                        <p:cTn id="96" dur="1" fill="hold">
                                          <p:stCondLst>
                                            <p:cond delay="0"/>
                                          </p:stCondLst>
                                        </p:cTn>
                                        <p:tgtEl>
                                          <p:spTgt spid="142"/>
                                        </p:tgtEl>
                                        <p:attrNameLst>
                                          <p:attrName>style.visibility</p:attrName>
                                        </p:attrNameLst>
                                      </p:cBhvr>
                                      <p:to>
                                        <p:strVal val="visible"/>
                                      </p:to>
                                    </p:set>
                                    <p:animEffect transition="in" filter="wipe(left)">
                                      <p:cBhvr>
                                        <p:cTn id="97" dur="500"/>
                                        <p:tgtEl>
                                          <p:spTgt spid="142"/>
                                        </p:tgtEl>
                                      </p:cBhvr>
                                    </p:animEffect>
                                  </p:childTnLst>
                                </p:cTn>
                              </p:par>
                              <p:par>
                                <p:cTn id="98" presetID="22" presetClass="entr" presetSubtype="8" fill="hold" nodeType="withEffect">
                                  <p:stCondLst>
                                    <p:cond delay="0"/>
                                  </p:stCondLst>
                                  <p:childTnLst>
                                    <p:set>
                                      <p:cBhvr>
                                        <p:cTn id="99" dur="1" fill="hold">
                                          <p:stCondLst>
                                            <p:cond delay="0"/>
                                          </p:stCondLst>
                                        </p:cTn>
                                        <p:tgtEl>
                                          <p:spTgt spid="70"/>
                                        </p:tgtEl>
                                        <p:attrNameLst>
                                          <p:attrName>style.visibility</p:attrName>
                                        </p:attrNameLst>
                                      </p:cBhvr>
                                      <p:to>
                                        <p:strVal val="visible"/>
                                      </p:to>
                                    </p:set>
                                    <p:animEffect transition="in" filter="wipe(left)">
                                      <p:cBhvr>
                                        <p:cTn id="100" dur="500"/>
                                        <p:tgtEl>
                                          <p:spTgt spid="70"/>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57"/>
                                        </p:tgtEl>
                                        <p:attrNameLst>
                                          <p:attrName>style.visibility</p:attrName>
                                        </p:attrNameLst>
                                      </p:cBhvr>
                                      <p:to>
                                        <p:strVal val="visible"/>
                                      </p:to>
                                    </p:set>
                                    <p:animEffect transition="in" filter="wipe(left)">
                                      <p:cBhvr>
                                        <p:cTn id="105" dur="500"/>
                                        <p:tgtEl>
                                          <p:spTgt spid="57"/>
                                        </p:tgtEl>
                                      </p:cBhvr>
                                    </p:animEffect>
                                  </p:childTnLst>
                                </p:cTn>
                              </p:par>
                            </p:childTnLst>
                          </p:cTn>
                        </p:par>
                        <p:par>
                          <p:cTn id="106" fill="hold">
                            <p:stCondLst>
                              <p:cond delay="500"/>
                            </p:stCondLst>
                            <p:childTnLst>
                              <p:par>
                                <p:cTn id="107" presetID="22" presetClass="entr" presetSubtype="8" fill="hold" grpId="0" nodeType="afterEffect">
                                  <p:stCondLst>
                                    <p:cond delay="0"/>
                                  </p:stCondLst>
                                  <p:childTnLst>
                                    <p:set>
                                      <p:cBhvr>
                                        <p:cTn id="108" dur="1" fill="hold">
                                          <p:stCondLst>
                                            <p:cond delay="0"/>
                                          </p:stCondLst>
                                        </p:cTn>
                                        <p:tgtEl>
                                          <p:spTgt spid="18"/>
                                        </p:tgtEl>
                                        <p:attrNameLst>
                                          <p:attrName>style.visibility</p:attrName>
                                        </p:attrNameLst>
                                      </p:cBhvr>
                                      <p:to>
                                        <p:strVal val="visible"/>
                                      </p:to>
                                    </p:set>
                                    <p:animEffect transition="in" filter="wipe(left)">
                                      <p:cBhvr>
                                        <p:cTn id="10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8" grpId="0"/>
      <p:bldP spid="7" grpId="0"/>
      <p:bldP spid="21" grpId="0"/>
      <p:bldP spid="24" grpId="0"/>
      <p:bldP spid="26" grpId="0"/>
      <p:bldP spid="13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BA5BC-60C1-B377-9EA4-9BDEB147C4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9D1EBA-ABFF-A3E0-F04F-79B98DA2D965}"/>
              </a:ext>
            </a:extLst>
          </p:cNvPr>
          <p:cNvSpPr>
            <a:spLocks noGrp="1"/>
          </p:cNvSpPr>
          <p:nvPr>
            <p:ph type="ctrTitle"/>
          </p:nvPr>
        </p:nvSpPr>
        <p:spPr/>
        <p:txBody>
          <a:bodyPr/>
          <a:lstStyle/>
          <a:p>
            <a:r>
              <a:rPr lang="en-GB" dirty="0"/>
              <a:t>Market Data Schema</a:t>
            </a:r>
          </a:p>
        </p:txBody>
      </p:sp>
      <p:sp>
        <p:nvSpPr>
          <p:cNvPr id="29" name="Rectangle: Rounded Corners 28">
            <a:extLst>
              <a:ext uri="{FF2B5EF4-FFF2-40B4-BE49-F238E27FC236}">
                <a16:creationId xmlns:a16="http://schemas.microsoft.com/office/drawing/2014/main" id="{0C6B2B27-F8AC-C828-F9CC-F624CC93B24F}"/>
              </a:ext>
            </a:extLst>
          </p:cNvPr>
          <p:cNvSpPr/>
          <p:nvPr/>
        </p:nvSpPr>
        <p:spPr>
          <a:xfrm>
            <a:off x="2983845" y="2645157"/>
            <a:ext cx="1854697" cy="51217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400" dirty="0"/>
              <a:t>STOXX50E</a:t>
            </a:r>
          </a:p>
        </p:txBody>
      </p:sp>
      <p:sp>
        <p:nvSpPr>
          <p:cNvPr id="30" name="TextBox 29">
            <a:extLst>
              <a:ext uri="{FF2B5EF4-FFF2-40B4-BE49-F238E27FC236}">
                <a16:creationId xmlns:a16="http://schemas.microsoft.com/office/drawing/2014/main" id="{7EC79E30-5D9A-C095-6757-1027B148D6F8}"/>
              </a:ext>
            </a:extLst>
          </p:cNvPr>
          <p:cNvSpPr txBox="1"/>
          <p:nvPr/>
        </p:nvSpPr>
        <p:spPr>
          <a:xfrm>
            <a:off x="3022991" y="3157334"/>
            <a:ext cx="1794316" cy="307777"/>
          </a:xfrm>
          <a:prstGeom prst="rect">
            <a:avLst/>
          </a:prstGeom>
          <a:noFill/>
        </p:spPr>
        <p:txBody>
          <a:bodyPr wrap="square" rtlCol="0">
            <a:spAutoFit/>
          </a:bodyPr>
          <a:lstStyle/>
          <a:p>
            <a:pPr algn="ctr"/>
            <a:r>
              <a:rPr lang="en-GB" sz="1400" b="1" dirty="0">
                <a:solidFill>
                  <a:schemeClr val="accent2"/>
                </a:solidFill>
              </a:rPr>
              <a:t>Equity Curve</a:t>
            </a:r>
          </a:p>
        </p:txBody>
      </p:sp>
      <p:sp>
        <p:nvSpPr>
          <p:cNvPr id="37" name="TextBox 36">
            <a:extLst>
              <a:ext uri="{FF2B5EF4-FFF2-40B4-BE49-F238E27FC236}">
                <a16:creationId xmlns:a16="http://schemas.microsoft.com/office/drawing/2014/main" id="{C2CFCC99-82F0-66D3-61C4-5817BDCC7738}"/>
              </a:ext>
            </a:extLst>
          </p:cNvPr>
          <p:cNvSpPr txBox="1"/>
          <p:nvPr/>
        </p:nvSpPr>
        <p:spPr>
          <a:xfrm rot="16200000">
            <a:off x="500920" y="2527722"/>
            <a:ext cx="1725193" cy="954107"/>
          </a:xfrm>
          <a:prstGeom prst="rect">
            <a:avLst/>
          </a:prstGeom>
          <a:noFill/>
        </p:spPr>
        <p:txBody>
          <a:bodyPr wrap="square" rtlCol="0">
            <a:spAutoFit/>
          </a:bodyPr>
          <a:lstStyle/>
          <a:p>
            <a:pPr algn="ctr"/>
            <a:r>
              <a:rPr lang="en-GB" sz="2800" b="1" dirty="0">
                <a:solidFill>
                  <a:schemeClr val="accent2"/>
                </a:solidFill>
              </a:rPr>
              <a:t>Equity Curve</a:t>
            </a:r>
          </a:p>
        </p:txBody>
      </p:sp>
      <p:grpSp>
        <p:nvGrpSpPr>
          <p:cNvPr id="57" name="Group 56">
            <a:extLst>
              <a:ext uri="{FF2B5EF4-FFF2-40B4-BE49-F238E27FC236}">
                <a16:creationId xmlns:a16="http://schemas.microsoft.com/office/drawing/2014/main" id="{499C789C-58C2-C634-DE40-C540EC3839F1}"/>
              </a:ext>
            </a:extLst>
          </p:cNvPr>
          <p:cNvGrpSpPr/>
          <p:nvPr/>
        </p:nvGrpSpPr>
        <p:grpSpPr>
          <a:xfrm>
            <a:off x="6513724" y="5050290"/>
            <a:ext cx="2130753" cy="1122306"/>
            <a:chOff x="9023567" y="5093877"/>
            <a:chExt cx="2283769" cy="948082"/>
          </a:xfrm>
        </p:grpSpPr>
        <p:sp>
          <p:nvSpPr>
            <p:cNvPr id="58" name="Rectangle: Rounded Corners 57">
              <a:extLst>
                <a:ext uri="{FF2B5EF4-FFF2-40B4-BE49-F238E27FC236}">
                  <a16:creationId xmlns:a16="http://schemas.microsoft.com/office/drawing/2014/main" id="{57E31EC2-B172-07EC-CF32-5A232A71F94F}"/>
                </a:ext>
              </a:extLst>
            </p:cNvPr>
            <p:cNvSpPr/>
            <p:nvPr/>
          </p:nvSpPr>
          <p:spPr>
            <a:xfrm>
              <a:off x="9157381" y="5441796"/>
              <a:ext cx="2042903" cy="23445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050" dirty="0"/>
                <a:t>CurveConfig + TodaysMarket</a:t>
              </a:r>
            </a:p>
          </p:txBody>
        </p:sp>
        <p:sp>
          <p:nvSpPr>
            <p:cNvPr id="63" name="Rectangle: Rounded Corners 62">
              <a:extLst>
                <a:ext uri="{FF2B5EF4-FFF2-40B4-BE49-F238E27FC236}">
                  <a16:creationId xmlns:a16="http://schemas.microsoft.com/office/drawing/2014/main" id="{DBC9CEB1-707F-6B18-E6F2-7F03CDE55958}"/>
                </a:ext>
              </a:extLst>
            </p:cNvPr>
            <p:cNvSpPr/>
            <p:nvPr/>
          </p:nvSpPr>
          <p:spPr>
            <a:xfrm>
              <a:off x="9157381" y="5697264"/>
              <a:ext cx="2042903" cy="23445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050" dirty="0"/>
                <a:t>MarketData</a:t>
              </a:r>
            </a:p>
          </p:txBody>
        </p:sp>
        <p:sp>
          <p:nvSpPr>
            <p:cNvPr id="64" name="Rectangle: Rounded Corners 63">
              <a:extLst>
                <a:ext uri="{FF2B5EF4-FFF2-40B4-BE49-F238E27FC236}">
                  <a16:creationId xmlns:a16="http://schemas.microsoft.com/office/drawing/2014/main" id="{1A71699F-159D-0995-6C0F-AD89820642D2}"/>
                </a:ext>
              </a:extLst>
            </p:cNvPr>
            <p:cNvSpPr/>
            <p:nvPr/>
          </p:nvSpPr>
          <p:spPr>
            <a:xfrm>
              <a:off x="9023567" y="5093877"/>
              <a:ext cx="2283769" cy="948082"/>
            </a:xfrm>
            <a:prstGeom prst="roundRect">
              <a:avLst>
                <a:gd name="adj" fmla="val 688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100" b="1" dirty="0">
                  <a:solidFill>
                    <a:srgbClr val="C00000"/>
                  </a:solidFill>
                </a:rPr>
                <a:t>Legend:</a:t>
              </a:r>
            </a:p>
          </p:txBody>
        </p:sp>
      </p:grpSp>
      <p:sp>
        <p:nvSpPr>
          <p:cNvPr id="65" name="Rectangle: Rounded Corners 64">
            <a:extLst>
              <a:ext uri="{FF2B5EF4-FFF2-40B4-BE49-F238E27FC236}">
                <a16:creationId xmlns:a16="http://schemas.microsoft.com/office/drawing/2014/main" id="{7CDD9608-2722-1B26-5672-EEFDC675258F}"/>
              </a:ext>
            </a:extLst>
          </p:cNvPr>
          <p:cNvSpPr/>
          <p:nvPr/>
        </p:nvSpPr>
        <p:spPr>
          <a:xfrm>
            <a:off x="5762626" y="1806763"/>
            <a:ext cx="3086100" cy="2184212"/>
          </a:xfrm>
          <a:prstGeom prst="roundRect">
            <a:avLst>
              <a:gd name="adj" fmla="val 4404"/>
            </a:avLst>
          </a:prstGeom>
          <a:solidFill>
            <a:schemeClr val="bg1">
              <a:lumMod val="95000"/>
            </a:schemeClr>
          </a:solid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400" b="1" dirty="0">
                <a:solidFill>
                  <a:schemeClr val="tx1"/>
                </a:solidFill>
              </a:rPr>
              <a:t>No Dividends</a:t>
            </a:r>
          </a:p>
        </p:txBody>
      </p:sp>
      <p:sp>
        <p:nvSpPr>
          <p:cNvPr id="67" name="TextBox 66">
            <a:extLst>
              <a:ext uri="{FF2B5EF4-FFF2-40B4-BE49-F238E27FC236}">
                <a16:creationId xmlns:a16="http://schemas.microsoft.com/office/drawing/2014/main" id="{78E57A43-B07F-0947-3FE2-BE9C27DF7B0A}"/>
              </a:ext>
            </a:extLst>
          </p:cNvPr>
          <p:cNvSpPr txBox="1"/>
          <p:nvPr/>
        </p:nvSpPr>
        <p:spPr>
          <a:xfrm>
            <a:off x="6472833" y="868874"/>
            <a:ext cx="2212533" cy="369332"/>
          </a:xfrm>
          <a:prstGeom prst="rect">
            <a:avLst/>
          </a:prstGeom>
          <a:noFill/>
        </p:spPr>
        <p:txBody>
          <a:bodyPr wrap="square" rtlCol="0">
            <a:spAutoFit/>
          </a:bodyPr>
          <a:lstStyle/>
          <a:p>
            <a:pPr algn="ctr"/>
            <a:r>
              <a:rPr lang="en-GB" b="1" dirty="0">
                <a:solidFill>
                  <a:schemeClr val="accent1">
                    <a:lumMod val="60000"/>
                    <a:lumOff val="40000"/>
                  </a:schemeClr>
                </a:solidFill>
              </a:rPr>
              <a:t>STOXX50E</a:t>
            </a:r>
          </a:p>
        </p:txBody>
      </p:sp>
      <p:sp>
        <p:nvSpPr>
          <p:cNvPr id="71" name="Rectangle: Rounded Corners 70">
            <a:extLst>
              <a:ext uri="{FF2B5EF4-FFF2-40B4-BE49-F238E27FC236}">
                <a16:creationId xmlns:a16="http://schemas.microsoft.com/office/drawing/2014/main" id="{AAD84A15-5708-F230-041F-C39CCDE6CD99}"/>
              </a:ext>
            </a:extLst>
          </p:cNvPr>
          <p:cNvSpPr/>
          <p:nvPr/>
        </p:nvSpPr>
        <p:spPr>
          <a:xfrm>
            <a:off x="6638572" y="3005164"/>
            <a:ext cx="1854697" cy="51217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400" dirty="0"/>
              <a:t>EUR-EONIA</a:t>
            </a:r>
          </a:p>
        </p:txBody>
      </p:sp>
      <p:sp>
        <p:nvSpPr>
          <p:cNvPr id="72" name="TextBox 71">
            <a:extLst>
              <a:ext uri="{FF2B5EF4-FFF2-40B4-BE49-F238E27FC236}">
                <a16:creationId xmlns:a16="http://schemas.microsoft.com/office/drawing/2014/main" id="{C20C066A-4621-101D-249F-028923FF1040}"/>
              </a:ext>
            </a:extLst>
          </p:cNvPr>
          <p:cNvSpPr txBox="1"/>
          <p:nvPr/>
        </p:nvSpPr>
        <p:spPr>
          <a:xfrm>
            <a:off x="6681941" y="3541745"/>
            <a:ext cx="1794316" cy="307777"/>
          </a:xfrm>
          <a:prstGeom prst="rect">
            <a:avLst/>
          </a:prstGeom>
          <a:noFill/>
        </p:spPr>
        <p:txBody>
          <a:bodyPr wrap="square" rtlCol="0">
            <a:spAutoFit/>
          </a:bodyPr>
          <a:lstStyle/>
          <a:p>
            <a:pPr algn="ctr"/>
            <a:r>
              <a:rPr lang="en-GB" sz="1400" b="1" dirty="0">
                <a:solidFill>
                  <a:schemeClr val="accent3"/>
                </a:solidFill>
              </a:rPr>
              <a:t>Forecasting Curve</a:t>
            </a:r>
          </a:p>
        </p:txBody>
      </p:sp>
      <p:sp>
        <p:nvSpPr>
          <p:cNvPr id="80" name="Rectangle: Rounded Corners 79">
            <a:extLst>
              <a:ext uri="{FF2B5EF4-FFF2-40B4-BE49-F238E27FC236}">
                <a16:creationId xmlns:a16="http://schemas.microsoft.com/office/drawing/2014/main" id="{EB69C745-3945-3AE2-08A5-96B5AA5C8FE9}"/>
              </a:ext>
            </a:extLst>
          </p:cNvPr>
          <p:cNvSpPr/>
          <p:nvPr/>
        </p:nvSpPr>
        <p:spPr>
          <a:xfrm>
            <a:off x="6638572" y="2232731"/>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050" dirty="0"/>
              <a:t>EQUITY/PRICE/RIC:.STOXX50E/EUR</a:t>
            </a:r>
          </a:p>
        </p:txBody>
      </p:sp>
      <p:cxnSp>
        <p:nvCxnSpPr>
          <p:cNvPr id="97" name="Straight Arrow Connector 96">
            <a:extLst>
              <a:ext uri="{FF2B5EF4-FFF2-40B4-BE49-F238E27FC236}">
                <a16:creationId xmlns:a16="http://schemas.microsoft.com/office/drawing/2014/main" id="{76C0BEC1-AA4E-ED01-37FF-D4340BC916DD}"/>
              </a:ext>
            </a:extLst>
          </p:cNvPr>
          <p:cNvCxnSpPr>
            <a:cxnSpLocks/>
            <a:stCxn id="29" idx="3"/>
            <a:endCxn id="65" idx="1"/>
          </p:cNvCxnSpPr>
          <p:nvPr/>
        </p:nvCxnSpPr>
        <p:spPr>
          <a:xfrm flipV="1">
            <a:off x="4838542" y="2898869"/>
            <a:ext cx="924084" cy="2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973297EB-3896-A2B2-76D3-460C89D941F8}"/>
              </a:ext>
            </a:extLst>
          </p:cNvPr>
          <p:cNvCxnSpPr>
            <a:cxnSpLocks/>
            <a:stCxn id="71" idx="3"/>
          </p:cNvCxnSpPr>
          <p:nvPr/>
        </p:nvCxnSpPr>
        <p:spPr>
          <a:xfrm flipV="1">
            <a:off x="8493269" y="670035"/>
            <a:ext cx="545442" cy="2591218"/>
          </a:xfrm>
          <a:prstGeom prst="bentConnector2">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CA8BFFA-99B4-2306-0F1C-FEFFA0C89FA6}"/>
              </a:ext>
            </a:extLst>
          </p:cNvPr>
          <p:cNvCxnSpPr>
            <a:cxnSpLocks/>
          </p:cNvCxnSpPr>
          <p:nvPr/>
        </p:nvCxnSpPr>
        <p:spPr>
          <a:xfrm flipV="1">
            <a:off x="9047021" y="261938"/>
            <a:ext cx="0" cy="365386"/>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07DEABBD-9176-D7F8-7ED3-EA2DED1EBE9D}"/>
              </a:ext>
            </a:extLst>
          </p:cNvPr>
          <p:cNvSpPr txBox="1"/>
          <p:nvPr/>
        </p:nvSpPr>
        <p:spPr>
          <a:xfrm>
            <a:off x="1218489" y="1002911"/>
            <a:ext cx="3959071" cy="369332"/>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GB" b="1" dirty="0">
                <a:solidFill>
                  <a:schemeClr val="bg1"/>
                </a:solidFill>
              </a:rPr>
              <a:t>No Dividends Case</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A981480-035D-D1B9-68EC-64B4CB15F4B9}"/>
                  </a:ext>
                </a:extLst>
              </p:cNvPr>
              <p:cNvSpPr txBox="1"/>
              <p:nvPr/>
            </p:nvSpPr>
            <p:spPr>
              <a:xfrm>
                <a:off x="6178341" y="2299664"/>
                <a:ext cx="34095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rgbClr val="F28B62"/>
                              </a:solidFill>
                              <a:latin typeface="Cambria Math" panose="02040503050406030204" pitchFamily="18" charset="0"/>
                            </a:rPr>
                          </m:ctrlPr>
                        </m:sSubPr>
                        <m:e>
                          <m:r>
                            <a:rPr lang="en-GB" i="1">
                              <a:solidFill>
                                <a:srgbClr val="F28B62"/>
                              </a:solidFill>
                              <a:latin typeface="Cambria Math" panose="02040503050406030204" pitchFamily="18" charset="0"/>
                            </a:rPr>
                            <m:t>𝑆</m:t>
                          </m:r>
                        </m:e>
                        <m:sub>
                          <m:r>
                            <a:rPr lang="en-GB" b="0" i="1" smtClean="0">
                              <a:solidFill>
                                <a:srgbClr val="F28B62"/>
                              </a:solidFill>
                              <a:latin typeface="Cambria Math" panose="02040503050406030204" pitchFamily="18" charset="0"/>
                            </a:rPr>
                            <m:t>𝑡</m:t>
                          </m:r>
                        </m:sub>
                      </m:sSub>
                    </m:oMath>
                  </m:oMathPara>
                </a14:m>
                <a:endParaRPr lang="en-GB" dirty="0">
                  <a:solidFill>
                    <a:srgbClr val="F28B62"/>
                  </a:solidFill>
                </a:endParaRPr>
              </a:p>
            </p:txBody>
          </p:sp>
        </mc:Choice>
        <mc:Fallback xmlns="">
          <p:sp>
            <p:nvSpPr>
              <p:cNvPr id="9" name="TextBox 8">
                <a:extLst>
                  <a:ext uri="{FF2B5EF4-FFF2-40B4-BE49-F238E27FC236}">
                    <a16:creationId xmlns:a16="http://schemas.microsoft.com/office/drawing/2014/main" id="{9A981480-035D-D1B9-68EC-64B4CB15F4B9}"/>
                  </a:ext>
                </a:extLst>
              </p:cNvPr>
              <p:cNvSpPr txBox="1">
                <a:spLocks noRot="1" noChangeAspect="1" noMove="1" noResize="1" noEditPoints="1" noAdjustHandles="1" noChangeArrowheads="1" noChangeShapeType="1" noTextEdit="1"/>
              </p:cNvSpPr>
              <p:nvPr/>
            </p:nvSpPr>
            <p:spPr>
              <a:xfrm>
                <a:off x="6178341" y="2299664"/>
                <a:ext cx="340958" cy="369332"/>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50F714A-68E4-B040-9665-893968DEFCFE}"/>
                  </a:ext>
                </a:extLst>
              </p:cNvPr>
              <p:cNvSpPr txBox="1"/>
              <p:nvPr/>
            </p:nvSpPr>
            <p:spPr>
              <a:xfrm>
                <a:off x="2162924" y="3959078"/>
                <a:ext cx="1748269" cy="3794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solidFill>
                                <a:srgbClr val="F28B62"/>
                              </a:solidFill>
                              <a:latin typeface="Cambria Math" panose="02040503050406030204" pitchFamily="18" charset="0"/>
                              <a:ea typeface="Cambria Math" panose="02040503050406030204" pitchFamily="18" charset="0"/>
                            </a:rPr>
                          </m:ctrlPr>
                        </m:sSubPr>
                        <m:e>
                          <m:sSub>
                            <m:sSubPr>
                              <m:ctrlPr>
                                <a:rPr lang="en-GB" i="1">
                                  <a:solidFill>
                                    <a:srgbClr val="F28B62"/>
                                  </a:solidFill>
                                  <a:latin typeface="Cambria Math" panose="02040503050406030204" pitchFamily="18" charset="0"/>
                                  <a:ea typeface="Cambria Math" panose="02040503050406030204" pitchFamily="18" charset="0"/>
                                </a:rPr>
                              </m:ctrlPr>
                            </m:sSubPr>
                            <m:e>
                              <m:r>
                                <a:rPr lang="en-GB" i="1">
                                  <a:solidFill>
                                    <a:srgbClr val="F28B62"/>
                                  </a:solidFill>
                                  <a:latin typeface="Cambria Math" panose="02040503050406030204" pitchFamily="18" charset="0"/>
                                  <a:ea typeface="Cambria Math" panose="02040503050406030204" pitchFamily="18" charset="0"/>
                                </a:rPr>
                                <m:t>𝑆</m:t>
                              </m:r>
                            </m:e>
                            <m:sub>
                              <m:r>
                                <a:rPr lang="en-GB" i="1">
                                  <a:solidFill>
                                    <a:srgbClr val="F28B62"/>
                                  </a:solidFill>
                                  <a:latin typeface="Cambria Math" panose="02040503050406030204" pitchFamily="18" charset="0"/>
                                  <a:ea typeface="Cambria Math" panose="02040503050406030204" pitchFamily="18" charset="0"/>
                                </a:rPr>
                                <m:t>𝑡</m:t>
                              </m:r>
                            </m:sub>
                          </m:sSub>
                          <m:r>
                            <a:rPr lang="en-GB" b="0" i="1" smtClean="0">
                              <a:solidFill>
                                <a:srgbClr val="F28B62"/>
                              </a:solidFill>
                              <a:latin typeface="Cambria Math" panose="02040503050406030204" pitchFamily="18" charset="0"/>
                              <a:ea typeface="Cambria Math" panose="02040503050406030204" pitchFamily="18" charset="0"/>
                            </a:rPr>
                            <m:t> ; </m:t>
                          </m:r>
                          <m:r>
                            <a:rPr lang="en-GB" sz="1800" i="1" smtClean="0">
                              <a:solidFill>
                                <a:srgbClr val="F28B62"/>
                              </a:solidFill>
                              <a:latin typeface="Cambria Math" panose="02040503050406030204" pitchFamily="18" charset="0"/>
                              <a:ea typeface="Cambria Math" panose="02040503050406030204" pitchFamily="18" charset="0"/>
                            </a:rPr>
                            <m:t>𝑞</m:t>
                          </m:r>
                        </m:e>
                        <m:sub>
                          <m:r>
                            <a:rPr lang="en-GB" sz="1800" b="0" i="1" smtClean="0">
                              <a:solidFill>
                                <a:srgbClr val="F28B62"/>
                              </a:solidFill>
                              <a:latin typeface="Cambria Math" panose="02040503050406030204" pitchFamily="18" charset="0"/>
                              <a:ea typeface="Cambria Math" panose="02040503050406030204" pitchFamily="18" charset="0"/>
                            </a:rPr>
                            <m:t>𝑡</m:t>
                          </m:r>
                        </m:sub>
                      </m:sSub>
                      <m:r>
                        <a:rPr lang="en-GB" sz="1800" b="0" i="1" smtClean="0">
                          <a:solidFill>
                            <a:srgbClr val="F28B62"/>
                          </a:solidFill>
                          <a:latin typeface="Cambria Math" panose="02040503050406030204" pitchFamily="18" charset="0"/>
                          <a:ea typeface="Cambria Math" panose="02040503050406030204" pitchFamily="18" charset="0"/>
                        </a:rPr>
                        <m:t>=0</m:t>
                      </m:r>
                    </m:oMath>
                  </m:oMathPara>
                </a14:m>
                <a:endParaRPr lang="en-GB" dirty="0">
                  <a:solidFill>
                    <a:srgbClr val="F28B62"/>
                  </a:solidFill>
                </a:endParaRPr>
              </a:p>
            </p:txBody>
          </p:sp>
        </mc:Choice>
        <mc:Fallback xmlns="">
          <p:sp>
            <p:nvSpPr>
              <p:cNvPr id="12" name="TextBox 11">
                <a:extLst>
                  <a:ext uri="{FF2B5EF4-FFF2-40B4-BE49-F238E27FC236}">
                    <a16:creationId xmlns:a16="http://schemas.microsoft.com/office/drawing/2014/main" id="{850F714A-68E4-B040-9665-893968DEFCFE}"/>
                  </a:ext>
                </a:extLst>
              </p:cNvPr>
              <p:cNvSpPr txBox="1">
                <a:spLocks noRot="1" noChangeAspect="1" noMove="1" noResize="1" noEditPoints="1" noAdjustHandles="1" noChangeArrowheads="1" noChangeShapeType="1" noTextEdit="1"/>
              </p:cNvSpPr>
              <p:nvPr/>
            </p:nvSpPr>
            <p:spPr>
              <a:xfrm>
                <a:off x="2162924" y="3959078"/>
                <a:ext cx="1748269" cy="379463"/>
              </a:xfrm>
              <a:prstGeom prst="rect">
                <a:avLst/>
              </a:prstGeom>
              <a:blipFill>
                <a:blip r:embed="rId3"/>
                <a:stretch>
                  <a:fillRect b="-317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5FEF502-3EC2-D25D-62D6-39B69282BF95}"/>
                  </a:ext>
                </a:extLst>
              </p:cNvPr>
              <p:cNvSpPr txBox="1"/>
              <p:nvPr/>
            </p:nvSpPr>
            <p:spPr>
              <a:xfrm>
                <a:off x="-209137" y="5140286"/>
                <a:ext cx="6098344" cy="73347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𝐹</m:t>
                          </m:r>
                        </m:e>
                        <m:sub>
                          <m:r>
                            <a:rPr lang="en-GB" sz="1800" b="0" i="1" smtClean="0">
                              <a:solidFill>
                                <a:schemeClr val="tx1"/>
                              </a:solidFill>
                              <a:latin typeface="Cambria Math" panose="02040503050406030204" pitchFamily="18" charset="0"/>
                            </a:rPr>
                            <m:t>𝑡</m:t>
                          </m:r>
                        </m:sub>
                      </m:sSub>
                      <m:r>
                        <a:rPr lang="en-GB" sz="1800" b="0" i="1" smtClean="0">
                          <a:solidFill>
                            <a:schemeClr val="tx1"/>
                          </a:solidFill>
                          <a:latin typeface="Cambria Math" panose="02040503050406030204" pitchFamily="18" charset="0"/>
                        </a:rPr>
                        <m:t>=</m:t>
                      </m:r>
                      <m:sSub>
                        <m:sSubPr>
                          <m:ctrlPr>
                            <a:rPr lang="en-GB" sz="1800" b="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𝑆</m:t>
                          </m:r>
                        </m:e>
                        <m:sub>
                          <m:r>
                            <a:rPr lang="en-GB" sz="1800" b="0" i="1" smtClean="0">
                              <a:solidFill>
                                <a:schemeClr val="tx1"/>
                              </a:solidFill>
                              <a:latin typeface="Cambria Math" panose="02040503050406030204" pitchFamily="18" charset="0"/>
                            </a:rPr>
                            <m:t>𝑡</m:t>
                          </m:r>
                        </m:sub>
                      </m:sSub>
                      <m:r>
                        <a:rPr lang="en-GB" sz="1800" b="0" i="1" smtClean="0">
                          <a:solidFill>
                            <a:schemeClr val="tx1"/>
                          </a:solidFill>
                          <a:latin typeface="Cambria Math" panose="02040503050406030204" pitchFamily="18" charset="0"/>
                          <a:ea typeface="Cambria Math" panose="02040503050406030204" pitchFamily="18" charset="0"/>
                        </a:rPr>
                        <m:t>∙</m:t>
                      </m:r>
                      <m:f>
                        <m:fPr>
                          <m:ctrlPr>
                            <a:rPr lang="en-GB" sz="1800" b="0" i="1" smtClean="0">
                              <a:solidFill>
                                <a:schemeClr val="tx1"/>
                              </a:solidFill>
                              <a:latin typeface="Cambria Math" panose="02040503050406030204" pitchFamily="18" charset="0"/>
                              <a:ea typeface="Cambria Math" panose="02040503050406030204" pitchFamily="18" charset="0"/>
                            </a:rPr>
                          </m:ctrlPr>
                        </m:fPr>
                        <m:num>
                          <m:sSubSup>
                            <m:sSubSupPr>
                              <m:ctrlPr>
                                <a:rPr lang="en-GB" sz="1800" i="1" smtClean="0">
                                  <a:solidFill>
                                    <a:schemeClr val="tx1"/>
                                  </a:solidFill>
                                  <a:latin typeface="Cambria Math" panose="02040503050406030204" pitchFamily="18" charset="0"/>
                                  <a:ea typeface="Cambria Math" panose="02040503050406030204" pitchFamily="18" charset="0"/>
                                </a:rPr>
                              </m:ctrlPr>
                            </m:sSubSupPr>
                            <m:e>
                              <m:r>
                                <a:rPr lang="en-GB" sz="1800" b="0" i="1" smtClean="0">
                                  <a:solidFill>
                                    <a:schemeClr val="tx1"/>
                                  </a:solidFill>
                                  <a:latin typeface="Cambria Math" panose="02040503050406030204" pitchFamily="18" charset="0"/>
                                  <a:ea typeface="Cambria Math" panose="02040503050406030204" pitchFamily="18" charset="0"/>
                                </a:rPr>
                                <m:t>𝐷𝐹</m:t>
                              </m:r>
                            </m:e>
                            <m:sub>
                              <m:r>
                                <a:rPr lang="en-GB" sz="1800" b="0" i="1" smtClean="0">
                                  <a:solidFill>
                                    <a:schemeClr val="tx1"/>
                                  </a:solidFill>
                                  <a:latin typeface="Cambria Math" panose="02040503050406030204" pitchFamily="18" charset="0"/>
                                  <a:ea typeface="Cambria Math" panose="02040503050406030204" pitchFamily="18" charset="0"/>
                                </a:rPr>
                                <m:t>𝑡</m:t>
                              </m:r>
                            </m:sub>
                            <m:sup>
                              <m:r>
                                <a:rPr lang="en-GB" sz="1800" b="0" i="1" smtClean="0">
                                  <a:solidFill>
                                    <a:schemeClr val="tx1"/>
                                  </a:solidFill>
                                  <a:latin typeface="Cambria Math" panose="02040503050406030204" pitchFamily="18" charset="0"/>
                                  <a:ea typeface="Cambria Math" panose="02040503050406030204" pitchFamily="18" charset="0"/>
                                </a:rPr>
                                <m:t>𝐷𝑖𝑣</m:t>
                              </m:r>
                            </m:sup>
                          </m:sSubSup>
                        </m:num>
                        <m:den>
                          <m:sSubSup>
                            <m:sSubSupPr>
                              <m:ctrlPr>
                                <a:rPr lang="en-GB" sz="1800" i="1" smtClean="0">
                                  <a:solidFill>
                                    <a:schemeClr val="tx1"/>
                                  </a:solidFill>
                                  <a:latin typeface="Cambria Math" panose="02040503050406030204" pitchFamily="18" charset="0"/>
                                  <a:ea typeface="Cambria Math" panose="02040503050406030204" pitchFamily="18" charset="0"/>
                                </a:rPr>
                              </m:ctrlPr>
                            </m:sSubSupPr>
                            <m:e>
                              <m:r>
                                <a:rPr lang="en-GB" sz="1800" i="1">
                                  <a:solidFill>
                                    <a:schemeClr val="tx1"/>
                                  </a:solidFill>
                                  <a:latin typeface="Cambria Math" panose="02040503050406030204" pitchFamily="18" charset="0"/>
                                  <a:ea typeface="Cambria Math" panose="02040503050406030204" pitchFamily="18" charset="0"/>
                                </a:rPr>
                                <m:t>𝐷𝐹</m:t>
                              </m:r>
                            </m:e>
                            <m:sub>
                              <m:r>
                                <a:rPr lang="en-GB" sz="1800" i="1">
                                  <a:solidFill>
                                    <a:schemeClr val="tx1"/>
                                  </a:solidFill>
                                  <a:latin typeface="Cambria Math" panose="02040503050406030204" pitchFamily="18" charset="0"/>
                                  <a:ea typeface="Cambria Math" panose="02040503050406030204" pitchFamily="18" charset="0"/>
                                </a:rPr>
                                <m:t>𝑡</m:t>
                              </m:r>
                            </m:sub>
                            <m:sup>
                              <m:r>
                                <a:rPr lang="en-GB" sz="1800" b="0" i="1" smtClean="0">
                                  <a:solidFill>
                                    <a:schemeClr val="tx1"/>
                                  </a:solidFill>
                                  <a:latin typeface="Cambria Math" panose="02040503050406030204" pitchFamily="18" charset="0"/>
                                  <a:ea typeface="Cambria Math" panose="02040503050406030204" pitchFamily="18" charset="0"/>
                                </a:rPr>
                                <m:t>𝐹𝑤𝑑</m:t>
                              </m:r>
                            </m:sup>
                          </m:sSubSup>
                        </m:den>
                      </m:f>
                      <m:r>
                        <a:rPr lang="en-GB" sz="1800" b="0" i="1" smtClean="0">
                          <a:solidFill>
                            <a:schemeClr val="tx1"/>
                          </a:solidFill>
                          <a:latin typeface="Cambria Math" panose="02040503050406030204" pitchFamily="18" charset="0"/>
                          <a:ea typeface="Cambria Math" panose="02040503050406030204" pitchFamily="18" charset="0"/>
                        </a:rPr>
                        <m:t>=</m:t>
                      </m:r>
                      <m:f>
                        <m:fPr>
                          <m:ctrlPr>
                            <a:rPr lang="en-GB" i="1">
                              <a:latin typeface="Cambria Math" panose="02040503050406030204" pitchFamily="18" charset="0"/>
                              <a:ea typeface="Cambria Math" panose="02040503050406030204" pitchFamily="18" charset="0"/>
                            </a:rPr>
                          </m:ctrlPr>
                        </m:fPr>
                        <m:num>
                          <m:sSub>
                            <m:sSubPr>
                              <m:ctrlPr>
                                <a:rPr lang="en-GB" i="1" smtClean="0">
                                  <a:latin typeface="Cambria Math" panose="02040503050406030204" pitchFamily="18" charset="0"/>
                                </a:rPr>
                              </m:ctrlPr>
                            </m:sSubPr>
                            <m:e>
                              <m:r>
                                <a:rPr lang="en-GB" i="1">
                                  <a:latin typeface="Cambria Math" panose="02040503050406030204" pitchFamily="18" charset="0"/>
                                </a:rPr>
                                <m:t>𝑆</m:t>
                              </m:r>
                            </m:e>
                            <m:sub>
                              <m:r>
                                <a:rPr lang="en-GB" b="0" i="1" smtClean="0">
                                  <a:latin typeface="Cambria Math" panose="02040503050406030204" pitchFamily="18" charset="0"/>
                                </a:rPr>
                                <m:t>𝑡</m:t>
                              </m:r>
                            </m:sub>
                          </m:sSub>
                        </m:num>
                        <m:den>
                          <m:sSubSup>
                            <m:sSubSupPr>
                              <m:ctrlPr>
                                <a:rPr lang="en-GB" i="1">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𝐷𝐹</m:t>
                              </m:r>
                            </m:e>
                            <m:sub>
                              <m:r>
                                <a:rPr lang="en-GB" i="1">
                                  <a:latin typeface="Cambria Math" panose="02040503050406030204" pitchFamily="18" charset="0"/>
                                  <a:ea typeface="Cambria Math" panose="02040503050406030204" pitchFamily="18" charset="0"/>
                                </a:rPr>
                                <m:t>𝑡</m:t>
                              </m:r>
                            </m:sub>
                            <m:sup>
                              <m:r>
                                <a:rPr lang="en-GB" i="1">
                                  <a:latin typeface="Cambria Math" panose="02040503050406030204" pitchFamily="18" charset="0"/>
                                  <a:ea typeface="Cambria Math" panose="02040503050406030204" pitchFamily="18" charset="0"/>
                                </a:rPr>
                                <m:t>𝐹𝑤𝑑</m:t>
                              </m:r>
                            </m:sup>
                          </m:sSubSup>
                        </m:den>
                      </m:f>
                    </m:oMath>
                  </m:oMathPara>
                </a14:m>
                <a:endParaRPr lang="en-GB" dirty="0"/>
              </a:p>
            </p:txBody>
          </p:sp>
        </mc:Choice>
        <mc:Fallback xmlns="">
          <p:sp>
            <p:nvSpPr>
              <p:cNvPr id="14" name="TextBox 13">
                <a:extLst>
                  <a:ext uri="{FF2B5EF4-FFF2-40B4-BE49-F238E27FC236}">
                    <a16:creationId xmlns:a16="http://schemas.microsoft.com/office/drawing/2014/main" id="{25FEF502-3EC2-D25D-62D6-39B69282BF95}"/>
                  </a:ext>
                </a:extLst>
              </p:cNvPr>
              <p:cNvSpPr txBox="1">
                <a:spLocks noRot="1" noChangeAspect="1" noMove="1" noResize="1" noEditPoints="1" noAdjustHandles="1" noChangeArrowheads="1" noChangeShapeType="1" noTextEdit="1"/>
              </p:cNvSpPr>
              <p:nvPr/>
            </p:nvSpPr>
            <p:spPr>
              <a:xfrm>
                <a:off x="-209137" y="5140286"/>
                <a:ext cx="6098344" cy="733471"/>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5F2BF4F-8A72-18D2-0AA4-812FE4905E5E}"/>
                  </a:ext>
                </a:extLst>
              </p:cNvPr>
              <p:cNvSpPr txBox="1"/>
              <p:nvPr/>
            </p:nvSpPr>
            <p:spPr>
              <a:xfrm>
                <a:off x="1477409" y="4551167"/>
                <a:ext cx="2725253" cy="3824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sz="1800" i="1" smtClean="0">
                              <a:solidFill>
                                <a:schemeClr val="tx1"/>
                              </a:solidFill>
                              <a:latin typeface="Cambria Math" panose="02040503050406030204" pitchFamily="18" charset="0"/>
                              <a:ea typeface="Cambria Math" panose="02040503050406030204" pitchFamily="18" charset="0"/>
                            </a:rPr>
                          </m:ctrlPr>
                        </m:sSubSupPr>
                        <m:e>
                          <m:r>
                            <a:rPr lang="en-GB" sz="1800" b="0" i="1" smtClean="0">
                              <a:solidFill>
                                <a:schemeClr val="tx1"/>
                              </a:solidFill>
                              <a:latin typeface="Cambria Math" panose="02040503050406030204" pitchFamily="18" charset="0"/>
                              <a:ea typeface="Cambria Math" panose="02040503050406030204" pitchFamily="18" charset="0"/>
                            </a:rPr>
                            <m:t>𝐷𝐹</m:t>
                          </m:r>
                        </m:e>
                        <m:sub>
                          <m:r>
                            <a:rPr lang="en-GB" sz="1800" b="0" i="1" smtClean="0">
                              <a:solidFill>
                                <a:schemeClr val="tx1"/>
                              </a:solidFill>
                              <a:latin typeface="Cambria Math" panose="02040503050406030204" pitchFamily="18" charset="0"/>
                              <a:ea typeface="Cambria Math" panose="02040503050406030204" pitchFamily="18" charset="0"/>
                            </a:rPr>
                            <m:t>𝑡</m:t>
                          </m:r>
                        </m:sub>
                        <m:sup>
                          <m:r>
                            <a:rPr lang="en-GB" sz="1800" b="0" i="1" smtClean="0">
                              <a:solidFill>
                                <a:schemeClr val="tx1"/>
                              </a:solidFill>
                              <a:latin typeface="Cambria Math" panose="02040503050406030204" pitchFamily="18" charset="0"/>
                              <a:ea typeface="Cambria Math" panose="02040503050406030204" pitchFamily="18" charset="0"/>
                            </a:rPr>
                            <m:t>𝐷𝑖𝑣</m:t>
                          </m:r>
                        </m:sup>
                      </m:sSubSup>
                      <m:r>
                        <a:rPr lang="en-GB" sz="1800" b="0" i="1" smtClean="0">
                          <a:solidFill>
                            <a:schemeClr val="tx1"/>
                          </a:solidFill>
                          <a:latin typeface="Cambria Math" panose="02040503050406030204" pitchFamily="18" charset="0"/>
                          <a:ea typeface="Cambria Math" panose="02040503050406030204" pitchFamily="18" charset="0"/>
                        </a:rPr>
                        <m:t>=</m:t>
                      </m:r>
                      <m:func>
                        <m:funcPr>
                          <m:ctrlPr>
                            <a:rPr lang="en-GB" sz="1800" b="0" i="1" smtClean="0">
                              <a:solidFill>
                                <a:schemeClr val="tx1"/>
                              </a:solidFill>
                              <a:latin typeface="Cambria Math" panose="02040503050406030204" pitchFamily="18" charset="0"/>
                              <a:ea typeface="Cambria Math" panose="02040503050406030204" pitchFamily="18" charset="0"/>
                            </a:rPr>
                          </m:ctrlPr>
                        </m:funcPr>
                        <m:fName>
                          <m:r>
                            <m:rPr>
                              <m:sty m:val="p"/>
                            </m:rPr>
                            <a:rPr lang="en-GB" sz="1800" b="0" i="0" smtClean="0">
                              <a:solidFill>
                                <a:schemeClr val="tx1"/>
                              </a:solidFill>
                              <a:latin typeface="Cambria Math" panose="02040503050406030204" pitchFamily="18" charset="0"/>
                              <a:ea typeface="Cambria Math" panose="02040503050406030204" pitchFamily="18" charset="0"/>
                            </a:rPr>
                            <m:t>exp</m:t>
                          </m:r>
                        </m:fName>
                        <m:e>
                          <m:d>
                            <m:dPr>
                              <m:ctrlPr>
                                <a:rPr lang="en-GB" sz="1800" b="0" i="1" smtClean="0">
                                  <a:solidFill>
                                    <a:schemeClr val="tx1"/>
                                  </a:solidFill>
                                  <a:latin typeface="Cambria Math" panose="02040503050406030204" pitchFamily="18" charset="0"/>
                                  <a:ea typeface="Cambria Math" panose="02040503050406030204" pitchFamily="18" charset="0"/>
                                </a:rPr>
                              </m:ctrlPr>
                            </m:dPr>
                            <m:e>
                              <m:r>
                                <a:rPr lang="en-GB" sz="1800" b="0" i="1" smtClean="0">
                                  <a:solidFill>
                                    <a:schemeClr val="tx1"/>
                                  </a:solidFill>
                                  <a:latin typeface="Cambria Math" panose="02040503050406030204" pitchFamily="18" charset="0"/>
                                  <a:ea typeface="Cambria Math" panose="02040503050406030204" pitchFamily="18" charset="0"/>
                                </a:rPr>
                                <m:t>−</m:t>
                              </m:r>
                              <m:sSub>
                                <m:sSubPr>
                                  <m:ctrlPr>
                                    <a:rPr lang="en-GB" sz="1800" b="0" i="1" smtClean="0">
                                      <a:solidFill>
                                        <a:schemeClr val="tx1"/>
                                      </a:solidFill>
                                      <a:latin typeface="Cambria Math" panose="02040503050406030204" pitchFamily="18" charset="0"/>
                                      <a:ea typeface="Cambria Math" panose="02040503050406030204" pitchFamily="18" charset="0"/>
                                    </a:rPr>
                                  </m:ctrlPr>
                                </m:sSubPr>
                                <m:e>
                                  <m:r>
                                    <a:rPr lang="en-GB" sz="1800" b="0" i="1" smtClean="0">
                                      <a:solidFill>
                                        <a:schemeClr val="tx1"/>
                                      </a:solidFill>
                                      <a:latin typeface="Cambria Math" panose="02040503050406030204" pitchFamily="18" charset="0"/>
                                      <a:ea typeface="Cambria Math" panose="02040503050406030204" pitchFamily="18" charset="0"/>
                                    </a:rPr>
                                    <m:t>𝑞</m:t>
                                  </m:r>
                                </m:e>
                                <m:sub>
                                  <m:r>
                                    <a:rPr lang="en-GB" sz="1800" b="0" i="1" smtClean="0">
                                      <a:solidFill>
                                        <a:schemeClr val="tx1"/>
                                      </a:solidFill>
                                      <a:latin typeface="Cambria Math" panose="02040503050406030204" pitchFamily="18" charset="0"/>
                                      <a:ea typeface="Cambria Math" panose="02040503050406030204" pitchFamily="18" charset="0"/>
                                    </a:rPr>
                                    <m:t>𝑡</m:t>
                                  </m:r>
                                </m:sub>
                              </m:sSub>
                              <m:r>
                                <a:rPr lang="en-GB" sz="1800" b="0" i="1" smtClean="0">
                                  <a:solidFill>
                                    <a:schemeClr val="tx1"/>
                                  </a:solidFill>
                                  <a:latin typeface="Cambria Math" panose="02040503050406030204" pitchFamily="18" charset="0"/>
                                  <a:ea typeface="Cambria Math" panose="02040503050406030204" pitchFamily="18" charset="0"/>
                                </a:rPr>
                                <m:t>∙</m:t>
                              </m:r>
                              <m:r>
                                <a:rPr lang="en-GB" sz="1800" b="0" i="1" smtClean="0">
                                  <a:solidFill>
                                    <a:schemeClr val="tx1"/>
                                  </a:solidFill>
                                  <a:latin typeface="Cambria Math" panose="02040503050406030204" pitchFamily="18" charset="0"/>
                                  <a:ea typeface="Cambria Math" panose="02040503050406030204" pitchFamily="18" charset="0"/>
                                </a:rPr>
                                <m:t>𝑡</m:t>
                              </m:r>
                            </m:e>
                          </m:d>
                        </m:e>
                      </m:func>
                      <m:r>
                        <a:rPr lang="en-GB" sz="1800" b="0" i="1" smtClean="0">
                          <a:solidFill>
                            <a:schemeClr val="tx1"/>
                          </a:solidFill>
                          <a:latin typeface="Cambria Math" panose="02040503050406030204" pitchFamily="18" charset="0"/>
                          <a:ea typeface="Cambria Math" panose="02040503050406030204" pitchFamily="18" charset="0"/>
                        </a:rPr>
                        <m:t>=1</m:t>
                      </m:r>
                    </m:oMath>
                  </m:oMathPara>
                </a14:m>
                <a:endParaRPr lang="en-GB" dirty="0">
                  <a:solidFill>
                    <a:schemeClr val="tx1"/>
                  </a:solidFill>
                </a:endParaRPr>
              </a:p>
            </p:txBody>
          </p:sp>
        </mc:Choice>
        <mc:Fallback xmlns="">
          <p:sp>
            <p:nvSpPr>
              <p:cNvPr id="15" name="TextBox 14">
                <a:extLst>
                  <a:ext uri="{FF2B5EF4-FFF2-40B4-BE49-F238E27FC236}">
                    <a16:creationId xmlns:a16="http://schemas.microsoft.com/office/drawing/2014/main" id="{05F2BF4F-8A72-18D2-0AA4-812FE4905E5E}"/>
                  </a:ext>
                </a:extLst>
              </p:cNvPr>
              <p:cNvSpPr txBox="1">
                <a:spLocks noRot="1" noChangeAspect="1" noMove="1" noResize="1" noEditPoints="1" noAdjustHandles="1" noChangeArrowheads="1" noChangeShapeType="1" noTextEdit="1"/>
              </p:cNvSpPr>
              <p:nvPr/>
            </p:nvSpPr>
            <p:spPr>
              <a:xfrm>
                <a:off x="1477409" y="4551167"/>
                <a:ext cx="2725253" cy="382412"/>
              </a:xfrm>
              <a:prstGeom prst="rect">
                <a:avLst/>
              </a:prstGeom>
              <a:blipFill>
                <a:blip r:embed="rId5"/>
                <a:stretch>
                  <a:fillRect b="-806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5E6C21A-73B5-DAE7-F8E5-79B72465C85D}"/>
                  </a:ext>
                </a:extLst>
              </p:cNvPr>
              <p:cNvSpPr txBox="1"/>
              <p:nvPr/>
            </p:nvSpPr>
            <p:spPr>
              <a:xfrm>
                <a:off x="5789006" y="3098873"/>
                <a:ext cx="778669" cy="378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i="1" smtClean="0">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𝐷𝐹</m:t>
                          </m:r>
                        </m:e>
                        <m:sub>
                          <m:r>
                            <a:rPr lang="en-GB" i="1">
                              <a:latin typeface="Cambria Math" panose="02040503050406030204" pitchFamily="18" charset="0"/>
                              <a:ea typeface="Cambria Math" panose="02040503050406030204" pitchFamily="18" charset="0"/>
                            </a:rPr>
                            <m:t>𝑡</m:t>
                          </m:r>
                        </m:sub>
                        <m:sup>
                          <m:r>
                            <a:rPr lang="en-GB" i="1">
                              <a:latin typeface="Cambria Math" panose="02040503050406030204" pitchFamily="18" charset="0"/>
                              <a:ea typeface="Cambria Math" panose="02040503050406030204" pitchFamily="18" charset="0"/>
                            </a:rPr>
                            <m:t>𝐹𝑤𝑑</m:t>
                          </m:r>
                        </m:sup>
                      </m:sSubSup>
                    </m:oMath>
                  </m:oMathPara>
                </a14:m>
                <a:endParaRPr lang="en-GB" dirty="0"/>
              </a:p>
            </p:txBody>
          </p:sp>
        </mc:Choice>
        <mc:Fallback xmlns="">
          <p:sp>
            <p:nvSpPr>
              <p:cNvPr id="17" name="TextBox 16">
                <a:extLst>
                  <a:ext uri="{FF2B5EF4-FFF2-40B4-BE49-F238E27FC236}">
                    <a16:creationId xmlns:a16="http://schemas.microsoft.com/office/drawing/2014/main" id="{65E6C21A-73B5-DAE7-F8E5-79B72465C85D}"/>
                  </a:ext>
                </a:extLst>
              </p:cNvPr>
              <p:cNvSpPr txBox="1">
                <a:spLocks noRot="1" noChangeAspect="1" noMove="1" noResize="1" noEditPoints="1" noAdjustHandles="1" noChangeArrowheads="1" noChangeShapeType="1" noTextEdit="1"/>
              </p:cNvSpPr>
              <p:nvPr/>
            </p:nvSpPr>
            <p:spPr>
              <a:xfrm>
                <a:off x="5789006" y="3098873"/>
                <a:ext cx="778669" cy="378373"/>
              </a:xfrm>
              <a:prstGeom prst="rect">
                <a:avLst/>
              </a:prstGeom>
              <a:blipFill>
                <a:blip r:embed="rId6"/>
                <a:stretch>
                  <a:fillRect r="-4724" b="-1613"/>
                </a:stretch>
              </a:blipFill>
            </p:spPr>
            <p:txBody>
              <a:bodyPr/>
              <a:lstStyle/>
              <a:p>
                <a:r>
                  <a:rPr lang="en-GB">
                    <a:noFill/>
                  </a:rPr>
                  <a:t> </a:t>
                </a:r>
              </a:p>
            </p:txBody>
          </p:sp>
        </mc:Fallback>
      </mc:AlternateContent>
      <p:sp>
        <p:nvSpPr>
          <p:cNvPr id="21" name="TextBox 20">
            <a:extLst>
              <a:ext uri="{FF2B5EF4-FFF2-40B4-BE49-F238E27FC236}">
                <a16:creationId xmlns:a16="http://schemas.microsoft.com/office/drawing/2014/main" id="{9ACF56A8-976F-938A-486E-6C83A4B039E6}"/>
              </a:ext>
            </a:extLst>
          </p:cNvPr>
          <p:cNvSpPr txBox="1"/>
          <p:nvPr/>
        </p:nvSpPr>
        <p:spPr>
          <a:xfrm>
            <a:off x="1553690" y="3964144"/>
            <a:ext cx="824419" cy="369332"/>
          </a:xfrm>
          <a:prstGeom prst="rect">
            <a:avLst/>
          </a:prstGeom>
          <a:solidFill>
            <a:schemeClr val="accent1">
              <a:lumMod val="20000"/>
              <a:lumOff val="80000"/>
            </a:schemeClr>
          </a:solidFill>
        </p:spPr>
        <p:txBody>
          <a:bodyPr wrap="square" rtlCol="0">
            <a:spAutoFit/>
          </a:bodyPr>
          <a:lstStyle/>
          <a:p>
            <a:pPr algn="ctr"/>
            <a:r>
              <a:rPr lang="en-GB" b="1" dirty="0"/>
              <a:t>Input</a:t>
            </a:r>
          </a:p>
        </p:txBody>
      </p:sp>
    </p:spTree>
    <p:extLst>
      <p:ext uri="{BB962C8B-B14F-4D97-AF65-F5344CB8AC3E}">
        <p14:creationId xmlns:p14="http://schemas.microsoft.com/office/powerpoint/2010/main" val="28696174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CDAE3-EBDE-87F8-1998-773EAB9038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3A1D72-7131-EAB0-64A2-3AFD88D82D83}"/>
              </a:ext>
            </a:extLst>
          </p:cNvPr>
          <p:cNvSpPr>
            <a:spLocks noGrp="1"/>
          </p:cNvSpPr>
          <p:nvPr>
            <p:ph type="ctrTitle"/>
          </p:nvPr>
        </p:nvSpPr>
        <p:spPr/>
        <p:txBody>
          <a:bodyPr/>
          <a:lstStyle/>
          <a:p>
            <a:r>
              <a:rPr lang="en-GB" dirty="0"/>
              <a:t>Market Data Schema</a:t>
            </a:r>
          </a:p>
        </p:txBody>
      </p:sp>
      <p:sp>
        <p:nvSpPr>
          <p:cNvPr id="29" name="Rectangle: Rounded Corners 28">
            <a:extLst>
              <a:ext uri="{FF2B5EF4-FFF2-40B4-BE49-F238E27FC236}">
                <a16:creationId xmlns:a16="http://schemas.microsoft.com/office/drawing/2014/main" id="{7FA9286B-112E-F8E9-813F-469140E11875}"/>
              </a:ext>
            </a:extLst>
          </p:cNvPr>
          <p:cNvSpPr/>
          <p:nvPr/>
        </p:nvSpPr>
        <p:spPr>
          <a:xfrm>
            <a:off x="2983845" y="2645157"/>
            <a:ext cx="1854697" cy="51217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400" dirty="0"/>
              <a:t>STOXX50E</a:t>
            </a:r>
          </a:p>
        </p:txBody>
      </p:sp>
      <p:sp>
        <p:nvSpPr>
          <p:cNvPr id="30" name="TextBox 29">
            <a:extLst>
              <a:ext uri="{FF2B5EF4-FFF2-40B4-BE49-F238E27FC236}">
                <a16:creationId xmlns:a16="http://schemas.microsoft.com/office/drawing/2014/main" id="{DAE3758E-A0F4-AFFB-D283-BEE15841B1D9}"/>
              </a:ext>
            </a:extLst>
          </p:cNvPr>
          <p:cNvSpPr txBox="1"/>
          <p:nvPr/>
        </p:nvSpPr>
        <p:spPr>
          <a:xfrm>
            <a:off x="3022991" y="3157334"/>
            <a:ext cx="1794316" cy="307777"/>
          </a:xfrm>
          <a:prstGeom prst="rect">
            <a:avLst/>
          </a:prstGeom>
          <a:noFill/>
        </p:spPr>
        <p:txBody>
          <a:bodyPr wrap="square" rtlCol="0">
            <a:spAutoFit/>
          </a:bodyPr>
          <a:lstStyle/>
          <a:p>
            <a:pPr algn="ctr"/>
            <a:r>
              <a:rPr lang="en-GB" sz="1400" b="1" dirty="0">
                <a:solidFill>
                  <a:schemeClr val="accent2"/>
                </a:solidFill>
              </a:rPr>
              <a:t>Equity Curve</a:t>
            </a:r>
          </a:p>
        </p:txBody>
      </p:sp>
      <p:sp>
        <p:nvSpPr>
          <p:cNvPr id="37" name="TextBox 36">
            <a:extLst>
              <a:ext uri="{FF2B5EF4-FFF2-40B4-BE49-F238E27FC236}">
                <a16:creationId xmlns:a16="http://schemas.microsoft.com/office/drawing/2014/main" id="{C0755910-A5D6-3539-DE7D-D76FF1DA9B07}"/>
              </a:ext>
            </a:extLst>
          </p:cNvPr>
          <p:cNvSpPr txBox="1"/>
          <p:nvPr/>
        </p:nvSpPr>
        <p:spPr>
          <a:xfrm rot="16200000">
            <a:off x="500920" y="2527722"/>
            <a:ext cx="1725193" cy="954107"/>
          </a:xfrm>
          <a:prstGeom prst="rect">
            <a:avLst/>
          </a:prstGeom>
          <a:noFill/>
        </p:spPr>
        <p:txBody>
          <a:bodyPr wrap="square" rtlCol="0">
            <a:spAutoFit/>
          </a:bodyPr>
          <a:lstStyle/>
          <a:p>
            <a:pPr algn="ctr"/>
            <a:r>
              <a:rPr lang="en-GB" sz="2800" b="1" dirty="0">
                <a:solidFill>
                  <a:schemeClr val="accent2"/>
                </a:solidFill>
              </a:rPr>
              <a:t>Equity Curve</a:t>
            </a:r>
          </a:p>
        </p:txBody>
      </p:sp>
      <p:grpSp>
        <p:nvGrpSpPr>
          <p:cNvPr id="57" name="Group 56">
            <a:extLst>
              <a:ext uri="{FF2B5EF4-FFF2-40B4-BE49-F238E27FC236}">
                <a16:creationId xmlns:a16="http://schemas.microsoft.com/office/drawing/2014/main" id="{BA60A4B5-875E-C0DF-0E38-3029AEECF4D8}"/>
              </a:ext>
            </a:extLst>
          </p:cNvPr>
          <p:cNvGrpSpPr/>
          <p:nvPr/>
        </p:nvGrpSpPr>
        <p:grpSpPr>
          <a:xfrm>
            <a:off x="6513724" y="5050290"/>
            <a:ext cx="2130753" cy="1122306"/>
            <a:chOff x="9023567" y="5093877"/>
            <a:chExt cx="2283769" cy="948082"/>
          </a:xfrm>
        </p:grpSpPr>
        <p:sp>
          <p:nvSpPr>
            <p:cNvPr id="58" name="Rectangle: Rounded Corners 57">
              <a:extLst>
                <a:ext uri="{FF2B5EF4-FFF2-40B4-BE49-F238E27FC236}">
                  <a16:creationId xmlns:a16="http://schemas.microsoft.com/office/drawing/2014/main" id="{8EA1E97D-8320-A879-BD29-2DD14B9EA73C}"/>
                </a:ext>
              </a:extLst>
            </p:cNvPr>
            <p:cNvSpPr/>
            <p:nvPr/>
          </p:nvSpPr>
          <p:spPr>
            <a:xfrm>
              <a:off x="9157381" y="5441796"/>
              <a:ext cx="2042903" cy="23445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050" dirty="0"/>
                <a:t>CurveConfig + TodaysMarket</a:t>
              </a:r>
            </a:p>
          </p:txBody>
        </p:sp>
        <p:sp>
          <p:nvSpPr>
            <p:cNvPr id="63" name="Rectangle: Rounded Corners 62">
              <a:extLst>
                <a:ext uri="{FF2B5EF4-FFF2-40B4-BE49-F238E27FC236}">
                  <a16:creationId xmlns:a16="http://schemas.microsoft.com/office/drawing/2014/main" id="{37473906-6BFD-E593-DF56-0A0CBC28D384}"/>
                </a:ext>
              </a:extLst>
            </p:cNvPr>
            <p:cNvSpPr/>
            <p:nvPr/>
          </p:nvSpPr>
          <p:spPr>
            <a:xfrm>
              <a:off x="9157381" y="5697264"/>
              <a:ext cx="2042903" cy="23445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050" dirty="0"/>
                <a:t>MarketData</a:t>
              </a:r>
            </a:p>
          </p:txBody>
        </p:sp>
        <p:sp>
          <p:nvSpPr>
            <p:cNvPr id="64" name="Rectangle: Rounded Corners 63">
              <a:extLst>
                <a:ext uri="{FF2B5EF4-FFF2-40B4-BE49-F238E27FC236}">
                  <a16:creationId xmlns:a16="http://schemas.microsoft.com/office/drawing/2014/main" id="{08339EA1-C8DC-C72E-D7DA-00B37A423569}"/>
                </a:ext>
              </a:extLst>
            </p:cNvPr>
            <p:cNvSpPr/>
            <p:nvPr/>
          </p:nvSpPr>
          <p:spPr>
            <a:xfrm>
              <a:off x="9023567" y="5093877"/>
              <a:ext cx="2283769" cy="948082"/>
            </a:xfrm>
            <a:prstGeom prst="roundRect">
              <a:avLst>
                <a:gd name="adj" fmla="val 688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100" b="1" dirty="0">
                  <a:solidFill>
                    <a:srgbClr val="C00000"/>
                  </a:solidFill>
                </a:rPr>
                <a:t>Legend:</a:t>
              </a:r>
            </a:p>
          </p:txBody>
        </p:sp>
      </p:grpSp>
      <p:sp>
        <p:nvSpPr>
          <p:cNvPr id="65" name="Rectangle: Rounded Corners 64">
            <a:extLst>
              <a:ext uri="{FF2B5EF4-FFF2-40B4-BE49-F238E27FC236}">
                <a16:creationId xmlns:a16="http://schemas.microsoft.com/office/drawing/2014/main" id="{E1BB85D3-9362-2BBD-01BE-1520AE4404C2}"/>
              </a:ext>
            </a:extLst>
          </p:cNvPr>
          <p:cNvSpPr/>
          <p:nvPr/>
        </p:nvSpPr>
        <p:spPr>
          <a:xfrm>
            <a:off x="5639236" y="1261275"/>
            <a:ext cx="3180299" cy="3279942"/>
          </a:xfrm>
          <a:prstGeom prst="roundRect">
            <a:avLst>
              <a:gd name="adj" fmla="val 4404"/>
            </a:avLst>
          </a:prstGeom>
          <a:solidFill>
            <a:schemeClr val="bg1">
              <a:lumMod val="95000"/>
            </a:schemeClr>
          </a:solid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400" b="1" dirty="0">
                <a:solidFill>
                  <a:schemeClr val="tx1"/>
                </a:solidFill>
              </a:rPr>
              <a:t>Dividend Yield</a:t>
            </a:r>
          </a:p>
        </p:txBody>
      </p:sp>
      <p:sp>
        <p:nvSpPr>
          <p:cNvPr id="67" name="TextBox 66">
            <a:extLst>
              <a:ext uri="{FF2B5EF4-FFF2-40B4-BE49-F238E27FC236}">
                <a16:creationId xmlns:a16="http://schemas.microsoft.com/office/drawing/2014/main" id="{94242AF9-322C-9F7A-5A8B-05F85D954656}"/>
              </a:ext>
            </a:extLst>
          </p:cNvPr>
          <p:cNvSpPr txBox="1"/>
          <p:nvPr/>
        </p:nvSpPr>
        <p:spPr>
          <a:xfrm>
            <a:off x="6184759" y="822276"/>
            <a:ext cx="2212533" cy="369332"/>
          </a:xfrm>
          <a:prstGeom prst="rect">
            <a:avLst/>
          </a:prstGeom>
          <a:noFill/>
        </p:spPr>
        <p:txBody>
          <a:bodyPr wrap="square" rtlCol="0">
            <a:spAutoFit/>
          </a:bodyPr>
          <a:lstStyle/>
          <a:p>
            <a:pPr algn="ctr"/>
            <a:r>
              <a:rPr lang="en-GB" b="1" dirty="0">
                <a:solidFill>
                  <a:schemeClr val="accent1">
                    <a:lumMod val="60000"/>
                    <a:lumOff val="40000"/>
                  </a:schemeClr>
                </a:solidFill>
              </a:rPr>
              <a:t>STOXX50E</a:t>
            </a:r>
          </a:p>
        </p:txBody>
      </p:sp>
      <p:sp>
        <p:nvSpPr>
          <p:cNvPr id="68" name="Rectangle: Rounded Corners 67">
            <a:extLst>
              <a:ext uri="{FF2B5EF4-FFF2-40B4-BE49-F238E27FC236}">
                <a16:creationId xmlns:a16="http://schemas.microsoft.com/office/drawing/2014/main" id="{7868C676-E30C-5DF7-EAEE-0167962D0F00}"/>
              </a:ext>
            </a:extLst>
          </p:cNvPr>
          <p:cNvSpPr/>
          <p:nvPr/>
        </p:nvSpPr>
        <p:spPr>
          <a:xfrm>
            <a:off x="6651753" y="2461007"/>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t>FX/RATE/EUR/USD</a:t>
            </a:r>
          </a:p>
        </p:txBody>
      </p:sp>
      <p:sp>
        <p:nvSpPr>
          <p:cNvPr id="69" name="Rectangle: Rounded Corners 68">
            <a:extLst>
              <a:ext uri="{FF2B5EF4-FFF2-40B4-BE49-F238E27FC236}">
                <a16:creationId xmlns:a16="http://schemas.microsoft.com/office/drawing/2014/main" id="{AE842EA0-45FF-1C72-9E9C-4205C6F0D234}"/>
              </a:ext>
            </a:extLst>
          </p:cNvPr>
          <p:cNvSpPr/>
          <p:nvPr/>
        </p:nvSpPr>
        <p:spPr>
          <a:xfrm>
            <a:off x="6693239" y="2492599"/>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t>FX/RATE/EUR/USD</a:t>
            </a:r>
          </a:p>
        </p:txBody>
      </p:sp>
      <p:sp>
        <p:nvSpPr>
          <p:cNvPr id="70" name="Rectangle: Rounded Corners 69">
            <a:extLst>
              <a:ext uri="{FF2B5EF4-FFF2-40B4-BE49-F238E27FC236}">
                <a16:creationId xmlns:a16="http://schemas.microsoft.com/office/drawing/2014/main" id="{E746B286-878E-0502-20ED-BDE0226F43FC}"/>
              </a:ext>
            </a:extLst>
          </p:cNvPr>
          <p:cNvSpPr/>
          <p:nvPr/>
        </p:nvSpPr>
        <p:spPr>
          <a:xfrm>
            <a:off x="6734335" y="2528223"/>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050" dirty="0"/>
              <a:t>EQUITY_DIVIDEND/RATE/RIC:.STOXX50E/EUR/*</a:t>
            </a:r>
          </a:p>
        </p:txBody>
      </p:sp>
      <p:sp>
        <p:nvSpPr>
          <p:cNvPr id="71" name="Rectangle: Rounded Corners 70">
            <a:extLst>
              <a:ext uri="{FF2B5EF4-FFF2-40B4-BE49-F238E27FC236}">
                <a16:creationId xmlns:a16="http://schemas.microsoft.com/office/drawing/2014/main" id="{0E538756-29E4-B1F3-11B5-0BE424D2DDA6}"/>
              </a:ext>
            </a:extLst>
          </p:cNvPr>
          <p:cNvSpPr/>
          <p:nvPr/>
        </p:nvSpPr>
        <p:spPr>
          <a:xfrm>
            <a:off x="6641813" y="3338040"/>
            <a:ext cx="1854697" cy="51217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400" dirty="0"/>
              <a:t>EUR-EONIA</a:t>
            </a:r>
          </a:p>
        </p:txBody>
      </p:sp>
      <p:sp>
        <p:nvSpPr>
          <p:cNvPr id="72" name="TextBox 71">
            <a:extLst>
              <a:ext uri="{FF2B5EF4-FFF2-40B4-BE49-F238E27FC236}">
                <a16:creationId xmlns:a16="http://schemas.microsoft.com/office/drawing/2014/main" id="{396802E4-8638-54D0-9987-0A1D3868BF83}"/>
              </a:ext>
            </a:extLst>
          </p:cNvPr>
          <p:cNvSpPr txBox="1"/>
          <p:nvPr/>
        </p:nvSpPr>
        <p:spPr>
          <a:xfrm>
            <a:off x="6712134" y="3887939"/>
            <a:ext cx="1794316" cy="307777"/>
          </a:xfrm>
          <a:prstGeom prst="rect">
            <a:avLst/>
          </a:prstGeom>
          <a:noFill/>
        </p:spPr>
        <p:txBody>
          <a:bodyPr wrap="square" rtlCol="0">
            <a:spAutoFit/>
          </a:bodyPr>
          <a:lstStyle/>
          <a:p>
            <a:pPr algn="ctr"/>
            <a:r>
              <a:rPr lang="en-GB" sz="1400" b="1" dirty="0">
                <a:solidFill>
                  <a:schemeClr val="accent3"/>
                </a:solidFill>
              </a:rPr>
              <a:t>Forecasting Curve</a:t>
            </a:r>
          </a:p>
        </p:txBody>
      </p:sp>
      <p:sp>
        <p:nvSpPr>
          <p:cNvPr id="80" name="Rectangle: Rounded Corners 79">
            <a:extLst>
              <a:ext uri="{FF2B5EF4-FFF2-40B4-BE49-F238E27FC236}">
                <a16:creationId xmlns:a16="http://schemas.microsoft.com/office/drawing/2014/main" id="{D1E386C7-8C73-5A04-89CF-4E72262E9FE5}"/>
              </a:ext>
            </a:extLst>
          </p:cNvPr>
          <p:cNvSpPr/>
          <p:nvPr/>
        </p:nvSpPr>
        <p:spPr>
          <a:xfrm>
            <a:off x="6619985" y="1688745"/>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050" dirty="0"/>
              <a:t>EQUITY/PRICE/RIC:.STOXX50E/EUR</a:t>
            </a:r>
          </a:p>
        </p:txBody>
      </p:sp>
      <p:cxnSp>
        <p:nvCxnSpPr>
          <p:cNvPr id="97" name="Straight Arrow Connector 96">
            <a:extLst>
              <a:ext uri="{FF2B5EF4-FFF2-40B4-BE49-F238E27FC236}">
                <a16:creationId xmlns:a16="http://schemas.microsoft.com/office/drawing/2014/main" id="{1493A838-E151-DCAF-5E55-F9F6B94B2488}"/>
              </a:ext>
            </a:extLst>
          </p:cNvPr>
          <p:cNvCxnSpPr>
            <a:cxnSpLocks/>
            <a:stCxn id="29" idx="3"/>
            <a:endCxn id="65" idx="1"/>
          </p:cNvCxnSpPr>
          <p:nvPr/>
        </p:nvCxnSpPr>
        <p:spPr>
          <a:xfrm>
            <a:off x="4838542" y="2901246"/>
            <a:ext cx="8006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6AD9FF46-0628-EAC3-04CC-DD547A399E8F}"/>
              </a:ext>
            </a:extLst>
          </p:cNvPr>
          <p:cNvCxnSpPr>
            <a:cxnSpLocks/>
            <a:stCxn id="71" idx="3"/>
          </p:cNvCxnSpPr>
          <p:nvPr/>
        </p:nvCxnSpPr>
        <p:spPr>
          <a:xfrm flipV="1">
            <a:off x="8496510" y="1002911"/>
            <a:ext cx="545442" cy="2591218"/>
          </a:xfrm>
          <a:prstGeom prst="bentConnector2">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FFCAECB-E685-7FDF-3237-AAB1EA8DC039}"/>
              </a:ext>
            </a:extLst>
          </p:cNvPr>
          <p:cNvCxnSpPr>
            <a:cxnSpLocks/>
          </p:cNvCxnSpPr>
          <p:nvPr/>
        </p:nvCxnSpPr>
        <p:spPr>
          <a:xfrm flipV="1">
            <a:off x="9047021" y="604838"/>
            <a:ext cx="0" cy="365386"/>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88EDE0B-C292-4FCF-1B46-7E3A63CE3BBB}"/>
              </a:ext>
            </a:extLst>
          </p:cNvPr>
          <p:cNvSpPr txBox="1"/>
          <p:nvPr/>
        </p:nvSpPr>
        <p:spPr>
          <a:xfrm>
            <a:off x="1218489" y="1002911"/>
            <a:ext cx="3959071" cy="369332"/>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GB" b="1" dirty="0">
                <a:solidFill>
                  <a:schemeClr val="bg1"/>
                </a:solidFill>
              </a:rPr>
              <a:t>Dividend Yield Case</a:t>
            </a:r>
          </a:p>
        </p:txBody>
      </p:sp>
      <p:sp>
        <p:nvSpPr>
          <p:cNvPr id="3" name="TextBox 2">
            <a:extLst>
              <a:ext uri="{FF2B5EF4-FFF2-40B4-BE49-F238E27FC236}">
                <a16:creationId xmlns:a16="http://schemas.microsoft.com/office/drawing/2014/main" id="{70223CEA-B7F5-3A42-B145-F7D4CFB362F9}"/>
              </a:ext>
            </a:extLst>
          </p:cNvPr>
          <p:cNvSpPr txBox="1"/>
          <p:nvPr/>
        </p:nvSpPr>
        <p:spPr>
          <a:xfrm>
            <a:off x="2506722" y="3969008"/>
            <a:ext cx="824419" cy="369332"/>
          </a:xfrm>
          <a:prstGeom prst="rect">
            <a:avLst/>
          </a:prstGeom>
          <a:solidFill>
            <a:schemeClr val="accent1">
              <a:lumMod val="20000"/>
              <a:lumOff val="80000"/>
            </a:schemeClr>
          </a:solidFill>
        </p:spPr>
        <p:txBody>
          <a:bodyPr wrap="square" rtlCol="0">
            <a:spAutoFit/>
          </a:bodyPr>
          <a:lstStyle/>
          <a:p>
            <a:pPr algn="ctr"/>
            <a:r>
              <a:rPr lang="en-GB" b="1" dirty="0"/>
              <a:t>Input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4CC26E-2A6A-F36A-3EEF-5176B433393C}"/>
                  </a:ext>
                </a:extLst>
              </p:cNvPr>
              <p:cNvSpPr txBox="1"/>
              <p:nvPr/>
            </p:nvSpPr>
            <p:spPr>
              <a:xfrm>
                <a:off x="3331141" y="3977288"/>
                <a:ext cx="50482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ctrlPr>
                        </m:sSubPr>
                        <m:e>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𝑆</m:t>
                          </m:r>
                        </m:e>
                        <m:sub>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𝑡</m:t>
                          </m:r>
                        </m:sub>
                      </m:sSub>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 ; </m:t>
                      </m:r>
                      <m:sSub>
                        <m:sSubPr>
                          <m:ctrlP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ctrlPr>
                        </m:sSubPr>
                        <m:e>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𝑞</m:t>
                          </m:r>
                        </m:e>
                        <m:sub>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𝑡</m:t>
                          </m:r>
                        </m:sub>
                      </m:sSub>
                    </m:oMath>
                  </m:oMathPara>
                </a14:m>
                <a:endParaRPr lang="en-GB" dirty="0">
                  <a:solidFill>
                    <a:schemeClr val="accent1">
                      <a:lumMod val="60000"/>
                      <a:lumOff val="40000"/>
                    </a:schemeClr>
                  </a:solidFill>
                </a:endParaRPr>
              </a:p>
            </p:txBody>
          </p:sp>
        </mc:Choice>
        <mc:Fallback xmlns="">
          <p:sp>
            <p:nvSpPr>
              <p:cNvPr id="4" name="TextBox 3">
                <a:extLst>
                  <a:ext uri="{FF2B5EF4-FFF2-40B4-BE49-F238E27FC236}">
                    <a16:creationId xmlns:a16="http://schemas.microsoft.com/office/drawing/2014/main" id="{AC4CC26E-2A6A-F36A-3EEF-5176B433393C}"/>
                  </a:ext>
                </a:extLst>
              </p:cNvPr>
              <p:cNvSpPr txBox="1">
                <a:spLocks noRot="1" noChangeAspect="1" noMove="1" noResize="1" noEditPoints="1" noAdjustHandles="1" noChangeArrowheads="1" noChangeShapeType="1" noTextEdit="1"/>
              </p:cNvSpPr>
              <p:nvPr/>
            </p:nvSpPr>
            <p:spPr>
              <a:xfrm>
                <a:off x="3331141" y="3977288"/>
                <a:ext cx="504824" cy="369332"/>
              </a:xfrm>
              <a:prstGeom prst="rect">
                <a:avLst/>
              </a:prstGeom>
              <a:blipFill>
                <a:blip r:embed="rId2"/>
                <a:stretch>
                  <a:fillRect r="-44578" b="-655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28317A8-3C55-04EE-FAAA-A3EFF9576A67}"/>
                  </a:ext>
                </a:extLst>
              </p:cNvPr>
              <p:cNvSpPr txBox="1"/>
              <p:nvPr/>
            </p:nvSpPr>
            <p:spPr>
              <a:xfrm>
                <a:off x="2211761" y="5207770"/>
                <a:ext cx="1787332" cy="73347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𝐹</m:t>
                          </m:r>
                        </m:e>
                        <m:sub>
                          <m:r>
                            <a:rPr lang="en-GB" sz="1800" b="0" i="1" smtClean="0">
                              <a:solidFill>
                                <a:schemeClr val="tx1"/>
                              </a:solidFill>
                              <a:latin typeface="Cambria Math" panose="02040503050406030204" pitchFamily="18" charset="0"/>
                            </a:rPr>
                            <m:t>𝑡</m:t>
                          </m:r>
                        </m:sub>
                      </m:sSub>
                      <m:r>
                        <a:rPr lang="en-GB" sz="1800" b="0" i="1" smtClean="0">
                          <a:solidFill>
                            <a:schemeClr val="tx1"/>
                          </a:solidFill>
                          <a:latin typeface="Cambria Math" panose="02040503050406030204" pitchFamily="18" charset="0"/>
                        </a:rPr>
                        <m:t>=</m:t>
                      </m:r>
                      <m:sSub>
                        <m:sSubPr>
                          <m:ctrlPr>
                            <a:rPr lang="en-GB" sz="1800" b="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𝑆</m:t>
                          </m:r>
                        </m:e>
                        <m:sub>
                          <m:r>
                            <a:rPr lang="en-GB" sz="1800" b="0" i="1" smtClean="0">
                              <a:solidFill>
                                <a:schemeClr val="tx1"/>
                              </a:solidFill>
                              <a:latin typeface="Cambria Math" panose="02040503050406030204" pitchFamily="18" charset="0"/>
                            </a:rPr>
                            <m:t>𝑡</m:t>
                          </m:r>
                        </m:sub>
                      </m:sSub>
                      <m:r>
                        <a:rPr lang="en-GB" sz="1800" b="0" i="1" smtClean="0">
                          <a:solidFill>
                            <a:schemeClr val="tx1"/>
                          </a:solidFill>
                          <a:latin typeface="Cambria Math" panose="02040503050406030204" pitchFamily="18" charset="0"/>
                          <a:ea typeface="Cambria Math" panose="02040503050406030204" pitchFamily="18" charset="0"/>
                        </a:rPr>
                        <m:t>∙</m:t>
                      </m:r>
                      <m:f>
                        <m:fPr>
                          <m:ctrlPr>
                            <a:rPr lang="en-GB" sz="1800" b="0" i="1" smtClean="0">
                              <a:solidFill>
                                <a:schemeClr val="tx1"/>
                              </a:solidFill>
                              <a:latin typeface="Cambria Math" panose="02040503050406030204" pitchFamily="18" charset="0"/>
                              <a:ea typeface="Cambria Math" panose="02040503050406030204" pitchFamily="18" charset="0"/>
                            </a:rPr>
                          </m:ctrlPr>
                        </m:fPr>
                        <m:num>
                          <m:sSubSup>
                            <m:sSubSupPr>
                              <m:ctrlPr>
                                <a:rPr lang="en-GB" sz="1800" i="1" smtClean="0">
                                  <a:solidFill>
                                    <a:schemeClr val="tx1"/>
                                  </a:solidFill>
                                  <a:latin typeface="Cambria Math" panose="02040503050406030204" pitchFamily="18" charset="0"/>
                                  <a:ea typeface="Cambria Math" panose="02040503050406030204" pitchFamily="18" charset="0"/>
                                </a:rPr>
                              </m:ctrlPr>
                            </m:sSubSupPr>
                            <m:e>
                              <m:r>
                                <a:rPr lang="en-GB" sz="1800" b="0" i="1" smtClean="0">
                                  <a:solidFill>
                                    <a:schemeClr val="tx1"/>
                                  </a:solidFill>
                                  <a:latin typeface="Cambria Math" panose="02040503050406030204" pitchFamily="18" charset="0"/>
                                  <a:ea typeface="Cambria Math" panose="02040503050406030204" pitchFamily="18" charset="0"/>
                                </a:rPr>
                                <m:t>𝐷𝐹</m:t>
                              </m:r>
                            </m:e>
                            <m:sub>
                              <m:r>
                                <a:rPr lang="en-GB" sz="1800" b="0" i="1" smtClean="0">
                                  <a:solidFill>
                                    <a:schemeClr val="tx1"/>
                                  </a:solidFill>
                                  <a:latin typeface="Cambria Math" panose="02040503050406030204" pitchFamily="18" charset="0"/>
                                  <a:ea typeface="Cambria Math" panose="02040503050406030204" pitchFamily="18" charset="0"/>
                                </a:rPr>
                                <m:t>𝑡</m:t>
                              </m:r>
                            </m:sub>
                            <m:sup>
                              <m:r>
                                <a:rPr lang="en-GB" sz="1800" b="0" i="1" smtClean="0">
                                  <a:solidFill>
                                    <a:schemeClr val="tx1"/>
                                  </a:solidFill>
                                  <a:latin typeface="Cambria Math" panose="02040503050406030204" pitchFamily="18" charset="0"/>
                                  <a:ea typeface="Cambria Math" panose="02040503050406030204" pitchFamily="18" charset="0"/>
                                </a:rPr>
                                <m:t>𝐷𝑖𝑣</m:t>
                              </m:r>
                            </m:sup>
                          </m:sSubSup>
                        </m:num>
                        <m:den>
                          <m:sSubSup>
                            <m:sSubSupPr>
                              <m:ctrlPr>
                                <a:rPr lang="en-GB" sz="1800" i="1" smtClean="0">
                                  <a:solidFill>
                                    <a:schemeClr val="tx1"/>
                                  </a:solidFill>
                                  <a:latin typeface="Cambria Math" panose="02040503050406030204" pitchFamily="18" charset="0"/>
                                  <a:ea typeface="Cambria Math" panose="02040503050406030204" pitchFamily="18" charset="0"/>
                                </a:rPr>
                              </m:ctrlPr>
                            </m:sSubSupPr>
                            <m:e>
                              <m:r>
                                <a:rPr lang="en-GB" sz="1800" i="1">
                                  <a:solidFill>
                                    <a:schemeClr val="tx1"/>
                                  </a:solidFill>
                                  <a:latin typeface="Cambria Math" panose="02040503050406030204" pitchFamily="18" charset="0"/>
                                  <a:ea typeface="Cambria Math" panose="02040503050406030204" pitchFamily="18" charset="0"/>
                                </a:rPr>
                                <m:t>𝐷𝐹</m:t>
                              </m:r>
                            </m:e>
                            <m:sub>
                              <m:r>
                                <a:rPr lang="en-GB" sz="1800" i="1">
                                  <a:solidFill>
                                    <a:schemeClr val="tx1"/>
                                  </a:solidFill>
                                  <a:latin typeface="Cambria Math" panose="02040503050406030204" pitchFamily="18" charset="0"/>
                                  <a:ea typeface="Cambria Math" panose="02040503050406030204" pitchFamily="18" charset="0"/>
                                </a:rPr>
                                <m:t>𝑡</m:t>
                              </m:r>
                            </m:sub>
                            <m:sup>
                              <m:r>
                                <a:rPr lang="en-GB" sz="1800" b="0" i="1" smtClean="0">
                                  <a:solidFill>
                                    <a:schemeClr val="tx1"/>
                                  </a:solidFill>
                                  <a:latin typeface="Cambria Math" panose="02040503050406030204" pitchFamily="18" charset="0"/>
                                  <a:ea typeface="Cambria Math" panose="02040503050406030204" pitchFamily="18" charset="0"/>
                                </a:rPr>
                                <m:t>𝐹𝑤𝑑</m:t>
                              </m:r>
                            </m:sup>
                          </m:sSubSup>
                        </m:den>
                      </m:f>
                    </m:oMath>
                  </m:oMathPara>
                </a14:m>
                <a:endParaRPr lang="en-GB" dirty="0"/>
              </a:p>
            </p:txBody>
          </p:sp>
        </mc:Choice>
        <mc:Fallback xmlns="">
          <p:sp>
            <p:nvSpPr>
              <p:cNvPr id="5" name="TextBox 4">
                <a:extLst>
                  <a:ext uri="{FF2B5EF4-FFF2-40B4-BE49-F238E27FC236}">
                    <a16:creationId xmlns:a16="http://schemas.microsoft.com/office/drawing/2014/main" id="{528317A8-3C55-04EE-FAAA-A3EFF9576A67}"/>
                  </a:ext>
                </a:extLst>
              </p:cNvPr>
              <p:cNvSpPr txBox="1">
                <a:spLocks noRot="1" noChangeAspect="1" noMove="1" noResize="1" noEditPoints="1" noAdjustHandles="1" noChangeArrowheads="1" noChangeShapeType="1" noTextEdit="1"/>
              </p:cNvSpPr>
              <p:nvPr/>
            </p:nvSpPr>
            <p:spPr>
              <a:xfrm>
                <a:off x="2211761" y="5207770"/>
                <a:ext cx="1787332" cy="733471"/>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B893C4A-6F42-0590-BF5E-031A1689A7AE}"/>
                  </a:ext>
                </a:extLst>
              </p:cNvPr>
              <p:cNvSpPr txBox="1"/>
              <p:nvPr/>
            </p:nvSpPr>
            <p:spPr>
              <a:xfrm>
                <a:off x="2245445" y="4554900"/>
                <a:ext cx="2277032" cy="3824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sz="1800" i="1" smtClean="0">
                              <a:solidFill>
                                <a:schemeClr val="tx1"/>
                              </a:solidFill>
                              <a:latin typeface="Cambria Math" panose="02040503050406030204" pitchFamily="18" charset="0"/>
                              <a:ea typeface="Cambria Math" panose="02040503050406030204" pitchFamily="18" charset="0"/>
                            </a:rPr>
                          </m:ctrlPr>
                        </m:sSubSupPr>
                        <m:e>
                          <m:r>
                            <a:rPr lang="en-GB" sz="1800" b="0" i="1" smtClean="0">
                              <a:solidFill>
                                <a:schemeClr val="tx1"/>
                              </a:solidFill>
                              <a:latin typeface="Cambria Math" panose="02040503050406030204" pitchFamily="18" charset="0"/>
                              <a:ea typeface="Cambria Math" panose="02040503050406030204" pitchFamily="18" charset="0"/>
                            </a:rPr>
                            <m:t>𝐷𝐹</m:t>
                          </m:r>
                        </m:e>
                        <m:sub>
                          <m:r>
                            <a:rPr lang="en-GB" sz="1800" b="0" i="1" smtClean="0">
                              <a:solidFill>
                                <a:schemeClr val="tx1"/>
                              </a:solidFill>
                              <a:latin typeface="Cambria Math" panose="02040503050406030204" pitchFamily="18" charset="0"/>
                              <a:ea typeface="Cambria Math" panose="02040503050406030204" pitchFamily="18" charset="0"/>
                            </a:rPr>
                            <m:t>𝑡</m:t>
                          </m:r>
                        </m:sub>
                        <m:sup>
                          <m:r>
                            <a:rPr lang="en-GB" sz="1800" b="0" i="1" smtClean="0">
                              <a:solidFill>
                                <a:schemeClr val="tx1"/>
                              </a:solidFill>
                              <a:latin typeface="Cambria Math" panose="02040503050406030204" pitchFamily="18" charset="0"/>
                              <a:ea typeface="Cambria Math" panose="02040503050406030204" pitchFamily="18" charset="0"/>
                            </a:rPr>
                            <m:t>𝐷𝑖𝑣</m:t>
                          </m:r>
                        </m:sup>
                      </m:sSubSup>
                      <m:r>
                        <a:rPr lang="en-GB" sz="1800" b="0" i="1" smtClean="0">
                          <a:solidFill>
                            <a:schemeClr val="tx1"/>
                          </a:solidFill>
                          <a:latin typeface="Cambria Math" panose="02040503050406030204" pitchFamily="18" charset="0"/>
                          <a:ea typeface="Cambria Math" panose="02040503050406030204" pitchFamily="18" charset="0"/>
                        </a:rPr>
                        <m:t>=</m:t>
                      </m:r>
                      <m:func>
                        <m:funcPr>
                          <m:ctrlPr>
                            <a:rPr lang="en-GB" sz="1800" b="0" i="1" smtClean="0">
                              <a:solidFill>
                                <a:schemeClr val="tx1"/>
                              </a:solidFill>
                              <a:latin typeface="Cambria Math" panose="02040503050406030204" pitchFamily="18" charset="0"/>
                              <a:ea typeface="Cambria Math" panose="02040503050406030204" pitchFamily="18" charset="0"/>
                            </a:rPr>
                          </m:ctrlPr>
                        </m:funcPr>
                        <m:fName>
                          <m:r>
                            <m:rPr>
                              <m:sty m:val="p"/>
                            </m:rPr>
                            <a:rPr lang="en-GB" sz="1800" b="0" i="0" smtClean="0">
                              <a:solidFill>
                                <a:schemeClr val="tx1"/>
                              </a:solidFill>
                              <a:latin typeface="Cambria Math" panose="02040503050406030204" pitchFamily="18" charset="0"/>
                              <a:ea typeface="Cambria Math" panose="02040503050406030204" pitchFamily="18" charset="0"/>
                            </a:rPr>
                            <m:t>exp</m:t>
                          </m:r>
                        </m:fName>
                        <m:e>
                          <m:d>
                            <m:dPr>
                              <m:ctrlPr>
                                <a:rPr lang="en-GB" sz="1800" b="0" i="1" smtClean="0">
                                  <a:solidFill>
                                    <a:schemeClr val="tx1"/>
                                  </a:solidFill>
                                  <a:latin typeface="Cambria Math" panose="02040503050406030204" pitchFamily="18" charset="0"/>
                                  <a:ea typeface="Cambria Math" panose="02040503050406030204" pitchFamily="18" charset="0"/>
                                </a:rPr>
                              </m:ctrlPr>
                            </m:dPr>
                            <m:e>
                              <m:r>
                                <a:rPr lang="en-GB" sz="1800" b="0" i="1" smtClean="0">
                                  <a:solidFill>
                                    <a:schemeClr val="tx1"/>
                                  </a:solidFill>
                                  <a:latin typeface="Cambria Math" panose="02040503050406030204" pitchFamily="18" charset="0"/>
                                  <a:ea typeface="Cambria Math" panose="02040503050406030204" pitchFamily="18" charset="0"/>
                                </a:rPr>
                                <m:t>−</m:t>
                              </m:r>
                              <m:sSub>
                                <m:sSubPr>
                                  <m:ctrlPr>
                                    <a:rPr lang="en-GB" sz="1800" b="0" i="1" smtClean="0">
                                      <a:solidFill>
                                        <a:schemeClr val="tx1"/>
                                      </a:solidFill>
                                      <a:latin typeface="Cambria Math" panose="02040503050406030204" pitchFamily="18" charset="0"/>
                                      <a:ea typeface="Cambria Math" panose="02040503050406030204" pitchFamily="18" charset="0"/>
                                    </a:rPr>
                                  </m:ctrlPr>
                                </m:sSubPr>
                                <m:e>
                                  <m:r>
                                    <a:rPr lang="en-GB" sz="1800" b="0" i="1" smtClean="0">
                                      <a:solidFill>
                                        <a:schemeClr val="tx1"/>
                                      </a:solidFill>
                                      <a:latin typeface="Cambria Math" panose="02040503050406030204" pitchFamily="18" charset="0"/>
                                      <a:ea typeface="Cambria Math" panose="02040503050406030204" pitchFamily="18" charset="0"/>
                                    </a:rPr>
                                    <m:t>𝑞</m:t>
                                  </m:r>
                                </m:e>
                                <m:sub>
                                  <m:r>
                                    <a:rPr lang="en-GB" sz="1800" b="0" i="1" smtClean="0">
                                      <a:solidFill>
                                        <a:schemeClr val="tx1"/>
                                      </a:solidFill>
                                      <a:latin typeface="Cambria Math" panose="02040503050406030204" pitchFamily="18" charset="0"/>
                                      <a:ea typeface="Cambria Math" panose="02040503050406030204" pitchFamily="18" charset="0"/>
                                    </a:rPr>
                                    <m:t>𝑡</m:t>
                                  </m:r>
                                </m:sub>
                              </m:sSub>
                              <m:r>
                                <a:rPr lang="en-GB" sz="1800" b="0" i="1" smtClean="0">
                                  <a:solidFill>
                                    <a:schemeClr val="tx1"/>
                                  </a:solidFill>
                                  <a:latin typeface="Cambria Math" panose="02040503050406030204" pitchFamily="18" charset="0"/>
                                  <a:ea typeface="Cambria Math" panose="02040503050406030204" pitchFamily="18" charset="0"/>
                                </a:rPr>
                                <m:t>∙</m:t>
                              </m:r>
                              <m:r>
                                <a:rPr lang="en-GB" sz="1800" b="0" i="1" smtClean="0">
                                  <a:solidFill>
                                    <a:schemeClr val="tx1"/>
                                  </a:solidFill>
                                  <a:latin typeface="Cambria Math" panose="02040503050406030204" pitchFamily="18" charset="0"/>
                                  <a:ea typeface="Cambria Math" panose="02040503050406030204" pitchFamily="18" charset="0"/>
                                </a:rPr>
                                <m:t>𝑡</m:t>
                              </m:r>
                            </m:e>
                          </m:d>
                        </m:e>
                      </m:func>
                    </m:oMath>
                  </m:oMathPara>
                </a14:m>
                <a:endParaRPr lang="en-GB" dirty="0"/>
              </a:p>
            </p:txBody>
          </p:sp>
        </mc:Choice>
        <mc:Fallback xmlns="">
          <p:sp>
            <p:nvSpPr>
              <p:cNvPr id="6" name="TextBox 5">
                <a:extLst>
                  <a:ext uri="{FF2B5EF4-FFF2-40B4-BE49-F238E27FC236}">
                    <a16:creationId xmlns:a16="http://schemas.microsoft.com/office/drawing/2014/main" id="{DB893C4A-6F42-0590-BF5E-031A1689A7AE}"/>
                  </a:ext>
                </a:extLst>
              </p:cNvPr>
              <p:cNvSpPr txBox="1">
                <a:spLocks noRot="1" noChangeAspect="1" noMove="1" noResize="1" noEditPoints="1" noAdjustHandles="1" noChangeArrowheads="1" noChangeShapeType="1" noTextEdit="1"/>
              </p:cNvSpPr>
              <p:nvPr/>
            </p:nvSpPr>
            <p:spPr>
              <a:xfrm>
                <a:off x="2245445" y="4554900"/>
                <a:ext cx="2277032" cy="382412"/>
              </a:xfrm>
              <a:prstGeom prst="rect">
                <a:avLst/>
              </a:prstGeom>
              <a:blipFill>
                <a:blip r:embed="rId4"/>
                <a:stretch>
                  <a:fillRect b="-7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462AE2-1C06-B181-2CE1-EC9E12E6F09E}"/>
                  </a:ext>
                </a:extLst>
              </p:cNvPr>
              <p:cNvSpPr txBox="1"/>
              <p:nvPr/>
            </p:nvSpPr>
            <p:spPr>
              <a:xfrm>
                <a:off x="6131875" y="1760167"/>
                <a:ext cx="34095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rgbClr val="F28B62"/>
                              </a:solidFill>
                              <a:latin typeface="Cambria Math" panose="02040503050406030204" pitchFamily="18" charset="0"/>
                            </a:rPr>
                          </m:ctrlPr>
                        </m:sSubPr>
                        <m:e>
                          <m:r>
                            <a:rPr lang="en-GB" i="1">
                              <a:solidFill>
                                <a:srgbClr val="F28B62"/>
                              </a:solidFill>
                              <a:latin typeface="Cambria Math" panose="02040503050406030204" pitchFamily="18" charset="0"/>
                            </a:rPr>
                            <m:t>𝑆</m:t>
                          </m:r>
                        </m:e>
                        <m:sub>
                          <m:r>
                            <a:rPr lang="en-GB" b="0" i="1" smtClean="0">
                              <a:solidFill>
                                <a:srgbClr val="F28B62"/>
                              </a:solidFill>
                              <a:latin typeface="Cambria Math" panose="02040503050406030204" pitchFamily="18" charset="0"/>
                            </a:rPr>
                            <m:t>𝑡</m:t>
                          </m:r>
                        </m:sub>
                      </m:sSub>
                    </m:oMath>
                  </m:oMathPara>
                </a14:m>
                <a:endParaRPr lang="en-GB" dirty="0">
                  <a:solidFill>
                    <a:srgbClr val="F28B62"/>
                  </a:solidFill>
                </a:endParaRPr>
              </a:p>
            </p:txBody>
          </p:sp>
        </mc:Choice>
        <mc:Fallback xmlns="">
          <p:sp>
            <p:nvSpPr>
              <p:cNvPr id="10" name="TextBox 9">
                <a:extLst>
                  <a:ext uri="{FF2B5EF4-FFF2-40B4-BE49-F238E27FC236}">
                    <a16:creationId xmlns:a16="http://schemas.microsoft.com/office/drawing/2014/main" id="{64462AE2-1C06-B181-2CE1-EC9E12E6F09E}"/>
                  </a:ext>
                </a:extLst>
              </p:cNvPr>
              <p:cNvSpPr txBox="1">
                <a:spLocks noRot="1" noChangeAspect="1" noMove="1" noResize="1" noEditPoints="1" noAdjustHandles="1" noChangeArrowheads="1" noChangeShapeType="1" noTextEdit="1"/>
              </p:cNvSpPr>
              <p:nvPr/>
            </p:nvSpPr>
            <p:spPr>
              <a:xfrm>
                <a:off x="6131875" y="1760167"/>
                <a:ext cx="340958" cy="369332"/>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2835C0C-1604-3BF8-26A7-A4F7199FFB9D}"/>
                  </a:ext>
                </a:extLst>
              </p:cNvPr>
              <p:cNvSpPr txBox="1"/>
              <p:nvPr/>
            </p:nvSpPr>
            <p:spPr>
              <a:xfrm>
                <a:off x="5782226" y="3404941"/>
                <a:ext cx="778669" cy="378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i="1" smtClean="0">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𝐷𝐹</m:t>
                          </m:r>
                        </m:e>
                        <m:sub>
                          <m:r>
                            <a:rPr lang="en-GB" i="1">
                              <a:latin typeface="Cambria Math" panose="02040503050406030204" pitchFamily="18" charset="0"/>
                              <a:ea typeface="Cambria Math" panose="02040503050406030204" pitchFamily="18" charset="0"/>
                            </a:rPr>
                            <m:t>𝑡</m:t>
                          </m:r>
                        </m:sub>
                        <m:sup>
                          <m:r>
                            <a:rPr lang="en-GB" i="1">
                              <a:latin typeface="Cambria Math" panose="02040503050406030204" pitchFamily="18" charset="0"/>
                              <a:ea typeface="Cambria Math" panose="02040503050406030204" pitchFamily="18" charset="0"/>
                            </a:rPr>
                            <m:t>𝐹𝑤𝑑</m:t>
                          </m:r>
                        </m:sup>
                      </m:sSubSup>
                    </m:oMath>
                  </m:oMathPara>
                </a14:m>
                <a:endParaRPr lang="en-GB" dirty="0"/>
              </a:p>
            </p:txBody>
          </p:sp>
        </mc:Choice>
        <mc:Fallback xmlns="">
          <p:sp>
            <p:nvSpPr>
              <p:cNvPr id="11" name="TextBox 10">
                <a:extLst>
                  <a:ext uri="{FF2B5EF4-FFF2-40B4-BE49-F238E27FC236}">
                    <a16:creationId xmlns:a16="http://schemas.microsoft.com/office/drawing/2014/main" id="{92835C0C-1604-3BF8-26A7-A4F7199FFB9D}"/>
                  </a:ext>
                </a:extLst>
              </p:cNvPr>
              <p:cNvSpPr txBox="1">
                <a:spLocks noRot="1" noChangeAspect="1" noMove="1" noResize="1" noEditPoints="1" noAdjustHandles="1" noChangeArrowheads="1" noChangeShapeType="1" noTextEdit="1"/>
              </p:cNvSpPr>
              <p:nvPr/>
            </p:nvSpPr>
            <p:spPr>
              <a:xfrm>
                <a:off x="5782226" y="3404941"/>
                <a:ext cx="778669" cy="378373"/>
              </a:xfrm>
              <a:prstGeom prst="rect">
                <a:avLst/>
              </a:prstGeom>
              <a:blipFill>
                <a:blip r:embed="rId6"/>
                <a:stretch>
                  <a:fillRect r="-472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92DDBCA-87E1-D524-96A4-CEC9CFB144D3}"/>
                  </a:ext>
                </a:extLst>
              </p:cNvPr>
              <p:cNvSpPr txBox="1"/>
              <p:nvPr/>
            </p:nvSpPr>
            <p:spPr>
              <a:xfrm>
                <a:off x="5819426" y="2515769"/>
                <a:ext cx="951093" cy="3824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solidFill>
                                <a:srgbClr val="F28B62"/>
                              </a:solidFill>
                              <a:latin typeface="Cambria Math" panose="02040503050406030204" pitchFamily="18" charset="0"/>
                              <a:ea typeface="Cambria Math" panose="02040503050406030204" pitchFamily="18" charset="0"/>
                            </a:rPr>
                          </m:ctrlPr>
                        </m:sSubPr>
                        <m:e>
                          <m:r>
                            <a:rPr lang="en-GB" sz="1800" i="1" smtClean="0">
                              <a:solidFill>
                                <a:srgbClr val="F28B62"/>
                              </a:solidFill>
                              <a:latin typeface="Cambria Math" panose="02040503050406030204" pitchFamily="18" charset="0"/>
                              <a:ea typeface="Cambria Math" panose="02040503050406030204" pitchFamily="18" charset="0"/>
                            </a:rPr>
                            <m:t>𝑞</m:t>
                          </m:r>
                        </m:e>
                        <m:sub>
                          <m:r>
                            <a:rPr lang="en-GB" sz="1800" b="0" i="1" smtClean="0">
                              <a:solidFill>
                                <a:srgbClr val="F28B62"/>
                              </a:solidFill>
                              <a:latin typeface="Cambria Math" panose="02040503050406030204" pitchFamily="18" charset="0"/>
                              <a:ea typeface="Cambria Math" panose="02040503050406030204" pitchFamily="18" charset="0"/>
                            </a:rPr>
                            <m:t>𝑡</m:t>
                          </m:r>
                        </m:sub>
                      </m:sSub>
                    </m:oMath>
                  </m:oMathPara>
                </a14:m>
                <a:endParaRPr lang="en-GB" dirty="0">
                  <a:solidFill>
                    <a:srgbClr val="F28B62"/>
                  </a:solidFill>
                </a:endParaRPr>
              </a:p>
            </p:txBody>
          </p:sp>
        </mc:Choice>
        <mc:Fallback xmlns="">
          <p:sp>
            <p:nvSpPr>
              <p:cNvPr id="15" name="TextBox 14">
                <a:extLst>
                  <a:ext uri="{FF2B5EF4-FFF2-40B4-BE49-F238E27FC236}">
                    <a16:creationId xmlns:a16="http://schemas.microsoft.com/office/drawing/2014/main" id="{392DDBCA-87E1-D524-96A4-CEC9CFB144D3}"/>
                  </a:ext>
                </a:extLst>
              </p:cNvPr>
              <p:cNvSpPr txBox="1">
                <a:spLocks noRot="1" noChangeAspect="1" noMove="1" noResize="1" noEditPoints="1" noAdjustHandles="1" noChangeArrowheads="1" noChangeShapeType="1" noTextEdit="1"/>
              </p:cNvSpPr>
              <p:nvPr/>
            </p:nvSpPr>
            <p:spPr>
              <a:xfrm>
                <a:off x="5819426" y="2515769"/>
                <a:ext cx="951093" cy="382412"/>
              </a:xfrm>
              <a:prstGeom prst="rect">
                <a:avLst/>
              </a:prstGeom>
              <a:blipFill>
                <a:blip r:embed="rId7"/>
                <a:stretch>
                  <a:fillRect b="-3226"/>
                </a:stretch>
              </a:blipFill>
            </p:spPr>
            <p:txBody>
              <a:bodyPr/>
              <a:lstStyle/>
              <a:p>
                <a:r>
                  <a:rPr lang="en-GB">
                    <a:noFill/>
                  </a:rPr>
                  <a:t> </a:t>
                </a:r>
              </a:p>
            </p:txBody>
          </p:sp>
        </mc:Fallback>
      </mc:AlternateContent>
    </p:spTree>
    <p:extLst>
      <p:ext uri="{BB962C8B-B14F-4D97-AF65-F5344CB8AC3E}">
        <p14:creationId xmlns:p14="http://schemas.microsoft.com/office/powerpoint/2010/main" val="1464419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FF640-01FF-AB22-5E1A-FA514D5C89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0C79C0-A483-DDA8-E2DB-3CE7E83792AA}"/>
              </a:ext>
            </a:extLst>
          </p:cNvPr>
          <p:cNvSpPr>
            <a:spLocks noGrp="1"/>
          </p:cNvSpPr>
          <p:nvPr>
            <p:ph type="ctrTitle"/>
          </p:nvPr>
        </p:nvSpPr>
        <p:spPr/>
        <p:txBody>
          <a:bodyPr/>
          <a:lstStyle/>
          <a:p>
            <a:r>
              <a:rPr lang="en-GB" dirty="0"/>
              <a:t>Market Data Schema</a:t>
            </a:r>
          </a:p>
        </p:txBody>
      </p:sp>
      <p:sp>
        <p:nvSpPr>
          <p:cNvPr id="29" name="Rectangle: Rounded Corners 28">
            <a:extLst>
              <a:ext uri="{FF2B5EF4-FFF2-40B4-BE49-F238E27FC236}">
                <a16:creationId xmlns:a16="http://schemas.microsoft.com/office/drawing/2014/main" id="{E7D2FD69-0A44-E8FA-B2E0-109297BBDB8E}"/>
              </a:ext>
            </a:extLst>
          </p:cNvPr>
          <p:cNvSpPr/>
          <p:nvPr/>
        </p:nvSpPr>
        <p:spPr>
          <a:xfrm>
            <a:off x="2983845" y="2645157"/>
            <a:ext cx="1854697" cy="51217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400" dirty="0"/>
              <a:t>STOXX50E</a:t>
            </a:r>
          </a:p>
        </p:txBody>
      </p:sp>
      <p:sp>
        <p:nvSpPr>
          <p:cNvPr id="30" name="TextBox 29">
            <a:extLst>
              <a:ext uri="{FF2B5EF4-FFF2-40B4-BE49-F238E27FC236}">
                <a16:creationId xmlns:a16="http://schemas.microsoft.com/office/drawing/2014/main" id="{AE94B1BC-C7BD-5C93-F657-0E786E4298DC}"/>
              </a:ext>
            </a:extLst>
          </p:cNvPr>
          <p:cNvSpPr txBox="1"/>
          <p:nvPr/>
        </p:nvSpPr>
        <p:spPr>
          <a:xfrm>
            <a:off x="3022991" y="3157334"/>
            <a:ext cx="1794316" cy="307777"/>
          </a:xfrm>
          <a:prstGeom prst="rect">
            <a:avLst/>
          </a:prstGeom>
          <a:noFill/>
        </p:spPr>
        <p:txBody>
          <a:bodyPr wrap="square" rtlCol="0">
            <a:spAutoFit/>
          </a:bodyPr>
          <a:lstStyle/>
          <a:p>
            <a:pPr algn="ctr"/>
            <a:r>
              <a:rPr lang="en-GB" sz="1400" b="1" dirty="0">
                <a:solidFill>
                  <a:schemeClr val="accent2"/>
                </a:solidFill>
              </a:rPr>
              <a:t>Equity Curve</a:t>
            </a:r>
          </a:p>
        </p:txBody>
      </p:sp>
      <p:sp>
        <p:nvSpPr>
          <p:cNvPr id="37" name="TextBox 36">
            <a:extLst>
              <a:ext uri="{FF2B5EF4-FFF2-40B4-BE49-F238E27FC236}">
                <a16:creationId xmlns:a16="http://schemas.microsoft.com/office/drawing/2014/main" id="{F946FFF8-55BB-28C4-6E5D-3C79C871E48E}"/>
              </a:ext>
            </a:extLst>
          </p:cNvPr>
          <p:cNvSpPr txBox="1"/>
          <p:nvPr/>
        </p:nvSpPr>
        <p:spPr>
          <a:xfrm rot="16200000">
            <a:off x="500920" y="2527722"/>
            <a:ext cx="1725193" cy="954107"/>
          </a:xfrm>
          <a:prstGeom prst="rect">
            <a:avLst/>
          </a:prstGeom>
          <a:noFill/>
        </p:spPr>
        <p:txBody>
          <a:bodyPr wrap="square" rtlCol="0">
            <a:spAutoFit/>
          </a:bodyPr>
          <a:lstStyle/>
          <a:p>
            <a:pPr algn="ctr"/>
            <a:r>
              <a:rPr lang="en-GB" sz="2800" b="1" dirty="0">
                <a:solidFill>
                  <a:schemeClr val="accent2"/>
                </a:solidFill>
              </a:rPr>
              <a:t>Equity Curve</a:t>
            </a:r>
          </a:p>
        </p:txBody>
      </p:sp>
      <p:grpSp>
        <p:nvGrpSpPr>
          <p:cNvPr id="57" name="Group 56">
            <a:extLst>
              <a:ext uri="{FF2B5EF4-FFF2-40B4-BE49-F238E27FC236}">
                <a16:creationId xmlns:a16="http://schemas.microsoft.com/office/drawing/2014/main" id="{FA248B6A-D0E4-75ED-379A-404F1F80CFDA}"/>
              </a:ext>
            </a:extLst>
          </p:cNvPr>
          <p:cNvGrpSpPr/>
          <p:nvPr/>
        </p:nvGrpSpPr>
        <p:grpSpPr>
          <a:xfrm>
            <a:off x="6513724" y="5050290"/>
            <a:ext cx="2130753" cy="1122306"/>
            <a:chOff x="9023567" y="5093877"/>
            <a:chExt cx="2283769" cy="948082"/>
          </a:xfrm>
        </p:grpSpPr>
        <p:sp>
          <p:nvSpPr>
            <p:cNvPr id="58" name="Rectangle: Rounded Corners 57">
              <a:extLst>
                <a:ext uri="{FF2B5EF4-FFF2-40B4-BE49-F238E27FC236}">
                  <a16:creationId xmlns:a16="http://schemas.microsoft.com/office/drawing/2014/main" id="{3FA04F60-DE5B-38EC-449B-BBC76B42E3DA}"/>
                </a:ext>
              </a:extLst>
            </p:cNvPr>
            <p:cNvSpPr/>
            <p:nvPr/>
          </p:nvSpPr>
          <p:spPr>
            <a:xfrm>
              <a:off x="9157381" y="5441796"/>
              <a:ext cx="2042903" cy="23445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050" dirty="0"/>
                <a:t>CurveConfig + TodaysMarket</a:t>
              </a:r>
            </a:p>
          </p:txBody>
        </p:sp>
        <p:sp>
          <p:nvSpPr>
            <p:cNvPr id="63" name="Rectangle: Rounded Corners 62">
              <a:extLst>
                <a:ext uri="{FF2B5EF4-FFF2-40B4-BE49-F238E27FC236}">
                  <a16:creationId xmlns:a16="http://schemas.microsoft.com/office/drawing/2014/main" id="{067415C9-9F26-6C44-DD5F-1CC8530CDAC8}"/>
                </a:ext>
              </a:extLst>
            </p:cNvPr>
            <p:cNvSpPr/>
            <p:nvPr/>
          </p:nvSpPr>
          <p:spPr>
            <a:xfrm>
              <a:off x="9157381" y="5697264"/>
              <a:ext cx="2042903" cy="23445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050" dirty="0"/>
                <a:t>MarketData</a:t>
              </a:r>
            </a:p>
          </p:txBody>
        </p:sp>
        <p:sp>
          <p:nvSpPr>
            <p:cNvPr id="64" name="Rectangle: Rounded Corners 63">
              <a:extLst>
                <a:ext uri="{FF2B5EF4-FFF2-40B4-BE49-F238E27FC236}">
                  <a16:creationId xmlns:a16="http://schemas.microsoft.com/office/drawing/2014/main" id="{181D8C1E-F7F0-2E52-6BAA-13E68CE949A2}"/>
                </a:ext>
              </a:extLst>
            </p:cNvPr>
            <p:cNvSpPr/>
            <p:nvPr/>
          </p:nvSpPr>
          <p:spPr>
            <a:xfrm>
              <a:off x="9023567" y="5093877"/>
              <a:ext cx="2283769" cy="948082"/>
            </a:xfrm>
            <a:prstGeom prst="roundRect">
              <a:avLst>
                <a:gd name="adj" fmla="val 688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100" b="1" dirty="0">
                  <a:solidFill>
                    <a:srgbClr val="C00000"/>
                  </a:solidFill>
                </a:rPr>
                <a:t>Legend:</a:t>
              </a:r>
            </a:p>
          </p:txBody>
        </p:sp>
      </p:grpSp>
      <p:sp>
        <p:nvSpPr>
          <p:cNvPr id="65" name="Rectangle: Rounded Corners 64">
            <a:extLst>
              <a:ext uri="{FF2B5EF4-FFF2-40B4-BE49-F238E27FC236}">
                <a16:creationId xmlns:a16="http://schemas.microsoft.com/office/drawing/2014/main" id="{138AE560-1B9D-DABF-FA70-8E23A2D7CFE7}"/>
              </a:ext>
            </a:extLst>
          </p:cNvPr>
          <p:cNvSpPr/>
          <p:nvPr/>
        </p:nvSpPr>
        <p:spPr>
          <a:xfrm>
            <a:off x="5628478" y="1261275"/>
            <a:ext cx="3191058" cy="3282150"/>
          </a:xfrm>
          <a:prstGeom prst="roundRect">
            <a:avLst>
              <a:gd name="adj" fmla="val 4404"/>
            </a:avLst>
          </a:prstGeom>
          <a:solidFill>
            <a:schemeClr val="bg1">
              <a:lumMod val="95000"/>
            </a:schemeClr>
          </a:solid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400" b="1" dirty="0">
                <a:solidFill>
                  <a:schemeClr val="tx1"/>
                </a:solidFill>
              </a:rPr>
              <a:t>Forward Price</a:t>
            </a:r>
          </a:p>
        </p:txBody>
      </p:sp>
      <p:sp>
        <p:nvSpPr>
          <p:cNvPr id="67" name="TextBox 66">
            <a:extLst>
              <a:ext uri="{FF2B5EF4-FFF2-40B4-BE49-F238E27FC236}">
                <a16:creationId xmlns:a16="http://schemas.microsoft.com/office/drawing/2014/main" id="{B8120099-E6A0-024A-A337-0A914EE68AEE}"/>
              </a:ext>
            </a:extLst>
          </p:cNvPr>
          <p:cNvSpPr txBox="1"/>
          <p:nvPr/>
        </p:nvSpPr>
        <p:spPr>
          <a:xfrm>
            <a:off x="6472833" y="868874"/>
            <a:ext cx="2212533" cy="369332"/>
          </a:xfrm>
          <a:prstGeom prst="rect">
            <a:avLst/>
          </a:prstGeom>
          <a:noFill/>
        </p:spPr>
        <p:txBody>
          <a:bodyPr wrap="square" rtlCol="0">
            <a:spAutoFit/>
          </a:bodyPr>
          <a:lstStyle/>
          <a:p>
            <a:pPr algn="ctr"/>
            <a:r>
              <a:rPr lang="en-GB" b="1" dirty="0">
                <a:solidFill>
                  <a:schemeClr val="accent1">
                    <a:lumMod val="60000"/>
                    <a:lumOff val="40000"/>
                  </a:schemeClr>
                </a:solidFill>
              </a:rPr>
              <a:t>STOXX50E</a:t>
            </a:r>
          </a:p>
        </p:txBody>
      </p:sp>
      <p:sp>
        <p:nvSpPr>
          <p:cNvPr id="68" name="Rectangle: Rounded Corners 67">
            <a:extLst>
              <a:ext uri="{FF2B5EF4-FFF2-40B4-BE49-F238E27FC236}">
                <a16:creationId xmlns:a16="http://schemas.microsoft.com/office/drawing/2014/main" id="{16A1B75F-2DDD-E53B-4F46-ADF985C51EE0}"/>
              </a:ext>
            </a:extLst>
          </p:cNvPr>
          <p:cNvSpPr/>
          <p:nvPr/>
        </p:nvSpPr>
        <p:spPr>
          <a:xfrm>
            <a:off x="6651753" y="2461007"/>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t>FX/RATE/EUR/USD</a:t>
            </a:r>
          </a:p>
        </p:txBody>
      </p:sp>
      <p:sp>
        <p:nvSpPr>
          <p:cNvPr id="69" name="Rectangle: Rounded Corners 68">
            <a:extLst>
              <a:ext uri="{FF2B5EF4-FFF2-40B4-BE49-F238E27FC236}">
                <a16:creationId xmlns:a16="http://schemas.microsoft.com/office/drawing/2014/main" id="{2D8ADC6E-4CAE-75BF-190D-B0577293A980}"/>
              </a:ext>
            </a:extLst>
          </p:cNvPr>
          <p:cNvSpPr/>
          <p:nvPr/>
        </p:nvSpPr>
        <p:spPr>
          <a:xfrm>
            <a:off x="6693239" y="2492599"/>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t>FX/RATE/EUR/USD</a:t>
            </a:r>
          </a:p>
        </p:txBody>
      </p:sp>
      <p:sp>
        <p:nvSpPr>
          <p:cNvPr id="70" name="Rectangle: Rounded Corners 69">
            <a:extLst>
              <a:ext uri="{FF2B5EF4-FFF2-40B4-BE49-F238E27FC236}">
                <a16:creationId xmlns:a16="http://schemas.microsoft.com/office/drawing/2014/main" id="{1D07B533-E5CE-8FDC-2BEF-32FBEDF18CE2}"/>
              </a:ext>
            </a:extLst>
          </p:cNvPr>
          <p:cNvSpPr/>
          <p:nvPr/>
        </p:nvSpPr>
        <p:spPr>
          <a:xfrm>
            <a:off x="6734335" y="2528223"/>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050" dirty="0"/>
              <a:t>EQUITY_FWD/PRICE/RIC:.STOXX50E/EUR/*</a:t>
            </a:r>
          </a:p>
        </p:txBody>
      </p:sp>
      <p:sp>
        <p:nvSpPr>
          <p:cNvPr id="71" name="Rectangle: Rounded Corners 70">
            <a:extLst>
              <a:ext uri="{FF2B5EF4-FFF2-40B4-BE49-F238E27FC236}">
                <a16:creationId xmlns:a16="http://schemas.microsoft.com/office/drawing/2014/main" id="{08EB2EC1-CD95-AE42-274F-5521E429CD03}"/>
              </a:ext>
            </a:extLst>
          </p:cNvPr>
          <p:cNvSpPr/>
          <p:nvPr/>
        </p:nvSpPr>
        <p:spPr>
          <a:xfrm>
            <a:off x="6641813" y="3338040"/>
            <a:ext cx="1854697" cy="51217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400" dirty="0"/>
              <a:t>EUR-EONIA</a:t>
            </a:r>
          </a:p>
        </p:txBody>
      </p:sp>
      <p:sp>
        <p:nvSpPr>
          <p:cNvPr id="72" name="TextBox 71">
            <a:extLst>
              <a:ext uri="{FF2B5EF4-FFF2-40B4-BE49-F238E27FC236}">
                <a16:creationId xmlns:a16="http://schemas.microsoft.com/office/drawing/2014/main" id="{8E8A4CA5-1FC9-846E-9C72-350DF7E3C992}"/>
              </a:ext>
            </a:extLst>
          </p:cNvPr>
          <p:cNvSpPr txBox="1"/>
          <p:nvPr/>
        </p:nvSpPr>
        <p:spPr>
          <a:xfrm>
            <a:off x="6672003" y="3887939"/>
            <a:ext cx="1794316" cy="307777"/>
          </a:xfrm>
          <a:prstGeom prst="rect">
            <a:avLst/>
          </a:prstGeom>
          <a:noFill/>
        </p:spPr>
        <p:txBody>
          <a:bodyPr wrap="square" rtlCol="0">
            <a:spAutoFit/>
          </a:bodyPr>
          <a:lstStyle/>
          <a:p>
            <a:pPr algn="ctr"/>
            <a:r>
              <a:rPr lang="en-GB" sz="1400" b="1" dirty="0">
                <a:solidFill>
                  <a:schemeClr val="accent3"/>
                </a:solidFill>
              </a:rPr>
              <a:t>Forecasting Curve</a:t>
            </a:r>
          </a:p>
        </p:txBody>
      </p:sp>
      <p:sp>
        <p:nvSpPr>
          <p:cNvPr id="80" name="Rectangle: Rounded Corners 79">
            <a:extLst>
              <a:ext uri="{FF2B5EF4-FFF2-40B4-BE49-F238E27FC236}">
                <a16:creationId xmlns:a16="http://schemas.microsoft.com/office/drawing/2014/main" id="{920A8E9F-B2FA-6BE8-BF8F-8EB4ACD9F071}"/>
              </a:ext>
            </a:extLst>
          </p:cNvPr>
          <p:cNvSpPr/>
          <p:nvPr/>
        </p:nvSpPr>
        <p:spPr>
          <a:xfrm>
            <a:off x="6619985" y="1688745"/>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050" dirty="0"/>
              <a:t>EQUITY/PRICE/RIC:.STOXX50E/EUR</a:t>
            </a:r>
          </a:p>
        </p:txBody>
      </p:sp>
      <p:cxnSp>
        <p:nvCxnSpPr>
          <p:cNvPr id="97" name="Straight Arrow Connector 96">
            <a:extLst>
              <a:ext uri="{FF2B5EF4-FFF2-40B4-BE49-F238E27FC236}">
                <a16:creationId xmlns:a16="http://schemas.microsoft.com/office/drawing/2014/main" id="{720E6240-14BC-129C-9330-31A28ED80781}"/>
              </a:ext>
            </a:extLst>
          </p:cNvPr>
          <p:cNvCxnSpPr>
            <a:cxnSpLocks/>
            <a:stCxn id="29" idx="3"/>
            <a:endCxn id="65" idx="1"/>
          </p:cNvCxnSpPr>
          <p:nvPr/>
        </p:nvCxnSpPr>
        <p:spPr>
          <a:xfrm>
            <a:off x="4838542" y="2901246"/>
            <a:ext cx="789936" cy="1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557EE90A-2210-70C4-CD74-0195AEC3645F}"/>
              </a:ext>
            </a:extLst>
          </p:cNvPr>
          <p:cNvCxnSpPr>
            <a:cxnSpLocks/>
            <a:stCxn id="71" idx="3"/>
          </p:cNvCxnSpPr>
          <p:nvPr/>
        </p:nvCxnSpPr>
        <p:spPr>
          <a:xfrm flipV="1">
            <a:off x="8496510" y="1002911"/>
            <a:ext cx="545442" cy="2591218"/>
          </a:xfrm>
          <a:prstGeom prst="bentConnector2">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468CAF8-ED55-CC93-3AAC-C006600A099F}"/>
              </a:ext>
            </a:extLst>
          </p:cNvPr>
          <p:cNvCxnSpPr>
            <a:cxnSpLocks/>
          </p:cNvCxnSpPr>
          <p:nvPr/>
        </p:nvCxnSpPr>
        <p:spPr>
          <a:xfrm flipV="1">
            <a:off x="9047021" y="604838"/>
            <a:ext cx="0" cy="365386"/>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0F2B177-80D1-3578-1B08-3C6974D7F3CD}"/>
              </a:ext>
            </a:extLst>
          </p:cNvPr>
          <p:cNvSpPr txBox="1"/>
          <p:nvPr/>
        </p:nvSpPr>
        <p:spPr>
          <a:xfrm>
            <a:off x="1218489" y="1002911"/>
            <a:ext cx="3959071" cy="369332"/>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GB" b="1" dirty="0">
                <a:solidFill>
                  <a:schemeClr val="bg1"/>
                </a:solidFill>
              </a:rPr>
              <a:t>Forward Price Case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0B17D8E-E8E7-4463-E833-5837D6B1FB40}"/>
                  </a:ext>
                </a:extLst>
              </p:cNvPr>
              <p:cNvSpPr txBox="1"/>
              <p:nvPr/>
            </p:nvSpPr>
            <p:spPr>
              <a:xfrm>
                <a:off x="1933647" y="4909288"/>
                <a:ext cx="2557990" cy="6576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i="1" smtClean="0">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𝐷𝐹</m:t>
                          </m:r>
                        </m:e>
                        <m:sub>
                          <m:r>
                            <a:rPr lang="en-GB" i="1">
                              <a:latin typeface="Cambria Math" panose="02040503050406030204" pitchFamily="18" charset="0"/>
                              <a:ea typeface="Cambria Math" panose="02040503050406030204" pitchFamily="18" charset="0"/>
                            </a:rPr>
                            <m:t>𝑡</m:t>
                          </m:r>
                        </m:sub>
                        <m:sup>
                          <m:r>
                            <a:rPr lang="en-GB" i="1">
                              <a:latin typeface="Cambria Math" panose="02040503050406030204" pitchFamily="18" charset="0"/>
                              <a:ea typeface="Cambria Math" panose="02040503050406030204" pitchFamily="18" charset="0"/>
                            </a:rPr>
                            <m:t>𝐷𝑖𝑣</m:t>
                          </m:r>
                        </m:sup>
                      </m:sSubSup>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ea typeface="Cambria Math" panose="02040503050406030204" pitchFamily="18" charset="0"/>
                            </a:rPr>
                          </m:ctrlPr>
                        </m:fPr>
                        <m:num>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𝐹</m:t>
                              </m:r>
                            </m:e>
                            <m:sub>
                              <m:r>
                                <a:rPr lang="en-GB" b="0" i="1" smtClean="0">
                                  <a:latin typeface="Cambria Math" panose="02040503050406030204" pitchFamily="18" charset="0"/>
                                  <a:ea typeface="Cambria Math" panose="02040503050406030204" pitchFamily="18" charset="0"/>
                                </a:rPr>
                                <m:t>𝑡</m:t>
                              </m:r>
                            </m:sub>
                          </m:sSub>
                        </m:num>
                        <m:den>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𝑆</m:t>
                              </m:r>
                            </m:e>
                            <m:sub>
                              <m:r>
                                <a:rPr lang="en-GB" b="0" i="1" smtClean="0">
                                  <a:latin typeface="Cambria Math" panose="02040503050406030204" pitchFamily="18" charset="0"/>
                                  <a:ea typeface="Cambria Math" panose="02040503050406030204" pitchFamily="18" charset="0"/>
                                </a:rPr>
                                <m:t>𝑡</m:t>
                              </m:r>
                            </m:sub>
                          </m:sSub>
                        </m:den>
                      </m:f>
                      <m:r>
                        <a:rPr lang="en-GB" b="0" i="1" smtClean="0">
                          <a:latin typeface="Cambria Math" panose="02040503050406030204" pitchFamily="18" charset="0"/>
                          <a:ea typeface="Cambria Math" panose="02040503050406030204" pitchFamily="18" charset="0"/>
                        </a:rPr>
                        <m:t>∙</m:t>
                      </m:r>
                      <m:sSubSup>
                        <m:sSubSupPr>
                          <m:ctrlPr>
                            <a:rPr lang="en-GB" i="1">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𝐷𝐹</m:t>
                          </m:r>
                        </m:e>
                        <m:sub>
                          <m:r>
                            <a:rPr lang="en-GB" i="1">
                              <a:latin typeface="Cambria Math" panose="02040503050406030204" pitchFamily="18" charset="0"/>
                              <a:ea typeface="Cambria Math" panose="02040503050406030204" pitchFamily="18" charset="0"/>
                            </a:rPr>
                            <m:t>𝑡</m:t>
                          </m:r>
                        </m:sub>
                        <m:sup>
                          <m:r>
                            <a:rPr lang="en-GB" i="1">
                              <a:latin typeface="Cambria Math" panose="02040503050406030204" pitchFamily="18" charset="0"/>
                              <a:ea typeface="Cambria Math" panose="02040503050406030204" pitchFamily="18" charset="0"/>
                            </a:rPr>
                            <m:t>𝐹𝑤𝑑</m:t>
                          </m:r>
                        </m:sup>
                      </m:sSubSup>
                    </m:oMath>
                  </m:oMathPara>
                </a14:m>
                <a:endParaRPr lang="en-GB" dirty="0">
                  <a:solidFill>
                    <a:schemeClr val="tx1"/>
                  </a:solidFill>
                </a:endParaRPr>
              </a:p>
            </p:txBody>
          </p:sp>
        </mc:Choice>
        <mc:Fallback xmlns="">
          <p:sp>
            <p:nvSpPr>
              <p:cNvPr id="3" name="TextBox 2">
                <a:extLst>
                  <a:ext uri="{FF2B5EF4-FFF2-40B4-BE49-F238E27FC236}">
                    <a16:creationId xmlns:a16="http://schemas.microsoft.com/office/drawing/2014/main" id="{D0B17D8E-E8E7-4463-E833-5837D6B1FB40}"/>
                  </a:ext>
                </a:extLst>
              </p:cNvPr>
              <p:cNvSpPr txBox="1">
                <a:spLocks noRot="1" noChangeAspect="1" noMove="1" noResize="1" noEditPoints="1" noAdjustHandles="1" noChangeArrowheads="1" noChangeShapeType="1" noTextEdit="1"/>
              </p:cNvSpPr>
              <p:nvPr/>
            </p:nvSpPr>
            <p:spPr>
              <a:xfrm>
                <a:off x="1933647" y="4909288"/>
                <a:ext cx="2557990" cy="657681"/>
              </a:xfrm>
              <a:prstGeom prst="rect">
                <a:avLst/>
              </a:prstGeom>
              <a:blipFill>
                <a:blip r:embed="rId2"/>
                <a:stretch>
                  <a:fillRect/>
                </a:stretch>
              </a:blipFill>
            </p:spPr>
            <p:txBody>
              <a:bodyPr/>
              <a:lstStyle/>
              <a:p>
                <a:r>
                  <a:rPr lang="en-GB">
                    <a:noFill/>
                  </a:rPr>
                  <a:t> </a:t>
                </a:r>
              </a:p>
            </p:txBody>
          </p:sp>
        </mc:Fallback>
      </mc:AlternateContent>
      <p:sp>
        <p:nvSpPr>
          <p:cNvPr id="4" name="TextBox 3">
            <a:extLst>
              <a:ext uri="{FF2B5EF4-FFF2-40B4-BE49-F238E27FC236}">
                <a16:creationId xmlns:a16="http://schemas.microsoft.com/office/drawing/2014/main" id="{EABC529D-646B-AD75-29C9-F2488E16174F}"/>
              </a:ext>
            </a:extLst>
          </p:cNvPr>
          <p:cNvSpPr txBox="1"/>
          <p:nvPr/>
        </p:nvSpPr>
        <p:spPr>
          <a:xfrm>
            <a:off x="2388223" y="4329089"/>
            <a:ext cx="824419" cy="369332"/>
          </a:xfrm>
          <a:prstGeom prst="rect">
            <a:avLst/>
          </a:prstGeom>
          <a:solidFill>
            <a:schemeClr val="accent1">
              <a:lumMod val="20000"/>
              <a:lumOff val="80000"/>
            </a:schemeClr>
          </a:solidFill>
        </p:spPr>
        <p:txBody>
          <a:bodyPr wrap="square" rtlCol="0">
            <a:spAutoFit/>
          </a:bodyPr>
          <a:lstStyle/>
          <a:p>
            <a:pPr algn="ctr"/>
            <a:r>
              <a:rPr lang="en-GB" b="1" dirty="0"/>
              <a:t>Input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15F3A82-70BB-47E9-6C1C-DC9D93D846CE}"/>
                  </a:ext>
                </a:extLst>
              </p:cNvPr>
              <p:cNvSpPr txBox="1"/>
              <p:nvPr/>
            </p:nvSpPr>
            <p:spPr>
              <a:xfrm>
                <a:off x="3212642" y="4337369"/>
                <a:ext cx="50482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ctrlPr>
                        </m:sSubPr>
                        <m:e>
                          <m:sSub>
                            <m:sSubPr>
                              <m:ctrlPr>
                                <a:rPr lang="en-GB" i="1">
                                  <a:solidFill>
                                    <a:schemeClr val="accent1">
                                      <a:lumMod val="60000"/>
                                      <a:lumOff val="40000"/>
                                    </a:schemeClr>
                                  </a:solidFill>
                                  <a:latin typeface="Cambria Math" panose="02040503050406030204" pitchFamily="18" charset="0"/>
                                  <a:ea typeface="Cambria Math" panose="02040503050406030204" pitchFamily="18" charset="0"/>
                                </a:rPr>
                              </m:ctrlPr>
                            </m:sSubPr>
                            <m:e>
                              <m:r>
                                <a:rPr lang="en-GB" i="1">
                                  <a:solidFill>
                                    <a:schemeClr val="accent1">
                                      <a:lumMod val="60000"/>
                                      <a:lumOff val="40000"/>
                                    </a:schemeClr>
                                  </a:solidFill>
                                  <a:latin typeface="Cambria Math" panose="02040503050406030204" pitchFamily="18" charset="0"/>
                                  <a:ea typeface="Cambria Math" panose="02040503050406030204" pitchFamily="18" charset="0"/>
                                </a:rPr>
                                <m:t>𝑆</m:t>
                              </m:r>
                            </m:e>
                            <m:sub>
                              <m:r>
                                <a:rPr lang="en-GB" i="1">
                                  <a:solidFill>
                                    <a:schemeClr val="accent1">
                                      <a:lumMod val="60000"/>
                                      <a:lumOff val="40000"/>
                                    </a:schemeClr>
                                  </a:solidFill>
                                  <a:latin typeface="Cambria Math" panose="02040503050406030204" pitchFamily="18" charset="0"/>
                                  <a:ea typeface="Cambria Math" panose="02040503050406030204" pitchFamily="18" charset="0"/>
                                </a:rPr>
                                <m:t>𝑡</m:t>
                              </m:r>
                            </m:sub>
                          </m:sSub>
                          <m:r>
                            <a:rPr lang="en-GB" b="0" i="1" smtClean="0">
                              <a:solidFill>
                                <a:schemeClr val="accent1">
                                  <a:lumMod val="60000"/>
                                  <a:lumOff val="40000"/>
                                </a:schemeClr>
                              </a:solidFill>
                              <a:latin typeface="Cambria Math" panose="02040503050406030204" pitchFamily="18" charset="0"/>
                              <a:ea typeface="Cambria Math" panose="02040503050406030204" pitchFamily="18" charset="0"/>
                            </a:rPr>
                            <m:t> ; </m:t>
                          </m:r>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𝐹</m:t>
                          </m:r>
                        </m:e>
                        <m:sub>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𝑡</m:t>
                          </m:r>
                        </m:sub>
                      </m:sSub>
                    </m:oMath>
                  </m:oMathPara>
                </a14:m>
                <a:endParaRPr lang="en-GB" dirty="0">
                  <a:solidFill>
                    <a:schemeClr val="accent1">
                      <a:lumMod val="60000"/>
                      <a:lumOff val="40000"/>
                    </a:schemeClr>
                  </a:solidFill>
                </a:endParaRPr>
              </a:p>
            </p:txBody>
          </p:sp>
        </mc:Choice>
        <mc:Fallback xmlns="">
          <p:sp>
            <p:nvSpPr>
              <p:cNvPr id="5" name="TextBox 4">
                <a:extLst>
                  <a:ext uri="{FF2B5EF4-FFF2-40B4-BE49-F238E27FC236}">
                    <a16:creationId xmlns:a16="http://schemas.microsoft.com/office/drawing/2014/main" id="{015F3A82-70BB-47E9-6C1C-DC9D93D846CE}"/>
                  </a:ext>
                </a:extLst>
              </p:cNvPr>
              <p:cNvSpPr txBox="1">
                <a:spLocks noRot="1" noChangeAspect="1" noMove="1" noResize="1" noEditPoints="1" noAdjustHandles="1" noChangeArrowheads="1" noChangeShapeType="1" noTextEdit="1"/>
              </p:cNvSpPr>
              <p:nvPr/>
            </p:nvSpPr>
            <p:spPr>
              <a:xfrm>
                <a:off x="3212642" y="4337369"/>
                <a:ext cx="504824" cy="369332"/>
              </a:xfrm>
              <a:prstGeom prst="rect">
                <a:avLst/>
              </a:prstGeom>
              <a:blipFill>
                <a:blip r:embed="rId3"/>
                <a:stretch>
                  <a:fillRect r="-4457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B9A8D3A-D3DA-44CE-3697-A9E6F60FDAC6}"/>
                  </a:ext>
                </a:extLst>
              </p:cNvPr>
              <p:cNvSpPr txBox="1"/>
              <p:nvPr/>
            </p:nvSpPr>
            <p:spPr>
              <a:xfrm>
                <a:off x="6131875" y="1760167"/>
                <a:ext cx="34095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rgbClr val="F28B62"/>
                              </a:solidFill>
                              <a:latin typeface="Cambria Math" panose="02040503050406030204" pitchFamily="18" charset="0"/>
                            </a:rPr>
                          </m:ctrlPr>
                        </m:sSubPr>
                        <m:e>
                          <m:r>
                            <a:rPr lang="en-GB" i="1">
                              <a:solidFill>
                                <a:srgbClr val="F28B62"/>
                              </a:solidFill>
                              <a:latin typeface="Cambria Math" panose="02040503050406030204" pitchFamily="18" charset="0"/>
                            </a:rPr>
                            <m:t>𝑆</m:t>
                          </m:r>
                        </m:e>
                        <m:sub>
                          <m:r>
                            <a:rPr lang="en-GB" b="0" i="1" smtClean="0">
                              <a:solidFill>
                                <a:srgbClr val="F28B62"/>
                              </a:solidFill>
                              <a:latin typeface="Cambria Math" panose="02040503050406030204" pitchFamily="18" charset="0"/>
                            </a:rPr>
                            <m:t>𝑡</m:t>
                          </m:r>
                        </m:sub>
                      </m:sSub>
                    </m:oMath>
                  </m:oMathPara>
                </a14:m>
                <a:endParaRPr lang="en-GB" dirty="0">
                  <a:solidFill>
                    <a:srgbClr val="F28B62"/>
                  </a:solidFill>
                </a:endParaRPr>
              </a:p>
            </p:txBody>
          </p:sp>
        </mc:Choice>
        <mc:Fallback xmlns="">
          <p:sp>
            <p:nvSpPr>
              <p:cNvPr id="7" name="TextBox 6">
                <a:extLst>
                  <a:ext uri="{FF2B5EF4-FFF2-40B4-BE49-F238E27FC236}">
                    <a16:creationId xmlns:a16="http://schemas.microsoft.com/office/drawing/2014/main" id="{FB9A8D3A-D3DA-44CE-3697-A9E6F60FDAC6}"/>
                  </a:ext>
                </a:extLst>
              </p:cNvPr>
              <p:cNvSpPr txBox="1">
                <a:spLocks noRot="1" noChangeAspect="1" noMove="1" noResize="1" noEditPoints="1" noAdjustHandles="1" noChangeArrowheads="1" noChangeShapeType="1" noTextEdit="1"/>
              </p:cNvSpPr>
              <p:nvPr/>
            </p:nvSpPr>
            <p:spPr>
              <a:xfrm>
                <a:off x="6131875" y="1760167"/>
                <a:ext cx="340958" cy="369332"/>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5DA4817-9B03-3242-3223-707228506986}"/>
                  </a:ext>
                </a:extLst>
              </p:cNvPr>
              <p:cNvSpPr txBox="1"/>
              <p:nvPr/>
            </p:nvSpPr>
            <p:spPr>
              <a:xfrm>
                <a:off x="5812069" y="2532029"/>
                <a:ext cx="951093" cy="3824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solidFill>
                                <a:srgbClr val="F28B62"/>
                              </a:solidFill>
                              <a:latin typeface="Cambria Math" panose="02040503050406030204" pitchFamily="18" charset="0"/>
                              <a:ea typeface="Cambria Math" panose="02040503050406030204" pitchFamily="18" charset="0"/>
                            </a:rPr>
                          </m:ctrlPr>
                        </m:sSubPr>
                        <m:e>
                          <m:r>
                            <a:rPr lang="en-GB" sz="1800" i="1" smtClean="0">
                              <a:solidFill>
                                <a:srgbClr val="F28B62"/>
                              </a:solidFill>
                              <a:latin typeface="Cambria Math" panose="02040503050406030204" pitchFamily="18" charset="0"/>
                              <a:ea typeface="Cambria Math" panose="02040503050406030204" pitchFamily="18" charset="0"/>
                            </a:rPr>
                            <m:t>𝐹</m:t>
                          </m:r>
                        </m:e>
                        <m:sub>
                          <m:r>
                            <a:rPr lang="en-GB" sz="1800" b="0" i="1" smtClean="0">
                              <a:solidFill>
                                <a:srgbClr val="F28B62"/>
                              </a:solidFill>
                              <a:latin typeface="Cambria Math" panose="02040503050406030204" pitchFamily="18" charset="0"/>
                              <a:ea typeface="Cambria Math" panose="02040503050406030204" pitchFamily="18" charset="0"/>
                            </a:rPr>
                            <m:t>𝑡</m:t>
                          </m:r>
                        </m:sub>
                      </m:sSub>
                    </m:oMath>
                  </m:oMathPara>
                </a14:m>
                <a:endParaRPr lang="en-GB" dirty="0">
                  <a:solidFill>
                    <a:srgbClr val="F28B62"/>
                  </a:solidFill>
                </a:endParaRPr>
              </a:p>
            </p:txBody>
          </p:sp>
        </mc:Choice>
        <mc:Fallback xmlns="">
          <p:sp>
            <p:nvSpPr>
              <p:cNvPr id="8" name="TextBox 7">
                <a:extLst>
                  <a:ext uri="{FF2B5EF4-FFF2-40B4-BE49-F238E27FC236}">
                    <a16:creationId xmlns:a16="http://schemas.microsoft.com/office/drawing/2014/main" id="{55DA4817-9B03-3242-3223-707228506986}"/>
                  </a:ext>
                </a:extLst>
              </p:cNvPr>
              <p:cNvSpPr txBox="1">
                <a:spLocks noRot="1" noChangeAspect="1" noMove="1" noResize="1" noEditPoints="1" noAdjustHandles="1" noChangeArrowheads="1" noChangeShapeType="1" noTextEdit="1"/>
              </p:cNvSpPr>
              <p:nvPr/>
            </p:nvSpPr>
            <p:spPr>
              <a:xfrm>
                <a:off x="5812069" y="2532029"/>
                <a:ext cx="951093" cy="382412"/>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8DB9F20-20ED-B67B-D313-0BE1CA4FE01A}"/>
                  </a:ext>
                </a:extLst>
              </p:cNvPr>
              <p:cNvSpPr txBox="1"/>
              <p:nvPr/>
            </p:nvSpPr>
            <p:spPr>
              <a:xfrm>
                <a:off x="5782226" y="3404941"/>
                <a:ext cx="778669" cy="378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i="1" smtClean="0">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𝐷𝐹</m:t>
                          </m:r>
                        </m:e>
                        <m:sub>
                          <m:r>
                            <a:rPr lang="en-GB" i="1">
                              <a:latin typeface="Cambria Math" panose="02040503050406030204" pitchFamily="18" charset="0"/>
                              <a:ea typeface="Cambria Math" panose="02040503050406030204" pitchFamily="18" charset="0"/>
                            </a:rPr>
                            <m:t>𝑡</m:t>
                          </m:r>
                        </m:sub>
                        <m:sup>
                          <m:r>
                            <a:rPr lang="en-GB" i="1">
                              <a:latin typeface="Cambria Math" panose="02040503050406030204" pitchFamily="18" charset="0"/>
                              <a:ea typeface="Cambria Math" panose="02040503050406030204" pitchFamily="18" charset="0"/>
                            </a:rPr>
                            <m:t>𝐹𝑤𝑑</m:t>
                          </m:r>
                        </m:sup>
                      </m:sSubSup>
                    </m:oMath>
                  </m:oMathPara>
                </a14:m>
                <a:endParaRPr lang="en-GB" dirty="0"/>
              </a:p>
            </p:txBody>
          </p:sp>
        </mc:Choice>
        <mc:Fallback xmlns="">
          <p:sp>
            <p:nvSpPr>
              <p:cNvPr id="9" name="TextBox 8">
                <a:extLst>
                  <a:ext uri="{FF2B5EF4-FFF2-40B4-BE49-F238E27FC236}">
                    <a16:creationId xmlns:a16="http://schemas.microsoft.com/office/drawing/2014/main" id="{88DB9F20-20ED-B67B-D313-0BE1CA4FE01A}"/>
                  </a:ext>
                </a:extLst>
              </p:cNvPr>
              <p:cNvSpPr txBox="1">
                <a:spLocks noRot="1" noChangeAspect="1" noMove="1" noResize="1" noEditPoints="1" noAdjustHandles="1" noChangeArrowheads="1" noChangeShapeType="1" noTextEdit="1"/>
              </p:cNvSpPr>
              <p:nvPr/>
            </p:nvSpPr>
            <p:spPr>
              <a:xfrm>
                <a:off x="5782226" y="3404941"/>
                <a:ext cx="778669" cy="378373"/>
              </a:xfrm>
              <a:prstGeom prst="rect">
                <a:avLst/>
              </a:prstGeom>
              <a:blipFill>
                <a:blip r:embed="rId6"/>
                <a:stretch>
                  <a:fillRect r="-4724"/>
                </a:stretch>
              </a:blipFill>
            </p:spPr>
            <p:txBody>
              <a:bodyPr/>
              <a:lstStyle/>
              <a:p>
                <a:r>
                  <a:rPr lang="en-GB">
                    <a:noFill/>
                  </a:rPr>
                  <a:t> </a:t>
                </a:r>
              </a:p>
            </p:txBody>
          </p:sp>
        </mc:Fallback>
      </mc:AlternateContent>
    </p:spTree>
    <p:extLst>
      <p:ext uri="{BB962C8B-B14F-4D97-AF65-F5344CB8AC3E}">
        <p14:creationId xmlns:p14="http://schemas.microsoft.com/office/powerpoint/2010/main" val="3760987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D5255-2545-F44C-6EDD-6DDCFA0D7E29}"/>
              </a:ext>
            </a:extLst>
          </p:cNvPr>
          <p:cNvSpPr>
            <a:spLocks noGrp="1"/>
          </p:cNvSpPr>
          <p:nvPr>
            <p:ph type="ctrTitle"/>
          </p:nvPr>
        </p:nvSpPr>
        <p:spPr/>
        <p:txBody>
          <a:bodyPr/>
          <a:lstStyle/>
          <a:p>
            <a:r>
              <a:rPr lang="en-GB" dirty="0"/>
              <a:t>Equity Option Example</a:t>
            </a:r>
          </a:p>
        </p:txBody>
      </p:sp>
      <p:sp>
        <p:nvSpPr>
          <p:cNvPr id="29" name="Rectangle: Rounded Corners 28">
            <a:extLst>
              <a:ext uri="{FF2B5EF4-FFF2-40B4-BE49-F238E27FC236}">
                <a16:creationId xmlns:a16="http://schemas.microsoft.com/office/drawing/2014/main" id="{6D198EB7-015D-D956-181F-D1FFD78D4A35}"/>
              </a:ext>
            </a:extLst>
          </p:cNvPr>
          <p:cNvSpPr/>
          <p:nvPr/>
        </p:nvSpPr>
        <p:spPr>
          <a:xfrm>
            <a:off x="2983845" y="2645157"/>
            <a:ext cx="1854697" cy="51217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400" dirty="0"/>
              <a:t>STOXX50E</a:t>
            </a:r>
          </a:p>
        </p:txBody>
      </p:sp>
      <p:sp>
        <p:nvSpPr>
          <p:cNvPr id="30" name="TextBox 29">
            <a:extLst>
              <a:ext uri="{FF2B5EF4-FFF2-40B4-BE49-F238E27FC236}">
                <a16:creationId xmlns:a16="http://schemas.microsoft.com/office/drawing/2014/main" id="{FF95B753-1716-52C8-46D6-23B15C75DA1D}"/>
              </a:ext>
            </a:extLst>
          </p:cNvPr>
          <p:cNvSpPr txBox="1"/>
          <p:nvPr/>
        </p:nvSpPr>
        <p:spPr>
          <a:xfrm>
            <a:off x="3022991" y="3157334"/>
            <a:ext cx="1794316" cy="307777"/>
          </a:xfrm>
          <a:prstGeom prst="rect">
            <a:avLst/>
          </a:prstGeom>
          <a:noFill/>
        </p:spPr>
        <p:txBody>
          <a:bodyPr wrap="square" rtlCol="0">
            <a:spAutoFit/>
          </a:bodyPr>
          <a:lstStyle/>
          <a:p>
            <a:pPr algn="ctr"/>
            <a:r>
              <a:rPr lang="en-GB" sz="1400" b="1" dirty="0">
                <a:solidFill>
                  <a:schemeClr val="accent2"/>
                </a:solidFill>
              </a:rPr>
              <a:t>Equity Curve</a:t>
            </a:r>
          </a:p>
        </p:txBody>
      </p:sp>
      <p:sp>
        <p:nvSpPr>
          <p:cNvPr id="37" name="TextBox 36">
            <a:extLst>
              <a:ext uri="{FF2B5EF4-FFF2-40B4-BE49-F238E27FC236}">
                <a16:creationId xmlns:a16="http://schemas.microsoft.com/office/drawing/2014/main" id="{350176D0-B692-E541-4436-D91B1AD2FF01}"/>
              </a:ext>
            </a:extLst>
          </p:cNvPr>
          <p:cNvSpPr txBox="1"/>
          <p:nvPr/>
        </p:nvSpPr>
        <p:spPr>
          <a:xfrm rot="16200000">
            <a:off x="500920" y="2527722"/>
            <a:ext cx="1725193" cy="954107"/>
          </a:xfrm>
          <a:prstGeom prst="rect">
            <a:avLst/>
          </a:prstGeom>
          <a:noFill/>
        </p:spPr>
        <p:txBody>
          <a:bodyPr wrap="square" rtlCol="0">
            <a:spAutoFit/>
          </a:bodyPr>
          <a:lstStyle/>
          <a:p>
            <a:pPr algn="ctr"/>
            <a:r>
              <a:rPr lang="en-GB" sz="2800" b="1" dirty="0">
                <a:solidFill>
                  <a:schemeClr val="accent2"/>
                </a:solidFill>
              </a:rPr>
              <a:t>Equity Curve</a:t>
            </a:r>
          </a:p>
        </p:txBody>
      </p:sp>
      <p:grpSp>
        <p:nvGrpSpPr>
          <p:cNvPr id="57" name="Group 56">
            <a:extLst>
              <a:ext uri="{FF2B5EF4-FFF2-40B4-BE49-F238E27FC236}">
                <a16:creationId xmlns:a16="http://schemas.microsoft.com/office/drawing/2014/main" id="{B0F00E03-5DEE-3E24-A9D1-3D97B2EA7126}"/>
              </a:ext>
            </a:extLst>
          </p:cNvPr>
          <p:cNvGrpSpPr/>
          <p:nvPr/>
        </p:nvGrpSpPr>
        <p:grpSpPr>
          <a:xfrm>
            <a:off x="6513724" y="5050290"/>
            <a:ext cx="2130753" cy="1122306"/>
            <a:chOff x="9023567" y="5093877"/>
            <a:chExt cx="2283769" cy="948082"/>
          </a:xfrm>
        </p:grpSpPr>
        <p:sp>
          <p:nvSpPr>
            <p:cNvPr id="58" name="Rectangle: Rounded Corners 57">
              <a:extLst>
                <a:ext uri="{FF2B5EF4-FFF2-40B4-BE49-F238E27FC236}">
                  <a16:creationId xmlns:a16="http://schemas.microsoft.com/office/drawing/2014/main" id="{6E54731A-D8E6-CC3B-6177-D56661B2685D}"/>
                </a:ext>
              </a:extLst>
            </p:cNvPr>
            <p:cNvSpPr/>
            <p:nvPr/>
          </p:nvSpPr>
          <p:spPr>
            <a:xfrm>
              <a:off x="9157381" y="5441796"/>
              <a:ext cx="2042903" cy="23445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050" dirty="0"/>
                <a:t>CurveConfig + TodaysMarket</a:t>
              </a:r>
            </a:p>
          </p:txBody>
        </p:sp>
        <p:sp>
          <p:nvSpPr>
            <p:cNvPr id="63" name="Rectangle: Rounded Corners 62">
              <a:extLst>
                <a:ext uri="{FF2B5EF4-FFF2-40B4-BE49-F238E27FC236}">
                  <a16:creationId xmlns:a16="http://schemas.microsoft.com/office/drawing/2014/main" id="{B9BB45E5-1030-9B33-BBDC-B9D848C73C83}"/>
                </a:ext>
              </a:extLst>
            </p:cNvPr>
            <p:cNvSpPr/>
            <p:nvPr/>
          </p:nvSpPr>
          <p:spPr>
            <a:xfrm>
              <a:off x="9157381" y="5697264"/>
              <a:ext cx="2042903" cy="23445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050" dirty="0"/>
                <a:t>MarketData</a:t>
              </a:r>
            </a:p>
          </p:txBody>
        </p:sp>
        <p:sp>
          <p:nvSpPr>
            <p:cNvPr id="64" name="Rectangle: Rounded Corners 63">
              <a:extLst>
                <a:ext uri="{FF2B5EF4-FFF2-40B4-BE49-F238E27FC236}">
                  <a16:creationId xmlns:a16="http://schemas.microsoft.com/office/drawing/2014/main" id="{3BFBC37F-C25A-EB74-4602-18AB2DBFE1EE}"/>
                </a:ext>
              </a:extLst>
            </p:cNvPr>
            <p:cNvSpPr/>
            <p:nvPr/>
          </p:nvSpPr>
          <p:spPr>
            <a:xfrm>
              <a:off x="9023567" y="5093877"/>
              <a:ext cx="2283769" cy="948082"/>
            </a:xfrm>
            <a:prstGeom prst="roundRect">
              <a:avLst>
                <a:gd name="adj" fmla="val 688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100" b="1" dirty="0">
                  <a:solidFill>
                    <a:srgbClr val="C00000"/>
                  </a:solidFill>
                </a:rPr>
                <a:t>Legend:</a:t>
              </a:r>
            </a:p>
          </p:txBody>
        </p:sp>
      </p:grpSp>
      <p:sp>
        <p:nvSpPr>
          <p:cNvPr id="65" name="Rectangle: Rounded Corners 64">
            <a:extLst>
              <a:ext uri="{FF2B5EF4-FFF2-40B4-BE49-F238E27FC236}">
                <a16:creationId xmlns:a16="http://schemas.microsoft.com/office/drawing/2014/main" id="{BDC4B17D-94EC-2882-4BA7-88AF4BACB624}"/>
              </a:ext>
            </a:extLst>
          </p:cNvPr>
          <p:cNvSpPr/>
          <p:nvPr/>
        </p:nvSpPr>
        <p:spPr>
          <a:xfrm>
            <a:off x="5662962" y="1261275"/>
            <a:ext cx="3156574" cy="3279942"/>
          </a:xfrm>
          <a:prstGeom prst="roundRect">
            <a:avLst>
              <a:gd name="adj" fmla="val 4404"/>
            </a:avLst>
          </a:prstGeom>
          <a:solidFill>
            <a:schemeClr val="bg1">
              <a:lumMod val="95000"/>
            </a:schemeClr>
          </a:solid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400" b="1" dirty="0">
                <a:solidFill>
                  <a:schemeClr val="tx1"/>
                </a:solidFill>
              </a:rPr>
              <a:t>Option Premium</a:t>
            </a:r>
          </a:p>
        </p:txBody>
      </p:sp>
      <p:sp>
        <p:nvSpPr>
          <p:cNvPr id="67" name="TextBox 66">
            <a:extLst>
              <a:ext uri="{FF2B5EF4-FFF2-40B4-BE49-F238E27FC236}">
                <a16:creationId xmlns:a16="http://schemas.microsoft.com/office/drawing/2014/main" id="{CBDDBE5D-5A5D-1357-5733-9319A1B5877D}"/>
              </a:ext>
            </a:extLst>
          </p:cNvPr>
          <p:cNvSpPr txBox="1"/>
          <p:nvPr/>
        </p:nvSpPr>
        <p:spPr>
          <a:xfrm>
            <a:off x="6472833" y="868874"/>
            <a:ext cx="2212533" cy="369332"/>
          </a:xfrm>
          <a:prstGeom prst="rect">
            <a:avLst/>
          </a:prstGeom>
          <a:noFill/>
        </p:spPr>
        <p:txBody>
          <a:bodyPr wrap="square" rtlCol="0">
            <a:spAutoFit/>
          </a:bodyPr>
          <a:lstStyle/>
          <a:p>
            <a:pPr algn="ctr"/>
            <a:r>
              <a:rPr lang="en-GB" b="1" dirty="0">
                <a:solidFill>
                  <a:schemeClr val="accent1">
                    <a:lumMod val="60000"/>
                    <a:lumOff val="40000"/>
                  </a:schemeClr>
                </a:solidFill>
              </a:rPr>
              <a:t>STOXX50E</a:t>
            </a:r>
          </a:p>
        </p:txBody>
      </p:sp>
      <p:sp>
        <p:nvSpPr>
          <p:cNvPr id="68" name="Rectangle: Rounded Corners 67">
            <a:extLst>
              <a:ext uri="{FF2B5EF4-FFF2-40B4-BE49-F238E27FC236}">
                <a16:creationId xmlns:a16="http://schemas.microsoft.com/office/drawing/2014/main" id="{9998C957-56FE-8006-3683-935BAEBDFF03}"/>
              </a:ext>
            </a:extLst>
          </p:cNvPr>
          <p:cNvSpPr/>
          <p:nvPr/>
        </p:nvSpPr>
        <p:spPr>
          <a:xfrm>
            <a:off x="6651753" y="2461007"/>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t>FX/RATE/EUR/USD</a:t>
            </a:r>
          </a:p>
        </p:txBody>
      </p:sp>
      <p:sp>
        <p:nvSpPr>
          <p:cNvPr id="69" name="Rectangle: Rounded Corners 68">
            <a:extLst>
              <a:ext uri="{FF2B5EF4-FFF2-40B4-BE49-F238E27FC236}">
                <a16:creationId xmlns:a16="http://schemas.microsoft.com/office/drawing/2014/main" id="{F6340583-E403-6D17-19F4-B0905C7906FB}"/>
              </a:ext>
            </a:extLst>
          </p:cNvPr>
          <p:cNvSpPr/>
          <p:nvPr/>
        </p:nvSpPr>
        <p:spPr>
          <a:xfrm>
            <a:off x="6693239" y="2492599"/>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t>FX/RATE/EUR/USD</a:t>
            </a:r>
          </a:p>
        </p:txBody>
      </p:sp>
      <p:sp>
        <p:nvSpPr>
          <p:cNvPr id="70" name="Rectangle: Rounded Corners 69">
            <a:extLst>
              <a:ext uri="{FF2B5EF4-FFF2-40B4-BE49-F238E27FC236}">
                <a16:creationId xmlns:a16="http://schemas.microsoft.com/office/drawing/2014/main" id="{9C00371D-2147-6EC0-DF9C-37E1714996E7}"/>
              </a:ext>
            </a:extLst>
          </p:cNvPr>
          <p:cNvSpPr/>
          <p:nvPr/>
        </p:nvSpPr>
        <p:spPr>
          <a:xfrm>
            <a:off x="6734335" y="2528223"/>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050" dirty="0"/>
              <a:t>EQUITY_OPTION/PRICE/RIC:.STOXX50E/EUR/*</a:t>
            </a:r>
          </a:p>
        </p:txBody>
      </p:sp>
      <p:sp>
        <p:nvSpPr>
          <p:cNvPr id="71" name="Rectangle: Rounded Corners 70">
            <a:extLst>
              <a:ext uri="{FF2B5EF4-FFF2-40B4-BE49-F238E27FC236}">
                <a16:creationId xmlns:a16="http://schemas.microsoft.com/office/drawing/2014/main" id="{7975F795-2135-6229-2218-8E24F8AFF745}"/>
              </a:ext>
            </a:extLst>
          </p:cNvPr>
          <p:cNvSpPr/>
          <p:nvPr/>
        </p:nvSpPr>
        <p:spPr>
          <a:xfrm>
            <a:off x="6641813" y="3338040"/>
            <a:ext cx="1854697" cy="51217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400" dirty="0"/>
              <a:t>EUR-EONIA</a:t>
            </a:r>
          </a:p>
        </p:txBody>
      </p:sp>
      <p:sp>
        <p:nvSpPr>
          <p:cNvPr id="72" name="TextBox 71">
            <a:extLst>
              <a:ext uri="{FF2B5EF4-FFF2-40B4-BE49-F238E27FC236}">
                <a16:creationId xmlns:a16="http://schemas.microsoft.com/office/drawing/2014/main" id="{1A7D2D65-3269-9937-EAAF-20828E2F4053}"/>
              </a:ext>
            </a:extLst>
          </p:cNvPr>
          <p:cNvSpPr txBox="1"/>
          <p:nvPr/>
        </p:nvSpPr>
        <p:spPr>
          <a:xfrm>
            <a:off x="6723429" y="3850191"/>
            <a:ext cx="1794316" cy="307777"/>
          </a:xfrm>
          <a:prstGeom prst="rect">
            <a:avLst/>
          </a:prstGeom>
          <a:noFill/>
        </p:spPr>
        <p:txBody>
          <a:bodyPr wrap="square" rtlCol="0">
            <a:spAutoFit/>
          </a:bodyPr>
          <a:lstStyle/>
          <a:p>
            <a:pPr algn="ctr"/>
            <a:r>
              <a:rPr lang="en-GB" sz="1400" b="1" dirty="0">
                <a:solidFill>
                  <a:schemeClr val="accent3"/>
                </a:solidFill>
              </a:rPr>
              <a:t>Forecasting Curve</a:t>
            </a:r>
          </a:p>
        </p:txBody>
      </p:sp>
      <p:sp>
        <p:nvSpPr>
          <p:cNvPr id="80" name="Rectangle: Rounded Corners 79">
            <a:extLst>
              <a:ext uri="{FF2B5EF4-FFF2-40B4-BE49-F238E27FC236}">
                <a16:creationId xmlns:a16="http://schemas.microsoft.com/office/drawing/2014/main" id="{2AF6FBDA-697D-2FB9-AE8A-0E0AB1159750}"/>
              </a:ext>
            </a:extLst>
          </p:cNvPr>
          <p:cNvSpPr/>
          <p:nvPr/>
        </p:nvSpPr>
        <p:spPr>
          <a:xfrm>
            <a:off x="6619985" y="1688745"/>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050" dirty="0"/>
              <a:t>EQUITY/PRICE/RIC:.STOXX50E/EUR</a:t>
            </a:r>
          </a:p>
        </p:txBody>
      </p:sp>
      <p:cxnSp>
        <p:nvCxnSpPr>
          <p:cNvPr id="97" name="Straight Arrow Connector 96">
            <a:extLst>
              <a:ext uri="{FF2B5EF4-FFF2-40B4-BE49-F238E27FC236}">
                <a16:creationId xmlns:a16="http://schemas.microsoft.com/office/drawing/2014/main" id="{1659852C-F16B-5546-5807-AE047FD0C97B}"/>
              </a:ext>
            </a:extLst>
          </p:cNvPr>
          <p:cNvCxnSpPr>
            <a:cxnSpLocks/>
            <a:stCxn id="29" idx="3"/>
            <a:endCxn id="65" idx="1"/>
          </p:cNvCxnSpPr>
          <p:nvPr/>
        </p:nvCxnSpPr>
        <p:spPr>
          <a:xfrm>
            <a:off x="4838542" y="2901246"/>
            <a:ext cx="8244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A112D882-A018-FBDC-5B24-54F0A0C94EAF}"/>
              </a:ext>
            </a:extLst>
          </p:cNvPr>
          <p:cNvCxnSpPr>
            <a:cxnSpLocks/>
            <a:stCxn id="71" idx="3"/>
          </p:cNvCxnSpPr>
          <p:nvPr/>
        </p:nvCxnSpPr>
        <p:spPr>
          <a:xfrm flipV="1">
            <a:off x="8496510" y="1002911"/>
            <a:ext cx="545442" cy="2591218"/>
          </a:xfrm>
          <a:prstGeom prst="bentConnector2">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0F5D16B-87DE-E5CB-C7AA-E47568D5EB2F}"/>
              </a:ext>
            </a:extLst>
          </p:cNvPr>
          <p:cNvCxnSpPr>
            <a:cxnSpLocks/>
          </p:cNvCxnSpPr>
          <p:nvPr/>
        </p:nvCxnSpPr>
        <p:spPr>
          <a:xfrm flipV="1">
            <a:off x="9047021" y="604838"/>
            <a:ext cx="0" cy="365386"/>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7BEEE68F-BE0A-302E-0C1F-8E076846687E}"/>
              </a:ext>
            </a:extLst>
          </p:cNvPr>
          <p:cNvSpPr txBox="1"/>
          <p:nvPr/>
        </p:nvSpPr>
        <p:spPr>
          <a:xfrm>
            <a:off x="1218489" y="1002911"/>
            <a:ext cx="3959071" cy="369332"/>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GB" b="1" dirty="0">
                <a:solidFill>
                  <a:schemeClr val="bg1"/>
                </a:solidFill>
              </a:rPr>
              <a:t>Option Premium Case</a:t>
            </a:r>
          </a:p>
        </p:txBody>
      </p:sp>
      <p:sp>
        <p:nvSpPr>
          <p:cNvPr id="62" name="TextBox 61">
            <a:extLst>
              <a:ext uri="{FF2B5EF4-FFF2-40B4-BE49-F238E27FC236}">
                <a16:creationId xmlns:a16="http://schemas.microsoft.com/office/drawing/2014/main" id="{085022E8-609D-75F2-24A8-3487B3F4D552}"/>
              </a:ext>
            </a:extLst>
          </p:cNvPr>
          <p:cNvSpPr txBox="1"/>
          <p:nvPr/>
        </p:nvSpPr>
        <p:spPr>
          <a:xfrm>
            <a:off x="2230661" y="3850217"/>
            <a:ext cx="824419" cy="369332"/>
          </a:xfrm>
          <a:prstGeom prst="rect">
            <a:avLst/>
          </a:prstGeom>
          <a:solidFill>
            <a:schemeClr val="accent1">
              <a:lumMod val="20000"/>
              <a:lumOff val="80000"/>
            </a:schemeClr>
          </a:solidFill>
        </p:spPr>
        <p:txBody>
          <a:bodyPr wrap="square" rtlCol="0">
            <a:spAutoFit/>
          </a:bodyPr>
          <a:lstStyle/>
          <a:p>
            <a:pPr algn="ctr"/>
            <a:r>
              <a:rPr lang="en-GB" b="1" dirty="0"/>
              <a:t>Input</a:t>
            </a: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366741B-BF97-702A-C66B-B3A3600E7FAB}"/>
                  </a:ext>
                </a:extLst>
              </p:cNvPr>
              <p:cNvSpPr txBox="1"/>
              <p:nvPr/>
            </p:nvSpPr>
            <p:spPr>
              <a:xfrm>
                <a:off x="3055080" y="3858497"/>
                <a:ext cx="50482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ctrlPr>
                        </m:sSubPr>
                        <m:e>
                          <m:sSub>
                            <m:sSubPr>
                              <m:ctrlPr>
                                <a:rPr lang="en-GB" i="1">
                                  <a:solidFill>
                                    <a:schemeClr val="accent1">
                                      <a:lumMod val="60000"/>
                                      <a:lumOff val="40000"/>
                                    </a:schemeClr>
                                  </a:solidFill>
                                  <a:latin typeface="Cambria Math" panose="02040503050406030204" pitchFamily="18" charset="0"/>
                                  <a:ea typeface="Cambria Math" panose="02040503050406030204" pitchFamily="18" charset="0"/>
                                </a:rPr>
                              </m:ctrlPr>
                            </m:sSubPr>
                            <m:e>
                              <m:r>
                                <a:rPr lang="en-GB" i="1">
                                  <a:solidFill>
                                    <a:schemeClr val="accent1">
                                      <a:lumMod val="60000"/>
                                      <a:lumOff val="40000"/>
                                    </a:schemeClr>
                                  </a:solidFill>
                                  <a:latin typeface="Cambria Math" panose="02040503050406030204" pitchFamily="18" charset="0"/>
                                  <a:ea typeface="Cambria Math" panose="02040503050406030204" pitchFamily="18" charset="0"/>
                                </a:rPr>
                                <m:t>𝑆</m:t>
                              </m:r>
                            </m:e>
                            <m:sub>
                              <m:r>
                                <a:rPr lang="en-GB" i="1">
                                  <a:solidFill>
                                    <a:schemeClr val="accent1">
                                      <a:lumMod val="60000"/>
                                      <a:lumOff val="40000"/>
                                    </a:schemeClr>
                                  </a:solidFill>
                                  <a:latin typeface="Cambria Math" panose="02040503050406030204" pitchFamily="18" charset="0"/>
                                  <a:ea typeface="Cambria Math" panose="02040503050406030204" pitchFamily="18" charset="0"/>
                                </a:rPr>
                                <m:t>𝑡</m:t>
                              </m:r>
                            </m:sub>
                          </m:sSub>
                          <m:r>
                            <a:rPr lang="en-GB" b="0" i="1" smtClean="0">
                              <a:solidFill>
                                <a:schemeClr val="accent1">
                                  <a:lumMod val="60000"/>
                                  <a:lumOff val="40000"/>
                                </a:schemeClr>
                              </a:solidFill>
                              <a:latin typeface="Cambria Math" panose="02040503050406030204" pitchFamily="18" charset="0"/>
                              <a:ea typeface="Cambria Math" panose="02040503050406030204" pitchFamily="18" charset="0"/>
                            </a:rPr>
                            <m:t> ; </m:t>
                          </m:r>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𝐶</m:t>
                          </m:r>
                        </m:e>
                        <m:sub>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𝑡</m:t>
                          </m:r>
                        </m:sub>
                      </m:sSub>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 </m:t>
                      </m:r>
                      <m:sSub>
                        <m:sSubPr>
                          <m:ctrlP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ctrlPr>
                        </m:sSubPr>
                        <m:e>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 </m:t>
                          </m:r>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𝑃</m:t>
                          </m:r>
                        </m:e>
                        <m:sub>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𝑡</m:t>
                          </m:r>
                        </m:sub>
                      </m:sSub>
                    </m:oMath>
                  </m:oMathPara>
                </a14:m>
                <a:endParaRPr lang="en-GB" dirty="0">
                  <a:solidFill>
                    <a:schemeClr val="accent1">
                      <a:lumMod val="60000"/>
                      <a:lumOff val="40000"/>
                    </a:schemeClr>
                  </a:solidFill>
                </a:endParaRPr>
              </a:p>
            </p:txBody>
          </p:sp>
        </mc:Choice>
        <mc:Fallback xmlns="">
          <p:sp>
            <p:nvSpPr>
              <p:cNvPr id="66" name="TextBox 65">
                <a:extLst>
                  <a:ext uri="{FF2B5EF4-FFF2-40B4-BE49-F238E27FC236}">
                    <a16:creationId xmlns:a16="http://schemas.microsoft.com/office/drawing/2014/main" id="{D366741B-BF97-702A-C66B-B3A3600E7FAB}"/>
                  </a:ext>
                </a:extLst>
              </p:cNvPr>
              <p:cNvSpPr txBox="1">
                <a:spLocks noRot="1" noChangeAspect="1" noMove="1" noResize="1" noEditPoints="1" noAdjustHandles="1" noChangeArrowheads="1" noChangeShapeType="1" noTextEdit="1"/>
              </p:cNvSpPr>
              <p:nvPr/>
            </p:nvSpPr>
            <p:spPr>
              <a:xfrm>
                <a:off x="3055080" y="3858497"/>
                <a:ext cx="504824" cy="369332"/>
              </a:xfrm>
              <a:prstGeom prst="rect">
                <a:avLst/>
              </a:prstGeom>
              <a:blipFill>
                <a:blip r:embed="rId2"/>
                <a:stretch>
                  <a:fillRect r="-1265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9B642A64-D5BA-CB5D-4074-B43AA32026C3}"/>
                  </a:ext>
                </a:extLst>
              </p:cNvPr>
              <p:cNvSpPr txBox="1"/>
              <p:nvPr/>
            </p:nvSpPr>
            <p:spPr>
              <a:xfrm>
                <a:off x="2120611" y="4507898"/>
                <a:ext cx="2232816" cy="6871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𝐹</m:t>
                          </m:r>
                        </m:e>
                        <m:sub>
                          <m:r>
                            <a:rPr lang="en-GB" sz="1800" b="0" i="1" smtClean="0">
                              <a:solidFill>
                                <a:schemeClr val="tx1"/>
                              </a:solidFill>
                              <a:latin typeface="Cambria Math" panose="02040503050406030204" pitchFamily="18" charset="0"/>
                            </a:rPr>
                            <m:t>𝑡</m:t>
                          </m:r>
                        </m:sub>
                      </m:sSub>
                      <m:r>
                        <a:rPr lang="en-GB" sz="1800" b="0" i="1" smtClean="0">
                          <a:solidFill>
                            <a:schemeClr val="tx1"/>
                          </a:solidFill>
                          <a:latin typeface="Cambria Math" panose="02040503050406030204" pitchFamily="18" charset="0"/>
                        </a:rPr>
                        <m:t>=</m:t>
                      </m:r>
                      <m:r>
                        <a:rPr lang="en-GB" sz="1800" b="0" i="1" smtClean="0">
                          <a:solidFill>
                            <a:schemeClr val="tx1"/>
                          </a:solidFill>
                          <a:latin typeface="Cambria Math" panose="02040503050406030204" pitchFamily="18" charset="0"/>
                        </a:rPr>
                        <m:t>𝐾</m:t>
                      </m:r>
                      <m:r>
                        <a:rPr lang="en-GB" sz="1800" b="0" i="1" smtClean="0">
                          <a:solidFill>
                            <a:schemeClr val="tx1"/>
                          </a:solidFill>
                          <a:latin typeface="Cambria Math" panose="02040503050406030204" pitchFamily="18" charset="0"/>
                        </a:rPr>
                        <m:t>+</m:t>
                      </m:r>
                      <m:f>
                        <m:fPr>
                          <m:ctrlPr>
                            <a:rPr lang="en-GB" sz="1800" b="0" i="1" smtClean="0">
                              <a:solidFill>
                                <a:schemeClr val="tx1"/>
                              </a:solidFill>
                              <a:latin typeface="Cambria Math" panose="02040503050406030204" pitchFamily="18" charset="0"/>
                            </a:rPr>
                          </m:ctrlPr>
                        </m:fPr>
                        <m:num>
                          <m:sSub>
                            <m:sSubPr>
                              <m:ctrlPr>
                                <a:rPr lang="en-GB" sz="1800" b="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𝐶</m:t>
                              </m:r>
                            </m:e>
                            <m:sub>
                              <m:r>
                                <a:rPr lang="en-GB" sz="1800" b="0" i="1" smtClean="0">
                                  <a:solidFill>
                                    <a:schemeClr val="tx1"/>
                                  </a:solidFill>
                                  <a:latin typeface="Cambria Math" panose="02040503050406030204" pitchFamily="18" charset="0"/>
                                </a:rPr>
                                <m:t>𝑡</m:t>
                              </m:r>
                            </m:sub>
                          </m:sSub>
                          <m:r>
                            <a:rPr lang="en-GB" sz="1800" b="0" i="1" smtClean="0">
                              <a:solidFill>
                                <a:schemeClr val="tx1"/>
                              </a:solidFill>
                              <a:latin typeface="Cambria Math" panose="02040503050406030204" pitchFamily="18" charset="0"/>
                            </a:rPr>
                            <m:t>−</m:t>
                          </m:r>
                          <m:sSub>
                            <m:sSubPr>
                              <m:ctrlPr>
                                <a:rPr lang="en-GB" sz="1800" b="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𝑃</m:t>
                              </m:r>
                            </m:e>
                            <m:sub>
                              <m:r>
                                <a:rPr lang="en-GB" sz="1800" b="0" i="1" smtClean="0">
                                  <a:solidFill>
                                    <a:schemeClr val="tx1"/>
                                  </a:solidFill>
                                  <a:latin typeface="Cambria Math" panose="02040503050406030204" pitchFamily="18" charset="0"/>
                                </a:rPr>
                                <m:t>𝑡</m:t>
                              </m:r>
                            </m:sub>
                          </m:sSub>
                        </m:num>
                        <m:den>
                          <m:sSubSup>
                            <m:sSubSupPr>
                              <m:ctrlPr>
                                <a:rPr lang="en-GB" i="1">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𝐷𝐹</m:t>
                              </m:r>
                            </m:e>
                            <m:sub>
                              <m:r>
                                <a:rPr lang="en-GB" i="1">
                                  <a:latin typeface="Cambria Math" panose="02040503050406030204" pitchFamily="18" charset="0"/>
                                  <a:ea typeface="Cambria Math" panose="02040503050406030204" pitchFamily="18" charset="0"/>
                                </a:rPr>
                                <m:t>𝑡</m:t>
                              </m:r>
                            </m:sub>
                            <m:sup>
                              <m:r>
                                <a:rPr lang="en-GB" i="1">
                                  <a:latin typeface="Cambria Math" panose="02040503050406030204" pitchFamily="18" charset="0"/>
                                  <a:ea typeface="Cambria Math" panose="02040503050406030204" pitchFamily="18" charset="0"/>
                                </a:rPr>
                                <m:t>𝐹𝑤𝑑</m:t>
                              </m:r>
                            </m:sup>
                          </m:sSubSup>
                        </m:den>
                      </m:f>
                    </m:oMath>
                  </m:oMathPara>
                </a14:m>
                <a:endParaRPr lang="en-GB" dirty="0"/>
              </a:p>
            </p:txBody>
          </p:sp>
        </mc:Choice>
        <mc:Fallback xmlns="">
          <p:sp>
            <p:nvSpPr>
              <p:cNvPr id="74" name="TextBox 73">
                <a:extLst>
                  <a:ext uri="{FF2B5EF4-FFF2-40B4-BE49-F238E27FC236}">
                    <a16:creationId xmlns:a16="http://schemas.microsoft.com/office/drawing/2014/main" id="{9B642A64-D5BA-CB5D-4074-B43AA32026C3}"/>
                  </a:ext>
                </a:extLst>
              </p:cNvPr>
              <p:cNvSpPr txBox="1">
                <a:spLocks noRot="1" noChangeAspect="1" noMove="1" noResize="1" noEditPoints="1" noAdjustHandles="1" noChangeArrowheads="1" noChangeShapeType="1" noTextEdit="1"/>
              </p:cNvSpPr>
              <p:nvPr/>
            </p:nvSpPr>
            <p:spPr>
              <a:xfrm>
                <a:off x="2120611" y="4507898"/>
                <a:ext cx="2232816" cy="687111"/>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DBF61008-23EA-645C-A84F-ABDC4F7BA77A}"/>
                  </a:ext>
                </a:extLst>
              </p:cNvPr>
              <p:cNvSpPr txBox="1"/>
              <p:nvPr/>
            </p:nvSpPr>
            <p:spPr>
              <a:xfrm>
                <a:off x="2109963" y="5195009"/>
                <a:ext cx="2557990" cy="6576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i="1" smtClean="0">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𝐷𝐹</m:t>
                          </m:r>
                        </m:e>
                        <m:sub>
                          <m:r>
                            <a:rPr lang="en-GB" i="1">
                              <a:latin typeface="Cambria Math" panose="02040503050406030204" pitchFamily="18" charset="0"/>
                              <a:ea typeface="Cambria Math" panose="02040503050406030204" pitchFamily="18" charset="0"/>
                            </a:rPr>
                            <m:t>𝑡</m:t>
                          </m:r>
                        </m:sub>
                        <m:sup>
                          <m:r>
                            <a:rPr lang="en-GB" i="1">
                              <a:latin typeface="Cambria Math" panose="02040503050406030204" pitchFamily="18" charset="0"/>
                              <a:ea typeface="Cambria Math" panose="02040503050406030204" pitchFamily="18" charset="0"/>
                            </a:rPr>
                            <m:t>𝐷𝑖𝑣</m:t>
                          </m:r>
                        </m:sup>
                      </m:sSubSup>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ea typeface="Cambria Math" panose="02040503050406030204" pitchFamily="18" charset="0"/>
                            </a:rPr>
                          </m:ctrlPr>
                        </m:fPr>
                        <m:num>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𝐹</m:t>
                              </m:r>
                            </m:e>
                            <m:sub>
                              <m:r>
                                <a:rPr lang="en-GB" b="0" i="1" smtClean="0">
                                  <a:latin typeface="Cambria Math" panose="02040503050406030204" pitchFamily="18" charset="0"/>
                                  <a:ea typeface="Cambria Math" panose="02040503050406030204" pitchFamily="18" charset="0"/>
                                </a:rPr>
                                <m:t>𝑡</m:t>
                              </m:r>
                            </m:sub>
                          </m:sSub>
                        </m:num>
                        <m:den>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𝑆</m:t>
                              </m:r>
                            </m:e>
                            <m:sub>
                              <m:r>
                                <a:rPr lang="en-GB" b="0" i="1" smtClean="0">
                                  <a:latin typeface="Cambria Math" panose="02040503050406030204" pitchFamily="18" charset="0"/>
                                  <a:ea typeface="Cambria Math" panose="02040503050406030204" pitchFamily="18" charset="0"/>
                                </a:rPr>
                                <m:t>𝑡</m:t>
                              </m:r>
                            </m:sub>
                          </m:sSub>
                        </m:den>
                      </m:f>
                      <m:r>
                        <a:rPr lang="en-GB" b="0" i="1" smtClean="0">
                          <a:latin typeface="Cambria Math" panose="02040503050406030204" pitchFamily="18" charset="0"/>
                          <a:ea typeface="Cambria Math" panose="02040503050406030204" pitchFamily="18" charset="0"/>
                        </a:rPr>
                        <m:t>∙</m:t>
                      </m:r>
                      <m:sSubSup>
                        <m:sSubSupPr>
                          <m:ctrlPr>
                            <a:rPr lang="en-GB" i="1">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𝐷𝐹</m:t>
                          </m:r>
                        </m:e>
                        <m:sub>
                          <m:r>
                            <a:rPr lang="en-GB" i="1">
                              <a:latin typeface="Cambria Math" panose="02040503050406030204" pitchFamily="18" charset="0"/>
                              <a:ea typeface="Cambria Math" panose="02040503050406030204" pitchFamily="18" charset="0"/>
                            </a:rPr>
                            <m:t>𝑡</m:t>
                          </m:r>
                        </m:sub>
                        <m:sup>
                          <m:r>
                            <a:rPr lang="en-GB" i="1">
                              <a:latin typeface="Cambria Math" panose="02040503050406030204" pitchFamily="18" charset="0"/>
                              <a:ea typeface="Cambria Math" panose="02040503050406030204" pitchFamily="18" charset="0"/>
                            </a:rPr>
                            <m:t>𝐹𝑤𝑑</m:t>
                          </m:r>
                        </m:sup>
                      </m:sSubSup>
                    </m:oMath>
                  </m:oMathPara>
                </a14:m>
                <a:endParaRPr lang="en-GB" dirty="0">
                  <a:solidFill>
                    <a:schemeClr val="tx1"/>
                  </a:solidFill>
                </a:endParaRPr>
              </a:p>
            </p:txBody>
          </p:sp>
        </mc:Choice>
        <mc:Fallback xmlns="">
          <p:sp>
            <p:nvSpPr>
              <p:cNvPr id="85" name="TextBox 84">
                <a:extLst>
                  <a:ext uri="{FF2B5EF4-FFF2-40B4-BE49-F238E27FC236}">
                    <a16:creationId xmlns:a16="http://schemas.microsoft.com/office/drawing/2014/main" id="{DBF61008-23EA-645C-A84F-ABDC4F7BA77A}"/>
                  </a:ext>
                </a:extLst>
              </p:cNvPr>
              <p:cNvSpPr txBox="1">
                <a:spLocks noRot="1" noChangeAspect="1" noMove="1" noResize="1" noEditPoints="1" noAdjustHandles="1" noChangeArrowheads="1" noChangeShapeType="1" noTextEdit="1"/>
              </p:cNvSpPr>
              <p:nvPr/>
            </p:nvSpPr>
            <p:spPr>
              <a:xfrm>
                <a:off x="2109963" y="5195009"/>
                <a:ext cx="2557990" cy="657681"/>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BE722967-D039-85C4-A4AC-AF0BE677DC6C}"/>
                  </a:ext>
                </a:extLst>
              </p:cNvPr>
              <p:cNvSpPr txBox="1"/>
              <p:nvPr/>
            </p:nvSpPr>
            <p:spPr>
              <a:xfrm>
                <a:off x="5782226" y="3404941"/>
                <a:ext cx="778669" cy="378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i="1" smtClean="0">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𝐷𝐹</m:t>
                          </m:r>
                        </m:e>
                        <m:sub>
                          <m:r>
                            <a:rPr lang="en-GB" i="1">
                              <a:latin typeface="Cambria Math" panose="02040503050406030204" pitchFamily="18" charset="0"/>
                              <a:ea typeface="Cambria Math" panose="02040503050406030204" pitchFamily="18" charset="0"/>
                            </a:rPr>
                            <m:t>𝑡</m:t>
                          </m:r>
                        </m:sub>
                        <m:sup>
                          <m:r>
                            <a:rPr lang="en-GB" i="1">
                              <a:latin typeface="Cambria Math" panose="02040503050406030204" pitchFamily="18" charset="0"/>
                              <a:ea typeface="Cambria Math" panose="02040503050406030204" pitchFamily="18" charset="0"/>
                            </a:rPr>
                            <m:t>𝐹𝑤𝑑</m:t>
                          </m:r>
                        </m:sup>
                      </m:sSubSup>
                    </m:oMath>
                  </m:oMathPara>
                </a14:m>
                <a:endParaRPr lang="en-GB" dirty="0"/>
              </a:p>
            </p:txBody>
          </p:sp>
        </mc:Choice>
        <mc:Fallback xmlns="">
          <p:sp>
            <p:nvSpPr>
              <p:cNvPr id="86" name="TextBox 85">
                <a:extLst>
                  <a:ext uri="{FF2B5EF4-FFF2-40B4-BE49-F238E27FC236}">
                    <a16:creationId xmlns:a16="http://schemas.microsoft.com/office/drawing/2014/main" id="{BE722967-D039-85C4-A4AC-AF0BE677DC6C}"/>
                  </a:ext>
                </a:extLst>
              </p:cNvPr>
              <p:cNvSpPr txBox="1">
                <a:spLocks noRot="1" noChangeAspect="1" noMove="1" noResize="1" noEditPoints="1" noAdjustHandles="1" noChangeArrowheads="1" noChangeShapeType="1" noTextEdit="1"/>
              </p:cNvSpPr>
              <p:nvPr/>
            </p:nvSpPr>
            <p:spPr>
              <a:xfrm>
                <a:off x="5782226" y="3404941"/>
                <a:ext cx="778669" cy="378373"/>
              </a:xfrm>
              <a:prstGeom prst="rect">
                <a:avLst/>
              </a:prstGeom>
              <a:blipFill>
                <a:blip r:embed="rId5"/>
                <a:stretch>
                  <a:fillRect r="-472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0E9CE9D3-DE40-EBBF-A80F-A7271368E3DF}"/>
                  </a:ext>
                </a:extLst>
              </p:cNvPr>
              <p:cNvSpPr txBox="1"/>
              <p:nvPr/>
            </p:nvSpPr>
            <p:spPr>
              <a:xfrm>
                <a:off x="6131875" y="1760167"/>
                <a:ext cx="34095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rgbClr val="F28B62"/>
                              </a:solidFill>
                              <a:latin typeface="Cambria Math" panose="02040503050406030204" pitchFamily="18" charset="0"/>
                            </a:rPr>
                          </m:ctrlPr>
                        </m:sSubPr>
                        <m:e>
                          <m:r>
                            <a:rPr lang="en-GB" i="1">
                              <a:solidFill>
                                <a:srgbClr val="F28B62"/>
                              </a:solidFill>
                              <a:latin typeface="Cambria Math" panose="02040503050406030204" pitchFamily="18" charset="0"/>
                            </a:rPr>
                            <m:t>𝑆</m:t>
                          </m:r>
                        </m:e>
                        <m:sub>
                          <m:r>
                            <a:rPr lang="en-GB" b="0" i="1" smtClean="0">
                              <a:solidFill>
                                <a:srgbClr val="F28B62"/>
                              </a:solidFill>
                              <a:latin typeface="Cambria Math" panose="02040503050406030204" pitchFamily="18" charset="0"/>
                            </a:rPr>
                            <m:t>𝑡</m:t>
                          </m:r>
                        </m:sub>
                      </m:sSub>
                    </m:oMath>
                  </m:oMathPara>
                </a14:m>
                <a:endParaRPr lang="en-GB" dirty="0">
                  <a:solidFill>
                    <a:srgbClr val="F28B62"/>
                  </a:solidFill>
                </a:endParaRPr>
              </a:p>
            </p:txBody>
          </p:sp>
        </mc:Choice>
        <mc:Fallback xmlns="">
          <p:sp>
            <p:nvSpPr>
              <p:cNvPr id="95" name="TextBox 94">
                <a:extLst>
                  <a:ext uri="{FF2B5EF4-FFF2-40B4-BE49-F238E27FC236}">
                    <a16:creationId xmlns:a16="http://schemas.microsoft.com/office/drawing/2014/main" id="{0E9CE9D3-DE40-EBBF-A80F-A7271368E3DF}"/>
                  </a:ext>
                </a:extLst>
              </p:cNvPr>
              <p:cNvSpPr txBox="1">
                <a:spLocks noRot="1" noChangeAspect="1" noMove="1" noResize="1" noEditPoints="1" noAdjustHandles="1" noChangeArrowheads="1" noChangeShapeType="1" noTextEdit="1"/>
              </p:cNvSpPr>
              <p:nvPr/>
            </p:nvSpPr>
            <p:spPr>
              <a:xfrm>
                <a:off x="6131875" y="1760167"/>
                <a:ext cx="340958" cy="369332"/>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09A2E49-8F84-7E39-3A29-DD364FF56EED}"/>
                  </a:ext>
                </a:extLst>
              </p:cNvPr>
              <p:cNvSpPr txBox="1"/>
              <p:nvPr/>
            </p:nvSpPr>
            <p:spPr>
              <a:xfrm>
                <a:off x="5706219" y="2590772"/>
                <a:ext cx="951093" cy="3824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solidFill>
                                <a:srgbClr val="F28B62"/>
                              </a:solidFill>
                              <a:latin typeface="Cambria Math" panose="02040503050406030204" pitchFamily="18" charset="0"/>
                              <a:ea typeface="Cambria Math" panose="02040503050406030204" pitchFamily="18" charset="0"/>
                            </a:rPr>
                          </m:ctrlPr>
                        </m:sSubPr>
                        <m:e>
                          <m:r>
                            <a:rPr lang="en-GB" sz="1800" b="0" i="1" smtClean="0">
                              <a:solidFill>
                                <a:srgbClr val="F28B62"/>
                              </a:solidFill>
                              <a:latin typeface="Cambria Math" panose="02040503050406030204" pitchFamily="18" charset="0"/>
                              <a:ea typeface="Cambria Math" panose="02040503050406030204" pitchFamily="18" charset="0"/>
                            </a:rPr>
                            <m:t>𝐶</m:t>
                          </m:r>
                        </m:e>
                        <m:sub>
                          <m:r>
                            <a:rPr lang="en-GB" sz="1800" b="0" i="1" smtClean="0">
                              <a:solidFill>
                                <a:srgbClr val="F28B62"/>
                              </a:solidFill>
                              <a:latin typeface="Cambria Math" panose="02040503050406030204" pitchFamily="18" charset="0"/>
                              <a:ea typeface="Cambria Math" panose="02040503050406030204" pitchFamily="18" charset="0"/>
                            </a:rPr>
                            <m:t>𝑡</m:t>
                          </m:r>
                        </m:sub>
                      </m:sSub>
                      <m:r>
                        <a:rPr lang="en-GB" sz="1800" b="0" i="1" smtClean="0">
                          <a:solidFill>
                            <a:srgbClr val="F28B62"/>
                          </a:solidFill>
                          <a:latin typeface="Cambria Math" panose="02040503050406030204" pitchFamily="18" charset="0"/>
                          <a:ea typeface="Cambria Math" panose="02040503050406030204" pitchFamily="18" charset="0"/>
                        </a:rPr>
                        <m:t> </m:t>
                      </m:r>
                      <m:sSub>
                        <m:sSubPr>
                          <m:ctrlPr>
                            <a:rPr lang="en-GB" sz="1800" b="0" i="1" smtClean="0">
                              <a:solidFill>
                                <a:srgbClr val="F28B62"/>
                              </a:solidFill>
                              <a:latin typeface="Cambria Math" panose="02040503050406030204" pitchFamily="18" charset="0"/>
                              <a:ea typeface="Cambria Math" panose="02040503050406030204" pitchFamily="18" charset="0"/>
                            </a:rPr>
                          </m:ctrlPr>
                        </m:sSubPr>
                        <m:e>
                          <m:r>
                            <a:rPr lang="en-GB" sz="1800" b="0" i="1" smtClean="0">
                              <a:solidFill>
                                <a:srgbClr val="F28B62"/>
                              </a:solidFill>
                              <a:latin typeface="Cambria Math" panose="02040503050406030204" pitchFamily="18" charset="0"/>
                              <a:ea typeface="Cambria Math" panose="02040503050406030204" pitchFamily="18" charset="0"/>
                            </a:rPr>
                            <m:t>&amp; </m:t>
                          </m:r>
                          <m:r>
                            <a:rPr lang="en-GB" sz="1800" b="0" i="1" smtClean="0">
                              <a:solidFill>
                                <a:srgbClr val="F28B62"/>
                              </a:solidFill>
                              <a:latin typeface="Cambria Math" panose="02040503050406030204" pitchFamily="18" charset="0"/>
                              <a:ea typeface="Cambria Math" panose="02040503050406030204" pitchFamily="18" charset="0"/>
                            </a:rPr>
                            <m:t>𝑃</m:t>
                          </m:r>
                        </m:e>
                        <m:sub>
                          <m:r>
                            <a:rPr lang="en-GB" sz="1800" b="0" i="1" smtClean="0">
                              <a:solidFill>
                                <a:srgbClr val="F28B62"/>
                              </a:solidFill>
                              <a:latin typeface="Cambria Math" panose="02040503050406030204" pitchFamily="18" charset="0"/>
                              <a:ea typeface="Cambria Math" panose="02040503050406030204" pitchFamily="18" charset="0"/>
                            </a:rPr>
                            <m:t>𝑡</m:t>
                          </m:r>
                        </m:sub>
                      </m:sSub>
                    </m:oMath>
                  </m:oMathPara>
                </a14:m>
                <a:endParaRPr lang="en-GB" dirty="0">
                  <a:solidFill>
                    <a:srgbClr val="F28B62"/>
                  </a:solidFill>
                </a:endParaRPr>
              </a:p>
            </p:txBody>
          </p:sp>
        </mc:Choice>
        <mc:Fallback xmlns="">
          <p:sp>
            <p:nvSpPr>
              <p:cNvPr id="96" name="TextBox 95">
                <a:extLst>
                  <a:ext uri="{FF2B5EF4-FFF2-40B4-BE49-F238E27FC236}">
                    <a16:creationId xmlns:a16="http://schemas.microsoft.com/office/drawing/2014/main" id="{309A2E49-8F84-7E39-3A29-DD364FF56EED}"/>
                  </a:ext>
                </a:extLst>
              </p:cNvPr>
              <p:cNvSpPr txBox="1">
                <a:spLocks noRot="1" noChangeAspect="1" noMove="1" noResize="1" noEditPoints="1" noAdjustHandles="1" noChangeArrowheads="1" noChangeShapeType="1" noTextEdit="1"/>
              </p:cNvSpPr>
              <p:nvPr/>
            </p:nvSpPr>
            <p:spPr>
              <a:xfrm>
                <a:off x="5706219" y="2590772"/>
                <a:ext cx="951093" cy="382412"/>
              </a:xfrm>
              <a:prstGeom prst="rect">
                <a:avLst/>
              </a:prstGeom>
              <a:blipFill>
                <a:blip r:embed="rId7"/>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9413195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AC74C-B9CB-FE33-7C5E-FAA7BF8CAE83}"/>
              </a:ext>
            </a:extLst>
          </p:cNvPr>
          <p:cNvSpPr>
            <a:spLocks noGrp="1"/>
          </p:cNvSpPr>
          <p:nvPr>
            <p:ph type="ctrTitle"/>
          </p:nvPr>
        </p:nvSpPr>
        <p:spPr/>
        <p:txBody>
          <a:bodyPr/>
          <a:lstStyle/>
          <a:p>
            <a:r>
              <a:rPr lang="en-GB" dirty="0"/>
              <a:t>ORE Equity Curve Configuration</a:t>
            </a:r>
          </a:p>
        </p:txBody>
      </p:sp>
      <p:sp>
        <p:nvSpPr>
          <p:cNvPr id="12" name="TextBox 11">
            <a:extLst>
              <a:ext uri="{FF2B5EF4-FFF2-40B4-BE49-F238E27FC236}">
                <a16:creationId xmlns:a16="http://schemas.microsoft.com/office/drawing/2014/main" id="{4095A10F-F900-45CE-ED58-B8D7A82FA1AF}"/>
              </a:ext>
            </a:extLst>
          </p:cNvPr>
          <p:cNvSpPr txBox="1"/>
          <p:nvPr/>
        </p:nvSpPr>
        <p:spPr>
          <a:xfrm>
            <a:off x="238539" y="823364"/>
            <a:ext cx="5592417" cy="461665"/>
          </a:xfrm>
          <a:prstGeom prst="rect">
            <a:avLst/>
          </a:prstGeom>
          <a:solidFill>
            <a:schemeClr val="bg1">
              <a:lumMod val="95000"/>
            </a:schemeClr>
          </a:solidFill>
        </p:spPr>
        <p:txBody>
          <a:bodyPr wrap="square" rtlCol="0">
            <a:spAutoFit/>
          </a:bodyPr>
          <a:lstStyle/>
          <a:p>
            <a:pPr algn="ctr"/>
            <a:r>
              <a:rPr lang="en-GB" sz="2400" b="1" dirty="0"/>
              <a:t>No Dividends</a:t>
            </a:r>
          </a:p>
        </p:txBody>
      </p:sp>
      <p:sp>
        <p:nvSpPr>
          <p:cNvPr id="13" name="TextBox 12">
            <a:extLst>
              <a:ext uri="{FF2B5EF4-FFF2-40B4-BE49-F238E27FC236}">
                <a16:creationId xmlns:a16="http://schemas.microsoft.com/office/drawing/2014/main" id="{806532A3-5496-0B8D-048E-FE1375D90A43}"/>
              </a:ext>
            </a:extLst>
          </p:cNvPr>
          <p:cNvSpPr txBox="1"/>
          <p:nvPr/>
        </p:nvSpPr>
        <p:spPr>
          <a:xfrm>
            <a:off x="5830956" y="823363"/>
            <a:ext cx="6122501" cy="461665"/>
          </a:xfrm>
          <a:prstGeom prst="rect">
            <a:avLst/>
          </a:prstGeom>
          <a:solidFill>
            <a:schemeClr val="bg1">
              <a:lumMod val="95000"/>
            </a:schemeClr>
          </a:solidFill>
        </p:spPr>
        <p:txBody>
          <a:bodyPr wrap="square" rtlCol="0">
            <a:spAutoFit/>
          </a:bodyPr>
          <a:lstStyle/>
          <a:p>
            <a:pPr algn="ctr"/>
            <a:r>
              <a:rPr lang="en-GB" sz="2400" b="1" dirty="0"/>
              <a:t>Dividend Yield</a:t>
            </a:r>
          </a:p>
        </p:txBody>
      </p:sp>
      <p:sp>
        <p:nvSpPr>
          <p:cNvPr id="14" name="TextBox 13">
            <a:extLst>
              <a:ext uri="{FF2B5EF4-FFF2-40B4-BE49-F238E27FC236}">
                <a16:creationId xmlns:a16="http://schemas.microsoft.com/office/drawing/2014/main" id="{3BEE25C7-9BA0-37D9-B155-F048D52BF05B}"/>
              </a:ext>
            </a:extLst>
          </p:cNvPr>
          <p:cNvSpPr txBox="1"/>
          <p:nvPr/>
        </p:nvSpPr>
        <p:spPr>
          <a:xfrm>
            <a:off x="238539" y="3710609"/>
            <a:ext cx="5592415" cy="461665"/>
          </a:xfrm>
          <a:prstGeom prst="rect">
            <a:avLst/>
          </a:prstGeom>
          <a:solidFill>
            <a:schemeClr val="bg1">
              <a:lumMod val="95000"/>
            </a:schemeClr>
          </a:solidFill>
        </p:spPr>
        <p:txBody>
          <a:bodyPr wrap="square" rtlCol="0">
            <a:spAutoFit/>
          </a:bodyPr>
          <a:lstStyle/>
          <a:p>
            <a:pPr algn="ctr"/>
            <a:r>
              <a:rPr lang="en-GB" sz="2400" b="1" dirty="0"/>
              <a:t>Forward Price / Forward Dividend Price</a:t>
            </a:r>
          </a:p>
        </p:txBody>
      </p:sp>
      <p:sp>
        <p:nvSpPr>
          <p:cNvPr id="15" name="TextBox 14">
            <a:extLst>
              <a:ext uri="{FF2B5EF4-FFF2-40B4-BE49-F238E27FC236}">
                <a16:creationId xmlns:a16="http://schemas.microsoft.com/office/drawing/2014/main" id="{69BA08B0-14D6-43FD-C6DE-3E0383F5504C}"/>
              </a:ext>
            </a:extLst>
          </p:cNvPr>
          <p:cNvSpPr txBox="1"/>
          <p:nvPr/>
        </p:nvSpPr>
        <p:spPr>
          <a:xfrm>
            <a:off x="5830953" y="3728192"/>
            <a:ext cx="6122499" cy="461665"/>
          </a:xfrm>
          <a:prstGeom prst="rect">
            <a:avLst/>
          </a:prstGeom>
          <a:solidFill>
            <a:schemeClr val="bg1">
              <a:lumMod val="95000"/>
            </a:schemeClr>
          </a:solidFill>
        </p:spPr>
        <p:txBody>
          <a:bodyPr wrap="square" rtlCol="0">
            <a:spAutoFit/>
          </a:bodyPr>
          <a:lstStyle/>
          <a:p>
            <a:pPr algn="ctr"/>
            <a:r>
              <a:rPr lang="en-GB" sz="2400" b="1" dirty="0"/>
              <a:t>Option Premium</a:t>
            </a:r>
          </a:p>
        </p:txBody>
      </p:sp>
      <p:cxnSp>
        <p:nvCxnSpPr>
          <p:cNvPr id="8" name="Straight Connector 7">
            <a:extLst>
              <a:ext uri="{FF2B5EF4-FFF2-40B4-BE49-F238E27FC236}">
                <a16:creationId xmlns:a16="http://schemas.microsoft.com/office/drawing/2014/main" id="{1E3A6B8B-ECC9-E527-2FC7-E6053650AD2B}"/>
              </a:ext>
            </a:extLst>
          </p:cNvPr>
          <p:cNvCxnSpPr>
            <a:cxnSpLocks/>
          </p:cNvCxnSpPr>
          <p:nvPr/>
        </p:nvCxnSpPr>
        <p:spPr>
          <a:xfrm>
            <a:off x="5830957" y="823363"/>
            <a:ext cx="0" cy="5612605"/>
          </a:xfrm>
          <a:prstGeom prst="line">
            <a:avLst/>
          </a:prstGeom>
        </p:spPr>
        <p:style>
          <a:lnRef idx="3">
            <a:schemeClr val="accent5"/>
          </a:lnRef>
          <a:fillRef idx="0">
            <a:schemeClr val="accent5"/>
          </a:fillRef>
          <a:effectRef idx="2">
            <a:schemeClr val="accent5"/>
          </a:effectRef>
          <a:fontRef idx="minor">
            <a:schemeClr val="tx1"/>
          </a:fontRef>
        </p:style>
      </p:cxnSp>
      <p:cxnSp>
        <p:nvCxnSpPr>
          <p:cNvPr id="9" name="Straight Connector 8">
            <a:extLst>
              <a:ext uri="{FF2B5EF4-FFF2-40B4-BE49-F238E27FC236}">
                <a16:creationId xmlns:a16="http://schemas.microsoft.com/office/drawing/2014/main" id="{C66E5DD6-021D-50D4-0702-A49C785EF3FE}"/>
              </a:ext>
            </a:extLst>
          </p:cNvPr>
          <p:cNvCxnSpPr>
            <a:cxnSpLocks/>
          </p:cNvCxnSpPr>
          <p:nvPr/>
        </p:nvCxnSpPr>
        <p:spPr>
          <a:xfrm>
            <a:off x="238539" y="3710609"/>
            <a:ext cx="11714922" cy="0"/>
          </a:xfrm>
          <a:prstGeom prst="line">
            <a:avLst/>
          </a:prstGeom>
        </p:spPr>
        <p:style>
          <a:lnRef idx="3">
            <a:schemeClr val="accent5"/>
          </a:lnRef>
          <a:fillRef idx="0">
            <a:schemeClr val="accent5"/>
          </a:fillRef>
          <a:effectRef idx="2">
            <a:schemeClr val="accent5"/>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4018042-EB0D-F138-0186-39097D2461DE}"/>
                  </a:ext>
                </a:extLst>
              </p:cNvPr>
              <p:cNvSpPr txBox="1"/>
              <p:nvPr/>
            </p:nvSpPr>
            <p:spPr>
              <a:xfrm>
                <a:off x="238538" y="2641440"/>
                <a:ext cx="6098344" cy="73347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𝐹</m:t>
                          </m:r>
                        </m:e>
                        <m:sub>
                          <m:r>
                            <a:rPr lang="en-GB" sz="1800" b="0" i="1" smtClean="0">
                              <a:solidFill>
                                <a:schemeClr val="tx1"/>
                              </a:solidFill>
                              <a:latin typeface="Cambria Math" panose="02040503050406030204" pitchFamily="18" charset="0"/>
                            </a:rPr>
                            <m:t>𝑡</m:t>
                          </m:r>
                        </m:sub>
                      </m:sSub>
                      <m:r>
                        <a:rPr lang="en-GB" sz="1800" b="0" i="1" smtClean="0">
                          <a:solidFill>
                            <a:schemeClr val="tx1"/>
                          </a:solidFill>
                          <a:latin typeface="Cambria Math" panose="02040503050406030204" pitchFamily="18" charset="0"/>
                        </a:rPr>
                        <m:t>=</m:t>
                      </m:r>
                      <m:sSub>
                        <m:sSubPr>
                          <m:ctrlPr>
                            <a:rPr lang="en-GB" sz="1800" b="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𝑆</m:t>
                          </m:r>
                        </m:e>
                        <m:sub>
                          <m:r>
                            <a:rPr lang="en-GB" sz="1800" b="0" i="1" smtClean="0">
                              <a:solidFill>
                                <a:schemeClr val="tx1"/>
                              </a:solidFill>
                              <a:latin typeface="Cambria Math" panose="02040503050406030204" pitchFamily="18" charset="0"/>
                            </a:rPr>
                            <m:t>𝑡</m:t>
                          </m:r>
                        </m:sub>
                      </m:sSub>
                      <m:r>
                        <a:rPr lang="en-GB" sz="1800" b="0" i="1" smtClean="0">
                          <a:solidFill>
                            <a:schemeClr val="tx1"/>
                          </a:solidFill>
                          <a:latin typeface="Cambria Math" panose="02040503050406030204" pitchFamily="18" charset="0"/>
                          <a:ea typeface="Cambria Math" panose="02040503050406030204" pitchFamily="18" charset="0"/>
                        </a:rPr>
                        <m:t>∙</m:t>
                      </m:r>
                      <m:f>
                        <m:fPr>
                          <m:ctrlPr>
                            <a:rPr lang="en-GB" sz="1800" b="0" i="1" smtClean="0">
                              <a:solidFill>
                                <a:schemeClr val="tx1"/>
                              </a:solidFill>
                              <a:latin typeface="Cambria Math" panose="02040503050406030204" pitchFamily="18" charset="0"/>
                              <a:ea typeface="Cambria Math" panose="02040503050406030204" pitchFamily="18" charset="0"/>
                            </a:rPr>
                          </m:ctrlPr>
                        </m:fPr>
                        <m:num>
                          <m:sSubSup>
                            <m:sSubSupPr>
                              <m:ctrlPr>
                                <a:rPr lang="en-GB" sz="1800" i="1" smtClean="0">
                                  <a:solidFill>
                                    <a:schemeClr val="tx1"/>
                                  </a:solidFill>
                                  <a:latin typeface="Cambria Math" panose="02040503050406030204" pitchFamily="18" charset="0"/>
                                  <a:ea typeface="Cambria Math" panose="02040503050406030204" pitchFamily="18" charset="0"/>
                                </a:rPr>
                              </m:ctrlPr>
                            </m:sSubSupPr>
                            <m:e>
                              <m:r>
                                <a:rPr lang="en-GB" sz="1800" b="0" i="1" smtClean="0">
                                  <a:solidFill>
                                    <a:schemeClr val="tx1"/>
                                  </a:solidFill>
                                  <a:latin typeface="Cambria Math" panose="02040503050406030204" pitchFamily="18" charset="0"/>
                                  <a:ea typeface="Cambria Math" panose="02040503050406030204" pitchFamily="18" charset="0"/>
                                </a:rPr>
                                <m:t>𝐷𝐹</m:t>
                              </m:r>
                            </m:e>
                            <m:sub>
                              <m:r>
                                <a:rPr lang="en-GB" sz="1800" b="0" i="1" smtClean="0">
                                  <a:solidFill>
                                    <a:schemeClr val="tx1"/>
                                  </a:solidFill>
                                  <a:latin typeface="Cambria Math" panose="02040503050406030204" pitchFamily="18" charset="0"/>
                                  <a:ea typeface="Cambria Math" panose="02040503050406030204" pitchFamily="18" charset="0"/>
                                </a:rPr>
                                <m:t>𝑡</m:t>
                              </m:r>
                            </m:sub>
                            <m:sup>
                              <m:r>
                                <a:rPr lang="en-GB" sz="1800" b="0" i="1" smtClean="0">
                                  <a:solidFill>
                                    <a:schemeClr val="tx1"/>
                                  </a:solidFill>
                                  <a:latin typeface="Cambria Math" panose="02040503050406030204" pitchFamily="18" charset="0"/>
                                  <a:ea typeface="Cambria Math" panose="02040503050406030204" pitchFamily="18" charset="0"/>
                                </a:rPr>
                                <m:t>𝐷𝑖𝑣</m:t>
                              </m:r>
                            </m:sup>
                          </m:sSubSup>
                        </m:num>
                        <m:den>
                          <m:sSubSup>
                            <m:sSubSupPr>
                              <m:ctrlPr>
                                <a:rPr lang="en-GB" sz="1800" i="1" smtClean="0">
                                  <a:solidFill>
                                    <a:schemeClr val="tx1"/>
                                  </a:solidFill>
                                  <a:latin typeface="Cambria Math" panose="02040503050406030204" pitchFamily="18" charset="0"/>
                                  <a:ea typeface="Cambria Math" panose="02040503050406030204" pitchFamily="18" charset="0"/>
                                </a:rPr>
                              </m:ctrlPr>
                            </m:sSubSupPr>
                            <m:e>
                              <m:r>
                                <a:rPr lang="en-GB" sz="1800" i="1">
                                  <a:solidFill>
                                    <a:schemeClr val="tx1"/>
                                  </a:solidFill>
                                  <a:latin typeface="Cambria Math" panose="02040503050406030204" pitchFamily="18" charset="0"/>
                                  <a:ea typeface="Cambria Math" panose="02040503050406030204" pitchFamily="18" charset="0"/>
                                </a:rPr>
                                <m:t>𝐷𝐹</m:t>
                              </m:r>
                            </m:e>
                            <m:sub>
                              <m:r>
                                <a:rPr lang="en-GB" sz="1800" i="1">
                                  <a:solidFill>
                                    <a:schemeClr val="tx1"/>
                                  </a:solidFill>
                                  <a:latin typeface="Cambria Math" panose="02040503050406030204" pitchFamily="18" charset="0"/>
                                  <a:ea typeface="Cambria Math" panose="02040503050406030204" pitchFamily="18" charset="0"/>
                                </a:rPr>
                                <m:t>𝑡</m:t>
                              </m:r>
                            </m:sub>
                            <m:sup>
                              <m:r>
                                <a:rPr lang="en-GB" sz="1800" b="0" i="1" smtClean="0">
                                  <a:solidFill>
                                    <a:schemeClr val="tx1"/>
                                  </a:solidFill>
                                  <a:latin typeface="Cambria Math" panose="02040503050406030204" pitchFamily="18" charset="0"/>
                                  <a:ea typeface="Cambria Math" panose="02040503050406030204" pitchFamily="18" charset="0"/>
                                </a:rPr>
                                <m:t>𝐹𝑤𝑑</m:t>
                              </m:r>
                            </m:sup>
                          </m:sSubSup>
                        </m:den>
                      </m:f>
                      <m:r>
                        <a:rPr lang="en-GB" sz="1800" b="0" i="1" smtClean="0">
                          <a:solidFill>
                            <a:schemeClr val="tx1"/>
                          </a:solidFill>
                          <a:latin typeface="Cambria Math" panose="02040503050406030204" pitchFamily="18" charset="0"/>
                          <a:ea typeface="Cambria Math" panose="02040503050406030204" pitchFamily="18" charset="0"/>
                        </a:rPr>
                        <m:t>=</m:t>
                      </m:r>
                      <m:f>
                        <m:fPr>
                          <m:ctrlPr>
                            <a:rPr lang="en-GB" i="1">
                              <a:latin typeface="Cambria Math" panose="02040503050406030204" pitchFamily="18" charset="0"/>
                              <a:ea typeface="Cambria Math" panose="02040503050406030204" pitchFamily="18" charset="0"/>
                            </a:rPr>
                          </m:ctrlPr>
                        </m:fPr>
                        <m:num>
                          <m:sSub>
                            <m:sSubPr>
                              <m:ctrlPr>
                                <a:rPr lang="en-GB" i="1" smtClean="0">
                                  <a:latin typeface="Cambria Math" panose="02040503050406030204" pitchFamily="18" charset="0"/>
                                </a:rPr>
                              </m:ctrlPr>
                            </m:sSubPr>
                            <m:e>
                              <m:r>
                                <a:rPr lang="en-GB" i="1">
                                  <a:latin typeface="Cambria Math" panose="02040503050406030204" pitchFamily="18" charset="0"/>
                                </a:rPr>
                                <m:t>𝑆</m:t>
                              </m:r>
                            </m:e>
                            <m:sub>
                              <m:r>
                                <a:rPr lang="en-GB" b="0" i="1" smtClean="0">
                                  <a:latin typeface="Cambria Math" panose="02040503050406030204" pitchFamily="18" charset="0"/>
                                </a:rPr>
                                <m:t>𝑡</m:t>
                              </m:r>
                            </m:sub>
                          </m:sSub>
                        </m:num>
                        <m:den>
                          <m:sSubSup>
                            <m:sSubSupPr>
                              <m:ctrlPr>
                                <a:rPr lang="en-GB" i="1">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𝐷𝐹</m:t>
                              </m:r>
                            </m:e>
                            <m:sub>
                              <m:r>
                                <a:rPr lang="en-GB" i="1">
                                  <a:latin typeface="Cambria Math" panose="02040503050406030204" pitchFamily="18" charset="0"/>
                                  <a:ea typeface="Cambria Math" panose="02040503050406030204" pitchFamily="18" charset="0"/>
                                </a:rPr>
                                <m:t>𝑡</m:t>
                              </m:r>
                            </m:sub>
                            <m:sup>
                              <m:r>
                                <a:rPr lang="en-GB" i="1">
                                  <a:latin typeface="Cambria Math" panose="02040503050406030204" pitchFamily="18" charset="0"/>
                                  <a:ea typeface="Cambria Math" panose="02040503050406030204" pitchFamily="18" charset="0"/>
                                </a:rPr>
                                <m:t>𝐹𝑤𝑑</m:t>
                              </m:r>
                            </m:sup>
                          </m:sSubSup>
                        </m:den>
                      </m:f>
                    </m:oMath>
                  </m:oMathPara>
                </a14:m>
                <a:endParaRPr lang="en-GB" dirty="0"/>
              </a:p>
            </p:txBody>
          </p:sp>
        </mc:Choice>
        <mc:Fallback xmlns="">
          <p:sp>
            <p:nvSpPr>
              <p:cNvPr id="5" name="TextBox 4">
                <a:extLst>
                  <a:ext uri="{FF2B5EF4-FFF2-40B4-BE49-F238E27FC236}">
                    <a16:creationId xmlns:a16="http://schemas.microsoft.com/office/drawing/2014/main" id="{34018042-EB0D-F138-0186-39097D2461DE}"/>
                  </a:ext>
                </a:extLst>
              </p:cNvPr>
              <p:cNvSpPr txBox="1">
                <a:spLocks noRot="1" noChangeAspect="1" noMove="1" noResize="1" noEditPoints="1" noAdjustHandles="1" noChangeArrowheads="1" noChangeShapeType="1" noTextEdit="1"/>
              </p:cNvSpPr>
              <p:nvPr/>
            </p:nvSpPr>
            <p:spPr>
              <a:xfrm>
                <a:off x="238538" y="2641440"/>
                <a:ext cx="6098344" cy="733471"/>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CA449DA-E281-34DD-8F93-1B305DFE8A8E}"/>
                  </a:ext>
                </a:extLst>
              </p:cNvPr>
              <p:cNvSpPr txBox="1"/>
              <p:nvPr/>
            </p:nvSpPr>
            <p:spPr>
              <a:xfrm>
                <a:off x="1925084" y="2052321"/>
                <a:ext cx="2725253" cy="3824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sz="1800" i="1" smtClean="0">
                              <a:solidFill>
                                <a:schemeClr val="tx1"/>
                              </a:solidFill>
                              <a:latin typeface="Cambria Math" panose="02040503050406030204" pitchFamily="18" charset="0"/>
                              <a:ea typeface="Cambria Math" panose="02040503050406030204" pitchFamily="18" charset="0"/>
                            </a:rPr>
                          </m:ctrlPr>
                        </m:sSubSupPr>
                        <m:e>
                          <m:r>
                            <a:rPr lang="en-GB" sz="1800" b="0" i="1" smtClean="0">
                              <a:solidFill>
                                <a:schemeClr val="tx1"/>
                              </a:solidFill>
                              <a:latin typeface="Cambria Math" panose="02040503050406030204" pitchFamily="18" charset="0"/>
                              <a:ea typeface="Cambria Math" panose="02040503050406030204" pitchFamily="18" charset="0"/>
                            </a:rPr>
                            <m:t>𝐷𝐹</m:t>
                          </m:r>
                        </m:e>
                        <m:sub>
                          <m:r>
                            <a:rPr lang="en-GB" sz="1800" b="0" i="1" smtClean="0">
                              <a:solidFill>
                                <a:schemeClr val="tx1"/>
                              </a:solidFill>
                              <a:latin typeface="Cambria Math" panose="02040503050406030204" pitchFamily="18" charset="0"/>
                              <a:ea typeface="Cambria Math" panose="02040503050406030204" pitchFamily="18" charset="0"/>
                            </a:rPr>
                            <m:t>𝑡</m:t>
                          </m:r>
                        </m:sub>
                        <m:sup>
                          <m:r>
                            <a:rPr lang="en-GB" sz="1800" b="0" i="1" smtClean="0">
                              <a:solidFill>
                                <a:schemeClr val="tx1"/>
                              </a:solidFill>
                              <a:latin typeface="Cambria Math" panose="02040503050406030204" pitchFamily="18" charset="0"/>
                              <a:ea typeface="Cambria Math" panose="02040503050406030204" pitchFamily="18" charset="0"/>
                            </a:rPr>
                            <m:t>𝐷𝑖𝑣</m:t>
                          </m:r>
                        </m:sup>
                      </m:sSubSup>
                      <m:r>
                        <a:rPr lang="en-GB" sz="1800" b="0" i="1" smtClean="0">
                          <a:solidFill>
                            <a:schemeClr val="tx1"/>
                          </a:solidFill>
                          <a:latin typeface="Cambria Math" panose="02040503050406030204" pitchFamily="18" charset="0"/>
                          <a:ea typeface="Cambria Math" panose="02040503050406030204" pitchFamily="18" charset="0"/>
                        </a:rPr>
                        <m:t>=</m:t>
                      </m:r>
                      <m:func>
                        <m:funcPr>
                          <m:ctrlPr>
                            <a:rPr lang="en-GB" sz="1800" b="0" i="1" smtClean="0">
                              <a:solidFill>
                                <a:schemeClr val="tx1"/>
                              </a:solidFill>
                              <a:latin typeface="Cambria Math" panose="02040503050406030204" pitchFamily="18" charset="0"/>
                              <a:ea typeface="Cambria Math" panose="02040503050406030204" pitchFamily="18" charset="0"/>
                            </a:rPr>
                          </m:ctrlPr>
                        </m:funcPr>
                        <m:fName>
                          <m:r>
                            <m:rPr>
                              <m:sty m:val="p"/>
                            </m:rPr>
                            <a:rPr lang="en-GB" sz="1800" b="0" i="0" smtClean="0">
                              <a:solidFill>
                                <a:schemeClr val="tx1"/>
                              </a:solidFill>
                              <a:latin typeface="Cambria Math" panose="02040503050406030204" pitchFamily="18" charset="0"/>
                              <a:ea typeface="Cambria Math" panose="02040503050406030204" pitchFamily="18" charset="0"/>
                            </a:rPr>
                            <m:t>exp</m:t>
                          </m:r>
                        </m:fName>
                        <m:e>
                          <m:d>
                            <m:dPr>
                              <m:ctrlPr>
                                <a:rPr lang="en-GB" sz="1800" b="0" i="1" smtClean="0">
                                  <a:solidFill>
                                    <a:schemeClr val="tx1"/>
                                  </a:solidFill>
                                  <a:latin typeface="Cambria Math" panose="02040503050406030204" pitchFamily="18" charset="0"/>
                                  <a:ea typeface="Cambria Math" panose="02040503050406030204" pitchFamily="18" charset="0"/>
                                </a:rPr>
                              </m:ctrlPr>
                            </m:dPr>
                            <m:e>
                              <m:r>
                                <a:rPr lang="en-GB" sz="1800" b="0" i="1" smtClean="0">
                                  <a:solidFill>
                                    <a:schemeClr val="tx1"/>
                                  </a:solidFill>
                                  <a:latin typeface="Cambria Math" panose="02040503050406030204" pitchFamily="18" charset="0"/>
                                  <a:ea typeface="Cambria Math" panose="02040503050406030204" pitchFamily="18" charset="0"/>
                                </a:rPr>
                                <m:t>−</m:t>
                              </m:r>
                              <m:sSub>
                                <m:sSubPr>
                                  <m:ctrlPr>
                                    <a:rPr lang="en-GB" sz="1800" b="0" i="1" smtClean="0">
                                      <a:solidFill>
                                        <a:schemeClr val="tx1"/>
                                      </a:solidFill>
                                      <a:latin typeface="Cambria Math" panose="02040503050406030204" pitchFamily="18" charset="0"/>
                                      <a:ea typeface="Cambria Math" panose="02040503050406030204" pitchFamily="18" charset="0"/>
                                    </a:rPr>
                                  </m:ctrlPr>
                                </m:sSubPr>
                                <m:e>
                                  <m:r>
                                    <a:rPr lang="en-GB" sz="1800" b="0" i="1" smtClean="0">
                                      <a:solidFill>
                                        <a:schemeClr val="tx1"/>
                                      </a:solidFill>
                                      <a:latin typeface="Cambria Math" panose="02040503050406030204" pitchFamily="18" charset="0"/>
                                      <a:ea typeface="Cambria Math" panose="02040503050406030204" pitchFamily="18" charset="0"/>
                                    </a:rPr>
                                    <m:t>𝑞</m:t>
                                  </m:r>
                                </m:e>
                                <m:sub>
                                  <m:r>
                                    <a:rPr lang="en-GB" sz="1800" b="0" i="1" smtClean="0">
                                      <a:solidFill>
                                        <a:schemeClr val="tx1"/>
                                      </a:solidFill>
                                      <a:latin typeface="Cambria Math" panose="02040503050406030204" pitchFamily="18" charset="0"/>
                                      <a:ea typeface="Cambria Math" panose="02040503050406030204" pitchFamily="18" charset="0"/>
                                    </a:rPr>
                                    <m:t>𝑡</m:t>
                                  </m:r>
                                </m:sub>
                              </m:sSub>
                              <m:r>
                                <a:rPr lang="en-GB" sz="1800" b="0" i="1" smtClean="0">
                                  <a:solidFill>
                                    <a:schemeClr val="tx1"/>
                                  </a:solidFill>
                                  <a:latin typeface="Cambria Math" panose="02040503050406030204" pitchFamily="18" charset="0"/>
                                  <a:ea typeface="Cambria Math" panose="02040503050406030204" pitchFamily="18" charset="0"/>
                                </a:rPr>
                                <m:t>∙</m:t>
                              </m:r>
                              <m:r>
                                <a:rPr lang="en-GB" sz="1800" b="0" i="1" smtClean="0">
                                  <a:solidFill>
                                    <a:schemeClr val="tx1"/>
                                  </a:solidFill>
                                  <a:latin typeface="Cambria Math" panose="02040503050406030204" pitchFamily="18" charset="0"/>
                                  <a:ea typeface="Cambria Math" panose="02040503050406030204" pitchFamily="18" charset="0"/>
                                </a:rPr>
                                <m:t>𝑡</m:t>
                              </m:r>
                            </m:e>
                          </m:d>
                        </m:e>
                      </m:func>
                      <m:r>
                        <a:rPr lang="en-GB" sz="1800" b="0" i="1" smtClean="0">
                          <a:solidFill>
                            <a:schemeClr val="tx1"/>
                          </a:solidFill>
                          <a:latin typeface="Cambria Math" panose="02040503050406030204" pitchFamily="18" charset="0"/>
                          <a:ea typeface="Cambria Math" panose="02040503050406030204" pitchFamily="18" charset="0"/>
                        </a:rPr>
                        <m:t>=1</m:t>
                      </m:r>
                    </m:oMath>
                  </m:oMathPara>
                </a14:m>
                <a:endParaRPr lang="en-GB" dirty="0">
                  <a:solidFill>
                    <a:schemeClr val="tx1"/>
                  </a:solidFill>
                </a:endParaRPr>
              </a:p>
            </p:txBody>
          </p:sp>
        </mc:Choice>
        <mc:Fallback xmlns="">
          <p:sp>
            <p:nvSpPr>
              <p:cNvPr id="7" name="TextBox 6">
                <a:extLst>
                  <a:ext uri="{FF2B5EF4-FFF2-40B4-BE49-F238E27FC236}">
                    <a16:creationId xmlns:a16="http://schemas.microsoft.com/office/drawing/2014/main" id="{BCA449DA-E281-34DD-8F93-1B305DFE8A8E}"/>
                  </a:ext>
                </a:extLst>
              </p:cNvPr>
              <p:cNvSpPr txBox="1">
                <a:spLocks noRot="1" noChangeAspect="1" noMove="1" noResize="1" noEditPoints="1" noAdjustHandles="1" noChangeArrowheads="1" noChangeShapeType="1" noTextEdit="1"/>
              </p:cNvSpPr>
              <p:nvPr/>
            </p:nvSpPr>
            <p:spPr>
              <a:xfrm>
                <a:off x="1925084" y="2052321"/>
                <a:ext cx="2725253" cy="382412"/>
              </a:xfrm>
              <a:prstGeom prst="rect">
                <a:avLst/>
              </a:prstGeom>
              <a:blipFill>
                <a:blip r:embed="rId5"/>
                <a:stretch>
                  <a:fillRect b="-806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E215657-6D19-A266-C69F-D070630D5D29}"/>
                  </a:ext>
                </a:extLst>
              </p:cNvPr>
              <p:cNvSpPr txBox="1"/>
              <p:nvPr/>
            </p:nvSpPr>
            <p:spPr>
              <a:xfrm>
                <a:off x="840302" y="1470123"/>
                <a:ext cx="1748269" cy="3794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ctrlPr>
                        </m:sSubPr>
                        <m:e>
                          <m:sSub>
                            <m:sSubPr>
                              <m:ctrlPr>
                                <a:rPr lang="en-GB" i="1">
                                  <a:solidFill>
                                    <a:schemeClr val="accent1">
                                      <a:lumMod val="60000"/>
                                      <a:lumOff val="40000"/>
                                    </a:schemeClr>
                                  </a:solidFill>
                                  <a:latin typeface="Cambria Math" panose="02040503050406030204" pitchFamily="18" charset="0"/>
                                  <a:ea typeface="Cambria Math" panose="02040503050406030204" pitchFamily="18" charset="0"/>
                                </a:rPr>
                              </m:ctrlPr>
                            </m:sSubPr>
                            <m:e>
                              <m:r>
                                <a:rPr lang="en-GB" i="1">
                                  <a:solidFill>
                                    <a:schemeClr val="accent1">
                                      <a:lumMod val="60000"/>
                                      <a:lumOff val="40000"/>
                                    </a:schemeClr>
                                  </a:solidFill>
                                  <a:latin typeface="Cambria Math" panose="02040503050406030204" pitchFamily="18" charset="0"/>
                                  <a:ea typeface="Cambria Math" panose="02040503050406030204" pitchFamily="18" charset="0"/>
                                </a:rPr>
                                <m:t>𝑆</m:t>
                              </m:r>
                            </m:e>
                            <m:sub>
                              <m:r>
                                <a:rPr lang="en-GB" i="1">
                                  <a:solidFill>
                                    <a:schemeClr val="accent1">
                                      <a:lumMod val="60000"/>
                                      <a:lumOff val="40000"/>
                                    </a:schemeClr>
                                  </a:solidFill>
                                  <a:latin typeface="Cambria Math" panose="02040503050406030204" pitchFamily="18" charset="0"/>
                                  <a:ea typeface="Cambria Math" panose="02040503050406030204" pitchFamily="18" charset="0"/>
                                </a:rPr>
                                <m:t>𝑡</m:t>
                              </m:r>
                            </m:sub>
                          </m:sSub>
                          <m:r>
                            <a:rPr lang="en-GB" b="0" i="1" smtClean="0">
                              <a:solidFill>
                                <a:schemeClr val="accent1">
                                  <a:lumMod val="60000"/>
                                  <a:lumOff val="40000"/>
                                </a:schemeClr>
                              </a:solidFill>
                              <a:latin typeface="Cambria Math" panose="02040503050406030204" pitchFamily="18" charset="0"/>
                              <a:ea typeface="Cambria Math" panose="02040503050406030204" pitchFamily="18" charset="0"/>
                            </a:rPr>
                            <m:t> ; </m:t>
                          </m:r>
                          <m:r>
                            <a:rPr lang="en-GB" sz="1800" i="1" smtClean="0">
                              <a:solidFill>
                                <a:schemeClr val="accent1">
                                  <a:lumMod val="60000"/>
                                  <a:lumOff val="40000"/>
                                </a:schemeClr>
                              </a:solidFill>
                              <a:latin typeface="Cambria Math" panose="02040503050406030204" pitchFamily="18" charset="0"/>
                              <a:ea typeface="Cambria Math" panose="02040503050406030204" pitchFamily="18" charset="0"/>
                            </a:rPr>
                            <m:t>𝑞</m:t>
                          </m:r>
                        </m:e>
                        <m:sub>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𝑡</m:t>
                          </m:r>
                        </m:sub>
                      </m:sSub>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=0</m:t>
                      </m:r>
                    </m:oMath>
                  </m:oMathPara>
                </a14:m>
                <a:endParaRPr lang="en-GB" dirty="0">
                  <a:solidFill>
                    <a:schemeClr val="accent1">
                      <a:lumMod val="60000"/>
                      <a:lumOff val="40000"/>
                    </a:schemeClr>
                  </a:solidFill>
                </a:endParaRPr>
              </a:p>
            </p:txBody>
          </p:sp>
        </mc:Choice>
        <mc:Fallback xmlns="">
          <p:sp>
            <p:nvSpPr>
              <p:cNvPr id="10" name="TextBox 9">
                <a:extLst>
                  <a:ext uri="{FF2B5EF4-FFF2-40B4-BE49-F238E27FC236}">
                    <a16:creationId xmlns:a16="http://schemas.microsoft.com/office/drawing/2014/main" id="{0E215657-6D19-A266-C69F-D070630D5D29}"/>
                  </a:ext>
                </a:extLst>
              </p:cNvPr>
              <p:cNvSpPr txBox="1">
                <a:spLocks noRot="1" noChangeAspect="1" noMove="1" noResize="1" noEditPoints="1" noAdjustHandles="1" noChangeArrowheads="1" noChangeShapeType="1" noTextEdit="1"/>
              </p:cNvSpPr>
              <p:nvPr/>
            </p:nvSpPr>
            <p:spPr>
              <a:xfrm>
                <a:off x="840302" y="1470123"/>
                <a:ext cx="1748269" cy="379463"/>
              </a:xfrm>
              <a:prstGeom prst="rect">
                <a:avLst/>
              </a:prstGeom>
              <a:blipFill>
                <a:blip r:embed="rId6"/>
                <a:stretch>
                  <a:fillRect b="-483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68875F0-6661-7871-B018-FB7F29ABD419}"/>
                  </a:ext>
                </a:extLst>
              </p:cNvPr>
              <p:cNvSpPr txBox="1"/>
              <p:nvPr/>
            </p:nvSpPr>
            <p:spPr>
              <a:xfrm>
                <a:off x="2009417" y="4555512"/>
                <a:ext cx="2557990" cy="6576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i="1" smtClean="0">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𝐷𝐹</m:t>
                          </m:r>
                        </m:e>
                        <m:sub>
                          <m:r>
                            <a:rPr lang="en-GB" i="1">
                              <a:latin typeface="Cambria Math" panose="02040503050406030204" pitchFamily="18" charset="0"/>
                              <a:ea typeface="Cambria Math" panose="02040503050406030204" pitchFamily="18" charset="0"/>
                            </a:rPr>
                            <m:t>𝑡</m:t>
                          </m:r>
                        </m:sub>
                        <m:sup>
                          <m:r>
                            <a:rPr lang="en-GB" i="1">
                              <a:latin typeface="Cambria Math" panose="02040503050406030204" pitchFamily="18" charset="0"/>
                              <a:ea typeface="Cambria Math" panose="02040503050406030204" pitchFamily="18" charset="0"/>
                            </a:rPr>
                            <m:t>𝐷𝑖𝑣</m:t>
                          </m:r>
                        </m:sup>
                      </m:sSubSup>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ea typeface="Cambria Math" panose="02040503050406030204" pitchFamily="18" charset="0"/>
                            </a:rPr>
                          </m:ctrlPr>
                        </m:fPr>
                        <m:num>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𝐹</m:t>
                              </m:r>
                            </m:e>
                            <m:sub>
                              <m:r>
                                <a:rPr lang="en-GB" b="0" i="1" smtClean="0">
                                  <a:latin typeface="Cambria Math" panose="02040503050406030204" pitchFamily="18" charset="0"/>
                                  <a:ea typeface="Cambria Math" panose="02040503050406030204" pitchFamily="18" charset="0"/>
                                </a:rPr>
                                <m:t>𝑡</m:t>
                              </m:r>
                            </m:sub>
                          </m:sSub>
                        </m:num>
                        <m:den>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𝑆</m:t>
                              </m:r>
                            </m:e>
                            <m:sub>
                              <m:r>
                                <a:rPr lang="en-GB" b="0" i="1" smtClean="0">
                                  <a:latin typeface="Cambria Math" panose="02040503050406030204" pitchFamily="18" charset="0"/>
                                  <a:ea typeface="Cambria Math" panose="02040503050406030204" pitchFamily="18" charset="0"/>
                                </a:rPr>
                                <m:t>𝑡</m:t>
                              </m:r>
                            </m:sub>
                          </m:sSub>
                        </m:den>
                      </m:f>
                      <m:r>
                        <a:rPr lang="en-GB" b="0" i="1" smtClean="0">
                          <a:latin typeface="Cambria Math" panose="02040503050406030204" pitchFamily="18" charset="0"/>
                          <a:ea typeface="Cambria Math" panose="02040503050406030204" pitchFamily="18" charset="0"/>
                        </a:rPr>
                        <m:t>∙</m:t>
                      </m:r>
                      <m:sSubSup>
                        <m:sSubSupPr>
                          <m:ctrlPr>
                            <a:rPr lang="en-GB" i="1">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𝐷𝐹</m:t>
                          </m:r>
                        </m:e>
                        <m:sub>
                          <m:r>
                            <a:rPr lang="en-GB" i="1">
                              <a:latin typeface="Cambria Math" panose="02040503050406030204" pitchFamily="18" charset="0"/>
                              <a:ea typeface="Cambria Math" panose="02040503050406030204" pitchFamily="18" charset="0"/>
                            </a:rPr>
                            <m:t>𝑡</m:t>
                          </m:r>
                        </m:sub>
                        <m:sup>
                          <m:r>
                            <a:rPr lang="en-GB" i="1">
                              <a:latin typeface="Cambria Math" panose="02040503050406030204" pitchFamily="18" charset="0"/>
                              <a:ea typeface="Cambria Math" panose="02040503050406030204" pitchFamily="18" charset="0"/>
                            </a:rPr>
                            <m:t>𝐹𝑤𝑑</m:t>
                          </m:r>
                        </m:sup>
                      </m:sSubSup>
                    </m:oMath>
                  </m:oMathPara>
                </a14:m>
                <a:endParaRPr lang="en-GB" dirty="0">
                  <a:solidFill>
                    <a:schemeClr val="tx1"/>
                  </a:solidFill>
                </a:endParaRPr>
              </a:p>
            </p:txBody>
          </p:sp>
        </mc:Choice>
        <mc:Fallback xmlns="">
          <p:sp>
            <p:nvSpPr>
              <p:cNvPr id="4" name="TextBox 3">
                <a:extLst>
                  <a:ext uri="{FF2B5EF4-FFF2-40B4-BE49-F238E27FC236}">
                    <a16:creationId xmlns:a16="http://schemas.microsoft.com/office/drawing/2014/main" id="{C68875F0-6661-7871-B018-FB7F29ABD419}"/>
                  </a:ext>
                </a:extLst>
              </p:cNvPr>
              <p:cNvSpPr txBox="1">
                <a:spLocks noRot="1" noChangeAspect="1" noMove="1" noResize="1" noEditPoints="1" noAdjustHandles="1" noChangeArrowheads="1" noChangeShapeType="1" noTextEdit="1"/>
              </p:cNvSpPr>
              <p:nvPr/>
            </p:nvSpPr>
            <p:spPr>
              <a:xfrm>
                <a:off x="2009417" y="4555512"/>
                <a:ext cx="2557990" cy="657681"/>
              </a:xfrm>
              <a:prstGeom prst="rect">
                <a:avLst/>
              </a:prstGeom>
              <a:blipFill>
                <a:blip r:embed="rId7"/>
                <a:stretch>
                  <a:fillRect/>
                </a:stretch>
              </a:blipFill>
            </p:spPr>
            <p:txBody>
              <a:bodyPr/>
              <a:lstStyle/>
              <a:p>
                <a:r>
                  <a:rPr lang="en-GB">
                    <a:noFill/>
                  </a:rPr>
                  <a:t> </a:t>
                </a:r>
              </a:p>
            </p:txBody>
          </p:sp>
        </mc:Fallback>
      </mc:AlternateContent>
      <p:sp>
        <p:nvSpPr>
          <p:cNvPr id="16" name="TextBox 15">
            <a:extLst>
              <a:ext uri="{FF2B5EF4-FFF2-40B4-BE49-F238E27FC236}">
                <a16:creationId xmlns:a16="http://schemas.microsoft.com/office/drawing/2014/main" id="{4C1BFE93-D02C-E754-7ECB-8C67D3BEF619}"/>
              </a:ext>
            </a:extLst>
          </p:cNvPr>
          <p:cNvSpPr txBox="1"/>
          <p:nvPr/>
        </p:nvSpPr>
        <p:spPr>
          <a:xfrm>
            <a:off x="238539" y="1473714"/>
            <a:ext cx="824419" cy="369332"/>
          </a:xfrm>
          <a:prstGeom prst="rect">
            <a:avLst/>
          </a:prstGeom>
          <a:solidFill>
            <a:schemeClr val="accent1">
              <a:lumMod val="20000"/>
              <a:lumOff val="80000"/>
            </a:schemeClr>
          </a:solidFill>
        </p:spPr>
        <p:txBody>
          <a:bodyPr wrap="square" rtlCol="0">
            <a:spAutoFit/>
          </a:bodyPr>
          <a:lstStyle/>
          <a:p>
            <a:pPr algn="ctr"/>
            <a:r>
              <a:rPr lang="en-GB" b="1" dirty="0"/>
              <a:t>Input</a:t>
            </a:r>
          </a:p>
        </p:txBody>
      </p:sp>
      <p:sp>
        <p:nvSpPr>
          <p:cNvPr id="17" name="TextBox 16">
            <a:extLst>
              <a:ext uri="{FF2B5EF4-FFF2-40B4-BE49-F238E27FC236}">
                <a16:creationId xmlns:a16="http://schemas.microsoft.com/office/drawing/2014/main" id="{3FC7A705-CEC6-5C61-3274-A9D2C74FE454}"/>
              </a:ext>
            </a:extLst>
          </p:cNvPr>
          <p:cNvSpPr txBox="1"/>
          <p:nvPr/>
        </p:nvSpPr>
        <p:spPr>
          <a:xfrm>
            <a:off x="238538" y="4355888"/>
            <a:ext cx="824419" cy="369332"/>
          </a:xfrm>
          <a:prstGeom prst="rect">
            <a:avLst/>
          </a:prstGeom>
          <a:solidFill>
            <a:schemeClr val="accent1">
              <a:lumMod val="20000"/>
              <a:lumOff val="80000"/>
            </a:schemeClr>
          </a:solidFill>
        </p:spPr>
        <p:txBody>
          <a:bodyPr wrap="square" rtlCol="0">
            <a:spAutoFit/>
          </a:bodyPr>
          <a:lstStyle/>
          <a:p>
            <a:pPr algn="ctr"/>
            <a:r>
              <a:rPr lang="en-GB" b="1" dirty="0"/>
              <a:t>Input</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211297B-6308-9ECA-D9F5-E30E9EDA6C79}"/>
                  </a:ext>
                </a:extLst>
              </p:cNvPr>
              <p:cNvSpPr txBox="1"/>
              <p:nvPr/>
            </p:nvSpPr>
            <p:spPr>
              <a:xfrm>
                <a:off x="1062957" y="4364168"/>
                <a:ext cx="50482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ctrlPr>
                        </m:sSubPr>
                        <m:e>
                          <m:sSub>
                            <m:sSubPr>
                              <m:ctrlPr>
                                <a:rPr lang="en-GB" i="1">
                                  <a:solidFill>
                                    <a:schemeClr val="accent1">
                                      <a:lumMod val="60000"/>
                                      <a:lumOff val="40000"/>
                                    </a:schemeClr>
                                  </a:solidFill>
                                  <a:latin typeface="Cambria Math" panose="02040503050406030204" pitchFamily="18" charset="0"/>
                                  <a:ea typeface="Cambria Math" panose="02040503050406030204" pitchFamily="18" charset="0"/>
                                </a:rPr>
                              </m:ctrlPr>
                            </m:sSubPr>
                            <m:e>
                              <m:r>
                                <a:rPr lang="en-GB" i="1">
                                  <a:solidFill>
                                    <a:schemeClr val="accent1">
                                      <a:lumMod val="60000"/>
                                      <a:lumOff val="40000"/>
                                    </a:schemeClr>
                                  </a:solidFill>
                                  <a:latin typeface="Cambria Math" panose="02040503050406030204" pitchFamily="18" charset="0"/>
                                  <a:ea typeface="Cambria Math" panose="02040503050406030204" pitchFamily="18" charset="0"/>
                                </a:rPr>
                                <m:t>𝑆</m:t>
                              </m:r>
                            </m:e>
                            <m:sub>
                              <m:r>
                                <a:rPr lang="en-GB" i="1">
                                  <a:solidFill>
                                    <a:schemeClr val="accent1">
                                      <a:lumMod val="60000"/>
                                      <a:lumOff val="40000"/>
                                    </a:schemeClr>
                                  </a:solidFill>
                                  <a:latin typeface="Cambria Math" panose="02040503050406030204" pitchFamily="18" charset="0"/>
                                  <a:ea typeface="Cambria Math" panose="02040503050406030204" pitchFamily="18" charset="0"/>
                                </a:rPr>
                                <m:t>𝑡</m:t>
                              </m:r>
                            </m:sub>
                          </m:sSub>
                          <m:r>
                            <a:rPr lang="en-GB" b="0" i="1" smtClean="0">
                              <a:solidFill>
                                <a:schemeClr val="accent1">
                                  <a:lumMod val="60000"/>
                                  <a:lumOff val="40000"/>
                                </a:schemeClr>
                              </a:solidFill>
                              <a:latin typeface="Cambria Math" panose="02040503050406030204" pitchFamily="18" charset="0"/>
                              <a:ea typeface="Cambria Math" panose="02040503050406030204" pitchFamily="18" charset="0"/>
                            </a:rPr>
                            <m:t> ; </m:t>
                          </m:r>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𝐹</m:t>
                          </m:r>
                        </m:e>
                        <m:sub>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𝑡</m:t>
                          </m:r>
                        </m:sub>
                      </m:sSub>
                    </m:oMath>
                  </m:oMathPara>
                </a14:m>
                <a:endParaRPr lang="en-GB" dirty="0">
                  <a:solidFill>
                    <a:schemeClr val="accent1">
                      <a:lumMod val="60000"/>
                      <a:lumOff val="40000"/>
                    </a:schemeClr>
                  </a:solidFill>
                </a:endParaRPr>
              </a:p>
            </p:txBody>
          </p:sp>
        </mc:Choice>
        <mc:Fallback xmlns="">
          <p:sp>
            <p:nvSpPr>
              <p:cNvPr id="19" name="TextBox 18">
                <a:extLst>
                  <a:ext uri="{FF2B5EF4-FFF2-40B4-BE49-F238E27FC236}">
                    <a16:creationId xmlns:a16="http://schemas.microsoft.com/office/drawing/2014/main" id="{1211297B-6308-9ECA-D9F5-E30E9EDA6C79}"/>
                  </a:ext>
                </a:extLst>
              </p:cNvPr>
              <p:cNvSpPr txBox="1">
                <a:spLocks noRot="1" noChangeAspect="1" noMove="1" noResize="1" noEditPoints="1" noAdjustHandles="1" noChangeArrowheads="1" noChangeShapeType="1" noTextEdit="1"/>
              </p:cNvSpPr>
              <p:nvPr/>
            </p:nvSpPr>
            <p:spPr>
              <a:xfrm>
                <a:off x="1062957" y="4364168"/>
                <a:ext cx="504824" cy="369332"/>
              </a:xfrm>
              <a:prstGeom prst="rect">
                <a:avLst/>
              </a:prstGeom>
              <a:blipFill>
                <a:blip r:embed="rId8"/>
                <a:stretch>
                  <a:fillRect r="-44578"/>
                </a:stretch>
              </a:blipFill>
            </p:spPr>
            <p:txBody>
              <a:bodyPr/>
              <a:lstStyle/>
              <a:p>
                <a:r>
                  <a:rPr lang="en-GB">
                    <a:noFill/>
                  </a:rPr>
                  <a:t> </a:t>
                </a:r>
              </a:p>
            </p:txBody>
          </p:sp>
        </mc:Fallback>
      </mc:AlternateContent>
      <p:sp>
        <p:nvSpPr>
          <p:cNvPr id="20" name="TextBox 19">
            <a:extLst>
              <a:ext uri="{FF2B5EF4-FFF2-40B4-BE49-F238E27FC236}">
                <a16:creationId xmlns:a16="http://schemas.microsoft.com/office/drawing/2014/main" id="{1DA0F519-7676-572F-13CB-8E007301972A}"/>
              </a:ext>
            </a:extLst>
          </p:cNvPr>
          <p:cNvSpPr txBox="1"/>
          <p:nvPr/>
        </p:nvSpPr>
        <p:spPr>
          <a:xfrm>
            <a:off x="5950347" y="1471974"/>
            <a:ext cx="824419" cy="369332"/>
          </a:xfrm>
          <a:prstGeom prst="rect">
            <a:avLst/>
          </a:prstGeom>
          <a:solidFill>
            <a:schemeClr val="accent1">
              <a:lumMod val="20000"/>
              <a:lumOff val="80000"/>
            </a:schemeClr>
          </a:solidFill>
        </p:spPr>
        <p:txBody>
          <a:bodyPr wrap="square" rtlCol="0">
            <a:spAutoFit/>
          </a:bodyPr>
          <a:lstStyle/>
          <a:p>
            <a:pPr algn="ctr"/>
            <a:r>
              <a:rPr lang="en-GB" b="1" dirty="0"/>
              <a:t>Input</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1BC0982-280E-D88D-3965-6975A8442670}"/>
                  </a:ext>
                </a:extLst>
              </p:cNvPr>
              <p:cNvSpPr txBox="1"/>
              <p:nvPr/>
            </p:nvSpPr>
            <p:spPr>
              <a:xfrm>
                <a:off x="6774766" y="1480254"/>
                <a:ext cx="50482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ctrlPr>
                        </m:sSubPr>
                        <m:e>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𝑆</m:t>
                          </m:r>
                        </m:e>
                        <m:sub>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𝑡</m:t>
                          </m:r>
                        </m:sub>
                      </m:sSub>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 ; </m:t>
                      </m:r>
                      <m:sSub>
                        <m:sSubPr>
                          <m:ctrlP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ctrlPr>
                        </m:sSubPr>
                        <m:e>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𝑞</m:t>
                          </m:r>
                        </m:e>
                        <m:sub>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𝑡</m:t>
                          </m:r>
                        </m:sub>
                      </m:sSub>
                    </m:oMath>
                  </m:oMathPara>
                </a14:m>
                <a:endParaRPr lang="en-GB" dirty="0">
                  <a:solidFill>
                    <a:schemeClr val="accent1">
                      <a:lumMod val="60000"/>
                      <a:lumOff val="40000"/>
                    </a:schemeClr>
                  </a:solidFill>
                </a:endParaRPr>
              </a:p>
            </p:txBody>
          </p:sp>
        </mc:Choice>
        <mc:Fallback xmlns="">
          <p:sp>
            <p:nvSpPr>
              <p:cNvPr id="21" name="TextBox 20">
                <a:extLst>
                  <a:ext uri="{FF2B5EF4-FFF2-40B4-BE49-F238E27FC236}">
                    <a16:creationId xmlns:a16="http://schemas.microsoft.com/office/drawing/2014/main" id="{51BC0982-280E-D88D-3965-6975A8442670}"/>
                  </a:ext>
                </a:extLst>
              </p:cNvPr>
              <p:cNvSpPr txBox="1">
                <a:spLocks noRot="1" noChangeAspect="1" noMove="1" noResize="1" noEditPoints="1" noAdjustHandles="1" noChangeArrowheads="1" noChangeShapeType="1" noTextEdit="1"/>
              </p:cNvSpPr>
              <p:nvPr/>
            </p:nvSpPr>
            <p:spPr>
              <a:xfrm>
                <a:off x="6774766" y="1480254"/>
                <a:ext cx="504824" cy="369332"/>
              </a:xfrm>
              <a:prstGeom prst="rect">
                <a:avLst/>
              </a:prstGeom>
              <a:blipFill>
                <a:blip r:embed="rId9"/>
                <a:stretch>
                  <a:fillRect r="-44578" b="-6667"/>
                </a:stretch>
              </a:blipFill>
            </p:spPr>
            <p:txBody>
              <a:bodyPr/>
              <a:lstStyle/>
              <a:p>
                <a:r>
                  <a:rPr lang="en-GB">
                    <a:noFill/>
                  </a:rPr>
                  <a:t> </a:t>
                </a:r>
              </a:p>
            </p:txBody>
          </p:sp>
        </mc:Fallback>
      </mc:AlternateContent>
      <p:sp>
        <p:nvSpPr>
          <p:cNvPr id="22" name="TextBox 21">
            <a:extLst>
              <a:ext uri="{FF2B5EF4-FFF2-40B4-BE49-F238E27FC236}">
                <a16:creationId xmlns:a16="http://schemas.microsoft.com/office/drawing/2014/main" id="{BC054BDA-3AD5-0677-1C4E-600429EBEE19}"/>
              </a:ext>
            </a:extLst>
          </p:cNvPr>
          <p:cNvSpPr txBox="1"/>
          <p:nvPr/>
        </p:nvSpPr>
        <p:spPr>
          <a:xfrm>
            <a:off x="5950347" y="4362566"/>
            <a:ext cx="824419" cy="369332"/>
          </a:xfrm>
          <a:prstGeom prst="rect">
            <a:avLst/>
          </a:prstGeom>
          <a:solidFill>
            <a:schemeClr val="accent1">
              <a:lumMod val="20000"/>
              <a:lumOff val="80000"/>
            </a:schemeClr>
          </a:solidFill>
        </p:spPr>
        <p:txBody>
          <a:bodyPr wrap="square" rtlCol="0">
            <a:spAutoFit/>
          </a:bodyPr>
          <a:lstStyle/>
          <a:p>
            <a:pPr algn="ctr"/>
            <a:r>
              <a:rPr lang="en-GB" b="1" dirty="0"/>
              <a:t>Input</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17F3B21-0EA7-8BA5-9B22-93C7E1750AC4}"/>
                  </a:ext>
                </a:extLst>
              </p:cNvPr>
              <p:cNvSpPr txBox="1"/>
              <p:nvPr/>
            </p:nvSpPr>
            <p:spPr>
              <a:xfrm>
                <a:off x="6774766" y="4370846"/>
                <a:ext cx="50482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ctrlPr>
                        </m:sSubPr>
                        <m:e>
                          <m:sSub>
                            <m:sSubPr>
                              <m:ctrlPr>
                                <a:rPr lang="en-GB" i="1">
                                  <a:solidFill>
                                    <a:schemeClr val="accent1">
                                      <a:lumMod val="60000"/>
                                      <a:lumOff val="40000"/>
                                    </a:schemeClr>
                                  </a:solidFill>
                                  <a:latin typeface="Cambria Math" panose="02040503050406030204" pitchFamily="18" charset="0"/>
                                  <a:ea typeface="Cambria Math" panose="02040503050406030204" pitchFamily="18" charset="0"/>
                                </a:rPr>
                              </m:ctrlPr>
                            </m:sSubPr>
                            <m:e>
                              <m:r>
                                <a:rPr lang="en-GB" i="1">
                                  <a:solidFill>
                                    <a:schemeClr val="accent1">
                                      <a:lumMod val="60000"/>
                                      <a:lumOff val="40000"/>
                                    </a:schemeClr>
                                  </a:solidFill>
                                  <a:latin typeface="Cambria Math" panose="02040503050406030204" pitchFamily="18" charset="0"/>
                                  <a:ea typeface="Cambria Math" panose="02040503050406030204" pitchFamily="18" charset="0"/>
                                </a:rPr>
                                <m:t>𝑆</m:t>
                              </m:r>
                            </m:e>
                            <m:sub>
                              <m:r>
                                <a:rPr lang="en-GB" i="1">
                                  <a:solidFill>
                                    <a:schemeClr val="accent1">
                                      <a:lumMod val="60000"/>
                                      <a:lumOff val="40000"/>
                                    </a:schemeClr>
                                  </a:solidFill>
                                  <a:latin typeface="Cambria Math" panose="02040503050406030204" pitchFamily="18" charset="0"/>
                                  <a:ea typeface="Cambria Math" panose="02040503050406030204" pitchFamily="18" charset="0"/>
                                </a:rPr>
                                <m:t>𝑡</m:t>
                              </m:r>
                            </m:sub>
                          </m:sSub>
                          <m:r>
                            <a:rPr lang="en-GB" b="0" i="1" smtClean="0">
                              <a:solidFill>
                                <a:schemeClr val="accent1">
                                  <a:lumMod val="60000"/>
                                  <a:lumOff val="40000"/>
                                </a:schemeClr>
                              </a:solidFill>
                              <a:latin typeface="Cambria Math" panose="02040503050406030204" pitchFamily="18" charset="0"/>
                              <a:ea typeface="Cambria Math" panose="02040503050406030204" pitchFamily="18" charset="0"/>
                            </a:rPr>
                            <m:t> ; </m:t>
                          </m:r>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𝐶</m:t>
                          </m:r>
                        </m:e>
                        <m:sub>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𝑡</m:t>
                          </m:r>
                        </m:sub>
                      </m:sSub>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 </m:t>
                      </m:r>
                      <m:sSub>
                        <m:sSubPr>
                          <m:ctrlP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ctrlPr>
                        </m:sSubPr>
                        <m:e>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 </m:t>
                          </m:r>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𝑃</m:t>
                          </m:r>
                        </m:e>
                        <m:sub>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𝑡</m:t>
                          </m:r>
                        </m:sub>
                      </m:sSub>
                    </m:oMath>
                  </m:oMathPara>
                </a14:m>
                <a:endParaRPr lang="en-GB" dirty="0">
                  <a:solidFill>
                    <a:schemeClr val="accent1">
                      <a:lumMod val="60000"/>
                      <a:lumOff val="40000"/>
                    </a:schemeClr>
                  </a:solidFill>
                </a:endParaRPr>
              </a:p>
            </p:txBody>
          </p:sp>
        </mc:Choice>
        <mc:Fallback xmlns="">
          <p:sp>
            <p:nvSpPr>
              <p:cNvPr id="23" name="TextBox 22">
                <a:extLst>
                  <a:ext uri="{FF2B5EF4-FFF2-40B4-BE49-F238E27FC236}">
                    <a16:creationId xmlns:a16="http://schemas.microsoft.com/office/drawing/2014/main" id="{317F3B21-0EA7-8BA5-9B22-93C7E1750AC4}"/>
                  </a:ext>
                </a:extLst>
              </p:cNvPr>
              <p:cNvSpPr txBox="1">
                <a:spLocks noRot="1" noChangeAspect="1" noMove="1" noResize="1" noEditPoints="1" noAdjustHandles="1" noChangeArrowheads="1" noChangeShapeType="1" noTextEdit="1"/>
              </p:cNvSpPr>
              <p:nvPr/>
            </p:nvSpPr>
            <p:spPr>
              <a:xfrm>
                <a:off x="6774766" y="4370846"/>
                <a:ext cx="504824" cy="369332"/>
              </a:xfrm>
              <a:prstGeom prst="rect">
                <a:avLst/>
              </a:prstGeom>
              <a:blipFill>
                <a:blip r:embed="rId10"/>
                <a:stretch>
                  <a:fillRect r="-1265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CB5DC78-D3A6-E3AE-D8E8-6E8D76B92A1D}"/>
                  </a:ext>
                </a:extLst>
              </p:cNvPr>
              <p:cNvSpPr txBox="1"/>
              <p:nvPr/>
            </p:nvSpPr>
            <p:spPr>
              <a:xfrm>
                <a:off x="7902389" y="4666333"/>
                <a:ext cx="2232816" cy="6871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𝐹</m:t>
                          </m:r>
                        </m:e>
                        <m:sub>
                          <m:r>
                            <a:rPr lang="en-GB" sz="1800" b="0" i="1" smtClean="0">
                              <a:solidFill>
                                <a:schemeClr val="tx1"/>
                              </a:solidFill>
                              <a:latin typeface="Cambria Math" panose="02040503050406030204" pitchFamily="18" charset="0"/>
                            </a:rPr>
                            <m:t>𝑡</m:t>
                          </m:r>
                        </m:sub>
                      </m:sSub>
                      <m:r>
                        <a:rPr lang="en-GB" sz="1800" b="0" i="1" smtClean="0">
                          <a:solidFill>
                            <a:schemeClr val="tx1"/>
                          </a:solidFill>
                          <a:latin typeface="Cambria Math" panose="02040503050406030204" pitchFamily="18" charset="0"/>
                        </a:rPr>
                        <m:t>=</m:t>
                      </m:r>
                      <m:r>
                        <a:rPr lang="en-GB" sz="1800" b="0" i="1" smtClean="0">
                          <a:solidFill>
                            <a:schemeClr val="tx1"/>
                          </a:solidFill>
                          <a:latin typeface="Cambria Math" panose="02040503050406030204" pitchFamily="18" charset="0"/>
                        </a:rPr>
                        <m:t>𝐾</m:t>
                      </m:r>
                      <m:r>
                        <a:rPr lang="en-GB" sz="1800" b="0" i="1" smtClean="0">
                          <a:solidFill>
                            <a:schemeClr val="tx1"/>
                          </a:solidFill>
                          <a:latin typeface="Cambria Math" panose="02040503050406030204" pitchFamily="18" charset="0"/>
                        </a:rPr>
                        <m:t>+</m:t>
                      </m:r>
                      <m:f>
                        <m:fPr>
                          <m:ctrlPr>
                            <a:rPr lang="en-GB" sz="1800" b="0" i="1" smtClean="0">
                              <a:solidFill>
                                <a:schemeClr val="tx1"/>
                              </a:solidFill>
                              <a:latin typeface="Cambria Math" panose="02040503050406030204" pitchFamily="18" charset="0"/>
                            </a:rPr>
                          </m:ctrlPr>
                        </m:fPr>
                        <m:num>
                          <m:sSub>
                            <m:sSubPr>
                              <m:ctrlPr>
                                <a:rPr lang="en-GB" sz="1800" b="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𝐶</m:t>
                              </m:r>
                            </m:e>
                            <m:sub>
                              <m:r>
                                <a:rPr lang="en-GB" sz="1800" b="0" i="1" smtClean="0">
                                  <a:solidFill>
                                    <a:schemeClr val="tx1"/>
                                  </a:solidFill>
                                  <a:latin typeface="Cambria Math" panose="02040503050406030204" pitchFamily="18" charset="0"/>
                                </a:rPr>
                                <m:t>𝑡</m:t>
                              </m:r>
                            </m:sub>
                          </m:sSub>
                          <m:r>
                            <a:rPr lang="en-GB" sz="1800" b="0" i="1" smtClean="0">
                              <a:solidFill>
                                <a:schemeClr val="tx1"/>
                              </a:solidFill>
                              <a:latin typeface="Cambria Math" panose="02040503050406030204" pitchFamily="18" charset="0"/>
                            </a:rPr>
                            <m:t>−</m:t>
                          </m:r>
                          <m:sSub>
                            <m:sSubPr>
                              <m:ctrlPr>
                                <a:rPr lang="en-GB" sz="1800" b="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𝑃</m:t>
                              </m:r>
                            </m:e>
                            <m:sub>
                              <m:r>
                                <a:rPr lang="en-GB" sz="1800" b="0" i="1" smtClean="0">
                                  <a:solidFill>
                                    <a:schemeClr val="tx1"/>
                                  </a:solidFill>
                                  <a:latin typeface="Cambria Math" panose="02040503050406030204" pitchFamily="18" charset="0"/>
                                </a:rPr>
                                <m:t>𝑡</m:t>
                              </m:r>
                            </m:sub>
                          </m:sSub>
                        </m:num>
                        <m:den>
                          <m:sSubSup>
                            <m:sSubSupPr>
                              <m:ctrlPr>
                                <a:rPr lang="en-GB" i="1">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𝐷𝐹</m:t>
                              </m:r>
                            </m:e>
                            <m:sub>
                              <m:r>
                                <a:rPr lang="en-GB" i="1">
                                  <a:latin typeface="Cambria Math" panose="02040503050406030204" pitchFamily="18" charset="0"/>
                                  <a:ea typeface="Cambria Math" panose="02040503050406030204" pitchFamily="18" charset="0"/>
                                </a:rPr>
                                <m:t>𝑡</m:t>
                              </m:r>
                            </m:sub>
                            <m:sup>
                              <m:r>
                                <a:rPr lang="en-GB" i="1">
                                  <a:latin typeface="Cambria Math" panose="02040503050406030204" pitchFamily="18" charset="0"/>
                                  <a:ea typeface="Cambria Math" panose="02040503050406030204" pitchFamily="18" charset="0"/>
                                </a:rPr>
                                <m:t>𝐹𝑤𝑑</m:t>
                              </m:r>
                            </m:sup>
                          </m:sSubSup>
                        </m:den>
                      </m:f>
                    </m:oMath>
                  </m:oMathPara>
                </a14:m>
                <a:endParaRPr lang="en-GB" dirty="0"/>
              </a:p>
            </p:txBody>
          </p:sp>
        </mc:Choice>
        <mc:Fallback xmlns="">
          <p:sp>
            <p:nvSpPr>
              <p:cNvPr id="25" name="TextBox 24">
                <a:extLst>
                  <a:ext uri="{FF2B5EF4-FFF2-40B4-BE49-F238E27FC236}">
                    <a16:creationId xmlns:a16="http://schemas.microsoft.com/office/drawing/2014/main" id="{9CB5DC78-D3A6-E3AE-D8E8-6E8D76B92A1D}"/>
                  </a:ext>
                </a:extLst>
              </p:cNvPr>
              <p:cNvSpPr txBox="1">
                <a:spLocks noRot="1" noChangeAspect="1" noMove="1" noResize="1" noEditPoints="1" noAdjustHandles="1" noChangeArrowheads="1" noChangeShapeType="1" noTextEdit="1"/>
              </p:cNvSpPr>
              <p:nvPr/>
            </p:nvSpPr>
            <p:spPr>
              <a:xfrm>
                <a:off x="7902389" y="4666333"/>
                <a:ext cx="2232816" cy="687111"/>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0083A0A-9C86-5B7F-43E9-BA8E4A980757}"/>
                  </a:ext>
                </a:extLst>
              </p:cNvPr>
              <p:cNvSpPr txBox="1"/>
              <p:nvPr/>
            </p:nvSpPr>
            <p:spPr>
              <a:xfrm>
                <a:off x="7891741" y="5353444"/>
                <a:ext cx="2557990" cy="6576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i="1" smtClean="0">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𝐷𝐹</m:t>
                          </m:r>
                        </m:e>
                        <m:sub>
                          <m:r>
                            <a:rPr lang="en-GB" i="1">
                              <a:latin typeface="Cambria Math" panose="02040503050406030204" pitchFamily="18" charset="0"/>
                              <a:ea typeface="Cambria Math" panose="02040503050406030204" pitchFamily="18" charset="0"/>
                            </a:rPr>
                            <m:t>𝑡</m:t>
                          </m:r>
                        </m:sub>
                        <m:sup>
                          <m:r>
                            <a:rPr lang="en-GB" i="1">
                              <a:latin typeface="Cambria Math" panose="02040503050406030204" pitchFamily="18" charset="0"/>
                              <a:ea typeface="Cambria Math" panose="02040503050406030204" pitchFamily="18" charset="0"/>
                            </a:rPr>
                            <m:t>𝐷𝑖𝑣</m:t>
                          </m:r>
                        </m:sup>
                      </m:sSubSup>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ea typeface="Cambria Math" panose="02040503050406030204" pitchFamily="18" charset="0"/>
                            </a:rPr>
                          </m:ctrlPr>
                        </m:fPr>
                        <m:num>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𝐹</m:t>
                              </m:r>
                            </m:e>
                            <m:sub>
                              <m:r>
                                <a:rPr lang="en-GB" b="0" i="1" smtClean="0">
                                  <a:latin typeface="Cambria Math" panose="02040503050406030204" pitchFamily="18" charset="0"/>
                                  <a:ea typeface="Cambria Math" panose="02040503050406030204" pitchFamily="18" charset="0"/>
                                </a:rPr>
                                <m:t>𝑡</m:t>
                              </m:r>
                            </m:sub>
                          </m:sSub>
                        </m:num>
                        <m:den>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𝑆</m:t>
                              </m:r>
                            </m:e>
                            <m:sub>
                              <m:r>
                                <a:rPr lang="en-GB" b="0" i="1" smtClean="0">
                                  <a:latin typeface="Cambria Math" panose="02040503050406030204" pitchFamily="18" charset="0"/>
                                  <a:ea typeface="Cambria Math" panose="02040503050406030204" pitchFamily="18" charset="0"/>
                                </a:rPr>
                                <m:t>𝑡</m:t>
                              </m:r>
                            </m:sub>
                          </m:sSub>
                        </m:den>
                      </m:f>
                      <m:r>
                        <a:rPr lang="en-GB" b="0" i="1" smtClean="0">
                          <a:latin typeface="Cambria Math" panose="02040503050406030204" pitchFamily="18" charset="0"/>
                          <a:ea typeface="Cambria Math" panose="02040503050406030204" pitchFamily="18" charset="0"/>
                        </a:rPr>
                        <m:t>∙</m:t>
                      </m:r>
                      <m:sSubSup>
                        <m:sSubSupPr>
                          <m:ctrlPr>
                            <a:rPr lang="en-GB" i="1">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𝐷𝐹</m:t>
                          </m:r>
                        </m:e>
                        <m:sub>
                          <m:r>
                            <a:rPr lang="en-GB" i="1">
                              <a:latin typeface="Cambria Math" panose="02040503050406030204" pitchFamily="18" charset="0"/>
                              <a:ea typeface="Cambria Math" panose="02040503050406030204" pitchFamily="18" charset="0"/>
                            </a:rPr>
                            <m:t>𝑡</m:t>
                          </m:r>
                        </m:sub>
                        <m:sup>
                          <m:r>
                            <a:rPr lang="en-GB" i="1">
                              <a:latin typeface="Cambria Math" panose="02040503050406030204" pitchFamily="18" charset="0"/>
                              <a:ea typeface="Cambria Math" panose="02040503050406030204" pitchFamily="18" charset="0"/>
                            </a:rPr>
                            <m:t>𝐹𝑤𝑑</m:t>
                          </m:r>
                        </m:sup>
                      </m:sSubSup>
                    </m:oMath>
                  </m:oMathPara>
                </a14:m>
                <a:endParaRPr lang="en-GB" dirty="0">
                  <a:solidFill>
                    <a:schemeClr val="tx1"/>
                  </a:solidFill>
                </a:endParaRPr>
              </a:p>
            </p:txBody>
          </p:sp>
        </mc:Choice>
        <mc:Fallback xmlns="">
          <p:sp>
            <p:nvSpPr>
              <p:cNvPr id="26" name="TextBox 25">
                <a:extLst>
                  <a:ext uri="{FF2B5EF4-FFF2-40B4-BE49-F238E27FC236}">
                    <a16:creationId xmlns:a16="http://schemas.microsoft.com/office/drawing/2014/main" id="{C0083A0A-9C86-5B7F-43E9-BA8E4A980757}"/>
                  </a:ext>
                </a:extLst>
              </p:cNvPr>
              <p:cNvSpPr txBox="1">
                <a:spLocks noRot="1" noChangeAspect="1" noMove="1" noResize="1" noEditPoints="1" noAdjustHandles="1" noChangeArrowheads="1" noChangeShapeType="1" noTextEdit="1"/>
              </p:cNvSpPr>
              <p:nvPr/>
            </p:nvSpPr>
            <p:spPr>
              <a:xfrm>
                <a:off x="7891741" y="5353444"/>
                <a:ext cx="2557990" cy="657681"/>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B3E8A1A-41C7-FA2A-F785-02883BCD4FBC}"/>
                  </a:ext>
                </a:extLst>
              </p:cNvPr>
              <p:cNvSpPr txBox="1"/>
              <p:nvPr/>
            </p:nvSpPr>
            <p:spPr>
              <a:xfrm>
                <a:off x="8483772" y="298975"/>
                <a:ext cx="1748269" cy="3794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i="1" smtClean="0">
                              <a:solidFill>
                                <a:schemeClr val="accent2"/>
                              </a:solidFill>
                              <a:latin typeface="Cambria Math" panose="02040503050406030204" pitchFamily="18" charset="0"/>
                              <a:ea typeface="Cambria Math" panose="02040503050406030204" pitchFamily="18" charset="0"/>
                            </a:rPr>
                          </m:ctrlPr>
                        </m:sSubSupPr>
                        <m:e>
                          <m:r>
                            <a:rPr lang="en-GB" i="1">
                              <a:solidFill>
                                <a:schemeClr val="accent2"/>
                              </a:solidFill>
                              <a:latin typeface="Cambria Math" panose="02040503050406030204" pitchFamily="18" charset="0"/>
                              <a:ea typeface="Cambria Math" panose="02040503050406030204" pitchFamily="18" charset="0"/>
                            </a:rPr>
                            <m:t>𝐷𝐹</m:t>
                          </m:r>
                        </m:e>
                        <m:sub>
                          <m:r>
                            <a:rPr lang="en-GB" i="1">
                              <a:solidFill>
                                <a:schemeClr val="accent2"/>
                              </a:solidFill>
                              <a:latin typeface="Cambria Math" panose="02040503050406030204" pitchFamily="18" charset="0"/>
                              <a:ea typeface="Cambria Math" panose="02040503050406030204" pitchFamily="18" charset="0"/>
                            </a:rPr>
                            <m:t>𝑡</m:t>
                          </m:r>
                        </m:sub>
                        <m:sup>
                          <m:r>
                            <a:rPr lang="en-GB" i="1">
                              <a:solidFill>
                                <a:schemeClr val="accent2"/>
                              </a:solidFill>
                              <a:latin typeface="Cambria Math" panose="02040503050406030204" pitchFamily="18" charset="0"/>
                              <a:ea typeface="Cambria Math" panose="02040503050406030204" pitchFamily="18" charset="0"/>
                            </a:rPr>
                            <m:t>𝐹𝑤𝑑</m:t>
                          </m:r>
                        </m:sup>
                      </m:sSubSup>
                    </m:oMath>
                  </m:oMathPara>
                </a14:m>
                <a:endParaRPr lang="en-GB" dirty="0">
                  <a:solidFill>
                    <a:schemeClr val="accent2"/>
                  </a:solidFill>
                </a:endParaRPr>
              </a:p>
            </p:txBody>
          </p:sp>
        </mc:Choice>
        <mc:Fallback xmlns="">
          <p:sp>
            <p:nvSpPr>
              <p:cNvPr id="27" name="TextBox 26">
                <a:extLst>
                  <a:ext uri="{FF2B5EF4-FFF2-40B4-BE49-F238E27FC236}">
                    <a16:creationId xmlns:a16="http://schemas.microsoft.com/office/drawing/2014/main" id="{BB3E8A1A-41C7-FA2A-F785-02883BCD4FBC}"/>
                  </a:ext>
                </a:extLst>
              </p:cNvPr>
              <p:cNvSpPr txBox="1">
                <a:spLocks noRot="1" noChangeAspect="1" noMove="1" noResize="1" noEditPoints="1" noAdjustHandles="1" noChangeArrowheads="1" noChangeShapeType="1" noTextEdit="1"/>
              </p:cNvSpPr>
              <p:nvPr/>
            </p:nvSpPr>
            <p:spPr>
              <a:xfrm>
                <a:off x="8483772" y="298975"/>
                <a:ext cx="1748269" cy="379463"/>
              </a:xfrm>
              <a:prstGeom prst="rect">
                <a:avLst/>
              </a:prstGeom>
              <a:blipFill>
                <a:blip r:embed="rId13"/>
                <a:stretch>
                  <a:fillRect b="-1613"/>
                </a:stretch>
              </a:blipFill>
            </p:spPr>
            <p:txBody>
              <a:bodyPr/>
              <a:lstStyle/>
              <a:p>
                <a:r>
                  <a:rPr lang="en-GB">
                    <a:noFill/>
                  </a:rPr>
                  <a:t> </a:t>
                </a:r>
              </a:p>
            </p:txBody>
          </p:sp>
        </mc:Fallback>
      </mc:AlternateContent>
      <p:sp>
        <p:nvSpPr>
          <p:cNvPr id="28" name="TextBox 27">
            <a:extLst>
              <a:ext uri="{FF2B5EF4-FFF2-40B4-BE49-F238E27FC236}">
                <a16:creationId xmlns:a16="http://schemas.microsoft.com/office/drawing/2014/main" id="{471F8950-4E36-FAEE-F3BC-2EA0798C1142}"/>
              </a:ext>
            </a:extLst>
          </p:cNvPr>
          <p:cNvSpPr txBox="1"/>
          <p:nvPr/>
        </p:nvSpPr>
        <p:spPr>
          <a:xfrm>
            <a:off x="5840976" y="309106"/>
            <a:ext cx="3061248" cy="369332"/>
          </a:xfrm>
          <a:prstGeom prst="rect">
            <a:avLst/>
          </a:prstGeom>
          <a:solidFill>
            <a:schemeClr val="accent2">
              <a:lumMod val="40000"/>
              <a:lumOff val="60000"/>
            </a:schemeClr>
          </a:solidFill>
        </p:spPr>
        <p:txBody>
          <a:bodyPr wrap="square" rtlCol="0">
            <a:spAutoFit/>
          </a:bodyPr>
          <a:lstStyle/>
          <a:p>
            <a:pPr algn="ctr"/>
            <a:r>
              <a:rPr lang="en-GB" b="1" dirty="0"/>
              <a:t>Already Calculated</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78D10D-F74F-904D-5B4D-83748ECBED1D}"/>
                  </a:ext>
                </a:extLst>
              </p:cNvPr>
              <p:cNvSpPr txBox="1"/>
              <p:nvPr/>
            </p:nvSpPr>
            <p:spPr>
              <a:xfrm>
                <a:off x="7998536" y="2686192"/>
                <a:ext cx="1787332" cy="73347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𝐹</m:t>
                          </m:r>
                        </m:e>
                        <m:sub>
                          <m:r>
                            <a:rPr lang="en-GB" sz="1800" b="0" i="1" smtClean="0">
                              <a:solidFill>
                                <a:schemeClr val="tx1"/>
                              </a:solidFill>
                              <a:latin typeface="Cambria Math" panose="02040503050406030204" pitchFamily="18" charset="0"/>
                            </a:rPr>
                            <m:t>𝑡</m:t>
                          </m:r>
                        </m:sub>
                      </m:sSub>
                      <m:r>
                        <a:rPr lang="en-GB" sz="1800" b="0" i="1" smtClean="0">
                          <a:solidFill>
                            <a:schemeClr val="tx1"/>
                          </a:solidFill>
                          <a:latin typeface="Cambria Math" panose="02040503050406030204" pitchFamily="18" charset="0"/>
                        </a:rPr>
                        <m:t>=</m:t>
                      </m:r>
                      <m:sSub>
                        <m:sSubPr>
                          <m:ctrlPr>
                            <a:rPr lang="en-GB" sz="1800" b="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𝑆</m:t>
                          </m:r>
                        </m:e>
                        <m:sub>
                          <m:r>
                            <a:rPr lang="en-GB" sz="1800" b="0" i="1" smtClean="0">
                              <a:solidFill>
                                <a:schemeClr val="tx1"/>
                              </a:solidFill>
                              <a:latin typeface="Cambria Math" panose="02040503050406030204" pitchFamily="18" charset="0"/>
                            </a:rPr>
                            <m:t>𝑡</m:t>
                          </m:r>
                        </m:sub>
                      </m:sSub>
                      <m:r>
                        <a:rPr lang="en-GB" sz="1800" b="0" i="1" smtClean="0">
                          <a:solidFill>
                            <a:schemeClr val="tx1"/>
                          </a:solidFill>
                          <a:latin typeface="Cambria Math" panose="02040503050406030204" pitchFamily="18" charset="0"/>
                          <a:ea typeface="Cambria Math" panose="02040503050406030204" pitchFamily="18" charset="0"/>
                        </a:rPr>
                        <m:t>∙</m:t>
                      </m:r>
                      <m:f>
                        <m:fPr>
                          <m:ctrlPr>
                            <a:rPr lang="en-GB" sz="1800" b="0" i="1" smtClean="0">
                              <a:solidFill>
                                <a:schemeClr val="tx1"/>
                              </a:solidFill>
                              <a:latin typeface="Cambria Math" panose="02040503050406030204" pitchFamily="18" charset="0"/>
                              <a:ea typeface="Cambria Math" panose="02040503050406030204" pitchFamily="18" charset="0"/>
                            </a:rPr>
                          </m:ctrlPr>
                        </m:fPr>
                        <m:num>
                          <m:sSubSup>
                            <m:sSubSupPr>
                              <m:ctrlPr>
                                <a:rPr lang="en-GB" sz="1800" i="1" smtClean="0">
                                  <a:solidFill>
                                    <a:schemeClr val="tx1"/>
                                  </a:solidFill>
                                  <a:latin typeface="Cambria Math" panose="02040503050406030204" pitchFamily="18" charset="0"/>
                                  <a:ea typeface="Cambria Math" panose="02040503050406030204" pitchFamily="18" charset="0"/>
                                </a:rPr>
                              </m:ctrlPr>
                            </m:sSubSupPr>
                            <m:e>
                              <m:r>
                                <a:rPr lang="en-GB" sz="1800" b="0" i="1" smtClean="0">
                                  <a:solidFill>
                                    <a:schemeClr val="tx1"/>
                                  </a:solidFill>
                                  <a:latin typeface="Cambria Math" panose="02040503050406030204" pitchFamily="18" charset="0"/>
                                  <a:ea typeface="Cambria Math" panose="02040503050406030204" pitchFamily="18" charset="0"/>
                                </a:rPr>
                                <m:t>𝐷𝐹</m:t>
                              </m:r>
                            </m:e>
                            <m:sub>
                              <m:r>
                                <a:rPr lang="en-GB" sz="1800" b="0" i="1" smtClean="0">
                                  <a:solidFill>
                                    <a:schemeClr val="tx1"/>
                                  </a:solidFill>
                                  <a:latin typeface="Cambria Math" panose="02040503050406030204" pitchFamily="18" charset="0"/>
                                  <a:ea typeface="Cambria Math" panose="02040503050406030204" pitchFamily="18" charset="0"/>
                                </a:rPr>
                                <m:t>𝑡</m:t>
                              </m:r>
                            </m:sub>
                            <m:sup>
                              <m:r>
                                <a:rPr lang="en-GB" sz="1800" b="0" i="1" smtClean="0">
                                  <a:solidFill>
                                    <a:schemeClr val="tx1"/>
                                  </a:solidFill>
                                  <a:latin typeface="Cambria Math" panose="02040503050406030204" pitchFamily="18" charset="0"/>
                                  <a:ea typeface="Cambria Math" panose="02040503050406030204" pitchFamily="18" charset="0"/>
                                </a:rPr>
                                <m:t>𝐷𝑖𝑣</m:t>
                              </m:r>
                            </m:sup>
                          </m:sSubSup>
                        </m:num>
                        <m:den>
                          <m:sSubSup>
                            <m:sSubSupPr>
                              <m:ctrlPr>
                                <a:rPr lang="en-GB" sz="1800" i="1" smtClean="0">
                                  <a:solidFill>
                                    <a:schemeClr val="tx1"/>
                                  </a:solidFill>
                                  <a:latin typeface="Cambria Math" panose="02040503050406030204" pitchFamily="18" charset="0"/>
                                  <a:ea typeface="Cambria Math" panose="02040503050406030204" pitchFamily="18" charset="0"/>
                                </a:rPr>
                              </m:ctrlPr>
                            </m:sSubSupPr>
                            <m:e>
                              <m:r>
                                <a:rPr lang="en-GB" sz="1800" i="1">
                                  <a:solidFill>
                                    <a:schemeClr val="tx1"/>
                                  </a:solidFill>
                                  <a:latin typeface="Cambria Math" panose="02040503050406030204" pitchFamily="18" charset="0"/>
                                  <a:ea typeface="Cambria Math" panose="02040503050406030204" pitchFamily="18" charset="0"/>
                                </a:rPr>
                                <m:t>𝐷𝐹</m:t>
                              </m:r>
                            </m:e>
                            <m:sub>
                              <m:r>
                                <a:rPr lang="en-GB" sz="1800" i="1">
                                  <a:solidFill>
                                    <a:schemeClr val="tx1"/>
                                  </a:solidFill>
                                  <a:latin typeface="Cambria Math" panose="02040503050406030204" pitchFamily="18" charset="0"/>
                                  <a:ea typeface="Cambria Math" panose="02040503050406030204" pitchFamily="18" charset="0"/>
                                </a:rPr>
                                <m:t>𝑡</m:t>
                              </m:r>
                            </m:sub>
                            <m:sup>
                              <m:r>
                                <a:rPr lang="en-GB" sz="1800" b="0" i="1" smtClean="0">
                                  <a:solidFill>
                                    <a:schemeClr val="tx1"/>
                                  </a:solidFill>
                                  <a:latin typeface="Cambria Math" panose="02040503050406030204" pitchFamily="18" charset="0"/>
                                  <a:ea typeface="Cambria Math" panose="02040503050406030204" pitchFamily="18" charset="0"/>
                                </a:rPr>
                                <m:t>𝐹𝑤𝑑</m:t>
                              </m:r>
                            </m:sup>
                          </m:sSubSup>
                        </m:den>
                      </m:f>
                    </m:oMath>
                  </m:oMathPara>
                </a14:m>
                <a:endParaRPr lang="en-GB" dirty="0"/>
              </a:p>
            </p:txBody>
          </p:sp>
        </mc:Choice>
        <mc:Fallback xmlns="">
          <p:sp>
            <p:nvSpPr>
              <p:cNvPr id="29" name="TextBox 28">
                <a:extLst>
                  <a:ext uri="{FF2B5EF4-FFF2-40B4-BE49-F238E27FC236}">
                    <a16:creationId xmlns:a16="http://schemas.microsoft.com/office/drawing/2014/main" id="{5278D10D-F74F-904D-5B4D-83748ECBED1D}"/>
                  </a:ext>
                </a:extLst>
              </p:cNvPr>
              <p:cNvSpPr txBox="1">
                <a:spLocks noRot="1" noChangeAspect="1" noMove="1" noResize="1" noEditPoints="1" noAdjustHandles="1" noChangeArrowheads="1" noChangeShapeType="1" noTextEdit="1"/>
              </p:cNvSpPr>
              <p:nvPr/>
            </p:nvSpPr>
            <p:spPr>
              <a:xfrm>
                <a:off x="7998536" y="2686192"/>
                <a:ext cx="1787332" cy="733471"/>
              </a:xfrm>
              <a:prstGeom prst="rect">
                <a:avLst/>
              </a:prstGeom>
              <a:blipFill>
                <a:blip r:embed="rId1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7B7044B-AE13-55E7-5AA3-C5CB4A535E92}"/>
                  </a:ext>
                </a:extLst>
              </p:cNvPr>
              <p:cNvSpPr txBox="1"/>
              <p:nvPr/>
            </p:nvSpPr>
            <p:spPr>
              <a:xfrm>
                <a:off x="8032220" y="2033322"/>
                <a:ext cx="2277032" cy="3824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sz="1800" i="1" smtClean="0">
                              <a:solidFill>
                                <a:schemeClr val="tx1"/>
                              </a:solidFill>
                              <a:latin typeface="Cambria Math" panose="02040503050406030204" pitchFamily="18" charset="0"/>
                              <a:ea typeface="Cambria Math" panose="02040503050406030204" pitchFamily="18" charset="0"/>
                            </a:rPr>
                          </m:ctrlPr>
                        </m:sSubSupPr>
                        <m:e>
                          <m:r>
                            <a:rPr lang="en-GB" sz="1800" b="0" i="1" smtClean="0">
                              <a:solidFill>
                                <a:schemeClr val="tx1"/>
                              </a:solidFill>
                              <a:latin typeface="Cambria Math" panose="02040503050406030204" pitchFamily="18" charset="0"/>
                              <a:ea typeface="Cambria Math" panose="02040503050406030204" pitchFamily="18" charset="0"/>
                            </a:rPr>
                            <m:t>𝐷𝐹</m:t>
                          </m:r>
                        </m:e>
                        <m:sub>
                          <m:r>
                            <a:rPr lang="en-GB" sz="1800" b="0" i="1" smtClean="0">
                              <a:solidFill>
                                <a:schemeClr val="tx1"/>
                              </a:solidFill>
                              <a:latin typeface="Cambria Math" panose="02040503050406030204" pitchFamily="18" charset="0"/>
                              <a:ea typeface="Cambria Math" panose="02040503050406030204" pitchFamily="18" charset="0"/>
                            </a:rPr>
                            <m:t>𝑡</m:t>
                          </m:r>
                        </m:sub>
                        <m:sup>
                          <m:r>
                            <a:rPr lang="en-GB" sz="1800" b="0" i="1" smtClean="0">
                              <a:solidFill>
                                <a:schemeClr val="tx1"/>
                              </a:solidFill>
                              <a:latin typeface="Cambria Math" panose="02040503050406030204" pitchFamily="18" charset="0"/>
                              <a:ea typeface="Cambria Math" panose="02040503050406030204" pitchFamily="18" charset="0"/>
                            </a:rPr>
                            <m:t>𝐷𝑖𝑣</m:t>
                          </m:r>
                        </m:sup>
                      </m:sSubSup>
                      <m:r>
                        <a:rPr lang="en-GB" sz="1800" b="0" i="1" smtClean="0">
                          <a:solidFill>
                            <a:schemeClr val="tx1"/>
                          </a:solidFill>
                          <a:latin typeface="Cambria Math" panose="02040503050406030204" pitchFamily="18" charset="0"/>
                          <a:ea typeface="Cambria Math" panose="02040503050406030204" pitchFamily="18" charset="0"/>
                        </a:rPr>
                        <m:t>=</m:t>
                      </m:r>
                      <m:func>
                        <m:funcPr>
                          <m:ctrlPr>
                            <a:rPr lang="en-GB" sz="1800" b="0" i="1" smtClean="0">
                              <a:solidFill>
                                <a:schemeClr val="tx1"/>
                              </a:solidFill>
                              <a:latin typeface="Cambria Math" panose="02040503050406030204" pitchFamily="18" charset="0"/>
                              <a:ea typeface="Cambria Math" panose="02040503050406030204" pitchFamily="18" charset="0"/>
                            </a:rPr>
                          </m:ctrlPr>
                        </m:funcPr>
                        <m:fName>
                          <m:r>
                            <m:rPr>
                              <m:sty m:val="p"/>
                            </m:rPr>
                            <a:rPr lang="en-GB" sz="1800" b="0" i="0" smtClean="0">
                              <a:solidFill>
                                <a:schemeClr val="tx1"/>
                              </a:solidFill>
                              <a:latin typeface="Cambria Math" panose="02040503050406030204" pitchFamily="18" charset="0"/>
                              <a:ea typeface="Cambria Math" panose="02040503050406030204" pitchFamily="18" charset="0"/>
                            </a:rPr>
                            <m:t>exp</m:t>
                          </m:r>
                        </m:fName>
                        <m:e>
                          <m:d>
                            <m:dPr>
                              <m:ctrlPr>
                                <a:rPr lang="en-GB" sz="1800" b="0" i="1" smtClean="0">
                                  <a:solidFill>
                                    <a:schemeClr val="tx1"/>
                                  </a:solidFill>
                                  <a:latin typeface="Cambria Math" panose="02040503050406030204" pitchFamily="18" charset="0"/>
                                  <a:ea typeface="Cambria Math" panose="02040503050406030204" pitchFamily="18" charset="0"/>
                                </a:rPr>
                              </m:ctrlPr>
                            </m:dPr>
                            <m:e>
                              <m:r>
                                <a:rPr lang="en-GB" sz="1800" b="0" i="1" smtClean="0">
                                  <a:solidFill>
                                    <a:schemeClr val="tx1"/>
                                  </a:solidFill>
                                  <a:latin typeface="Cambria Math" panose="02040503050406030204" pitchFamily="18" charset="0"/>
                                  <a:ea typeface="Cambria Math" panose="02040503050406030204" pitchFamily="18" charset="0"/>
                                </a:rPr>
                                <m:t>−</m:t>
                              </m:r>
                              <m:sSub>
                                <m:sSubPr>
                                  <m:ctrlPr>
                                    <a:rPr lang="en-GB" sz="1800" b="0" i="1" smtClean="0">
                                      <a:solidFill>
                                        <a:schemeClr val="tx1"/>
                                      </a:solidFill>
                                      <a:latin typeface="Cambria Math" panose="02040503050406030204" pitchFamily="18" charset="0"/>
                                      <a:ea typeface="Cambria Math" panose="02040503050406030204" pitchFamily="18" charset="0"/>
                                    </a:rPr>
                                  </m:ctrlPr>
                                </m:sSubPr>
                                <m:e>
                                  <m:r>
                                    <a:rPr lang="en-GB" sz="1800" b="0" i="1" smtClean="0">
                                      <a:solidFill>
                                        <a:schemeClr val="tx1"/>
                                      </a:solidFill>
                                      <a:latin typeface="Cambria Math" panose="02040503050406030204" pitchFamily="18" charset="0"/>
                                      <a:ea typeface="Cambria Math" panose="02040503050406030204" pitchFamily="18" charset="0"/>
                                    </a:rPr>
                                    <m:t>𝑞</m:t>
                                  </m:r>
                                </m:e>
                                <m:sub>
                                  <m:r>
                                    <a:rPr lang="en-GB" sz="1800" b="0" i="1" smtClean="0">
                                      <a:solidFill>
                                        <a:schemeClr val="tx1"/>
                                      </a:solidFill>
                                      <a:latin typeface="Cambria Math" panose="02040503050406030204" pitchFamily="18" charset="0"/>
                                      <a:ea typeface="Cambria Math" panose="02040503050406030204" pitchFamily="18" charset="0"/>
                                    </a:rPr>
                                    <m:t>𝑡</m:t>
                                  </m:r>
                                </m:sub>
                              </m:sSub>
                              <m:r>
                                <a:rPr lang="en-GB" sz="1800" b="0" i="1" smtClean="0">
                                  <a:solidFill>
                                    <a:schemeClr val="tx1"/>
                                  </a:solidFill>
                                  <a:latin typeface="Cambria Math" panose="02040503050406030204" pitchFamily="18" charset="0"/>
                                  <a:ea typeface="Cambria Math" panose="02040503050406030204" pitchFamily="18" charset="0"/>
                                </a:rPr>
                                <m:t>∙</m:t>
                              </m:r>
                              <m:r>
                                <a:rPr lang="en-GB" sz="1800" b="0" i="1" smtClean="0">
                                  <a:solidFill>
                                    <a:schemeClr val="tx1"/>
                                  </a:solidFill>
                                  <a:latin typeface="Cambria Math" panose="02040503050406030204" pitchFamily="18" charset="0"/>
                                  <a:ea typeface="Cambria Math" panose="02040503050406030204" pitchFamily="18" charset="0"/>
                                </a:rPr>
                                <m:t>𝑡</m:t>
                              </m:r>
                            </m:e>
                          </m:d>
                        </m:e>
                      </m:func>
                    </m:oMath>
                  </m:oMathPara>
                </a14:m>
                <a:endParaRPr lang="en-GB" dirty="0"/>
              </a:p>
            </p:txBody>
          </p:sp>
        </mc:Choice>
        <mc:Fallback xmlns="">
          <p:sp>
            <p:nvSpPr>
              <p:cNvPr id="31" name="TextBox 30">
                <a:extLst>
                  <a:ext uri="{FF2B5EF4-FFF2-40B4-BE49-F238E27FC236}">
                    <a16:creationId xmlns:a16="http://schemas.microsoft.com/office/drawing/2014/main" id="{57B7044B-AE13-55E7-5AA3-C5CB4A535E92}"/>
                  </a:ext>
                </a:extLst>
              </p:cNvPr>
              <p:cNvSpPr txBox="1">
                <a:spLocks noRot="1" noChangeAspect="1" noMove="1" noResize="1" noEditPoints="1" noAdjustHandles="1" noChangeArrowheads="1" noChangeShapeType="1" noTextEdit="1"/>
              </p:cNvSpPr>
              <p:nvPr/>
            </p:nvSpPr>
            <p:spPr>
              <a:xfrm>
                <a:off x="8032220" y="2033322"/>
                <a:ext cx="2277032" cy="382412"/>
              </a:xfrm>
              <a:prstGeom prst="rect">
                <a:avLst/>
              </a:prstGeom>
              <a:blipFill>
                <a:blip r:embed="rId15"/>
                <a:stretch>
                  <a:fillRect b="-8065"/>
                </a:stretch>
              </a:blipFill>
            </p:spPr>
            <p:txBody>
              <a:bodyPr/>
              <a:lstStyle/>
              <a:p>
                <a:r>
                  <a:rPr lang="en-GB">
                    <a:noFill/>
                  </a:rPr>
                  <a:t> </a:t>
                </a:r>
              </a:p>
            </p:txBody>
          </p:sp>
        </mc:Fallback>
      </mc:AlternateContent>
      <p:cxnSp>
        <p:nvCxnSpPr>
          <p:cNvPr id="33" name="Connector: Curved 32">
            <a:extLst>
              <a:ext uri="{FF2B5EF4-FFF2-40B4-BE49-F238E27FC236}">
                <a16:creationId xmlns:a16="http://schemas.microsoft.com/office/drawing/2014/main" id="{62B430E9-C797-D5FF-EB99-0618785AC73A}"/>
              </a:ext>
            </a:extLst>
          </p:cNvPr>
          <p:cNvCxnSpPr>
            <a:cxnSpLocks/>
            <a:stCxn id="34" idx="0"/>
            <a:endCxn id="25" idx="1"/>
          </p:cNvCxnSpPr>
          <p:nvPr/>
        </p:nvCxnSpPr>
        <p:spPr>
          <a:xfrm rot="5400000" flipH="1" flipV="1">
            <a:off x="7132247" y="5008226"/>
            <a:ext cx="768478" cy="771805"/>
          </a:xfrm>
          <a:prstGeom prst="curvedConnector2">
            <a:avLst/>
          </a:prstGeom>
          <a:ln>
            <a:tailEnd type="triangle"/>
          </a:ln>
        </p:spPr>
        <p:style>
          <a:lnRef idx="1">
            <a:schemeClr val="accent5"/>
          </a:lnRef>
          <a:fillRef idx="0">
            <a:schemeClr val="accent5"/>
          </a:fillRef>
          <a:effectRef idx="0">
            <a:schemeClr val="accent5"/>
          </a:effectRef>
          <a:fontRef idx="minor">
            <a:schemeClr val="tx1"/>
          </a:fontRef>
        </p:style>
      </p:cxnSp>
      <p:sp>
        <p:nvSpPr>
          <p:cNvPr id="34" name="TextBox 33">
            <a:extLst>
              <a:ext uri="{FF2B5EF4-FFF2-40B4-BE49-F238E27FC236}">
                <a16:creationId xmlns:a16="http://schemas.microsoft.com/office/drawing/2014/main" id="{1D1972AD-6FFF-12BB-E59E-4D13715866F3}"/>
              </a:ext>
            </a:extLst>
          </p:cNvPr>
          <p:cNvSpPr txBox="1"/>
          <p:nvPr/>
        </p:nvSpPr>
        <p:spPr>
          <a:xfrm>
            <a:off x="5886554" y="5778367"/>
            <a:ext cx="2488059" cy="738664"/>
          </a:xfrm>
          <a:prstGeom prst="rect">
            <a:avLst/>
          </a:prstGeom>
          <a:noFill/>
        </p:spPr>
        <p:txBody>
          <a:bodyPr wrap="square" rtlCol="0">
            <a:spAutoFit/>
          </a:bodyPr>
          <a:lstStyle/>
          <a:p>
            <a:r>
              <a:rPr lang="en-GB" sz="1400" i="1" dirty="0">
                <a:solidFill>
                  <a:schemeClr val="accent5"/>
                </a:solidFill>
              </a:rPr>
              <a:t>Only works if we have:</a:t>
            </a:r>
          </a:p>
          <a:p>
            <a:r>
              <a:rPr lang="en-GB" sz="1400" i="1" dirty="0">
                <a:solidFill>
                  <a:schemeClr val="accent5"/>
                </a:solidFill>
              </a:rPr>
              <a:t>one Strike per Expiry</a:t>
            </a:r>
          </a:p>
          <a:p>
            <a:r>
              <a:rPr lang="en-GB" sz="1400" i="1" dirty="0">
                <a:solidFill>
                  <a:schemeClr val="accent5"/>
                </a:solidFill>
              </a:rPr>
              <a:t>Otherwise -&gt; Algorithm needed</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7463CB-3E9C-582B-0231-0E418EE00B85}"/>
                  </a:ext>
                </a:extLst>
              </p:cNvPr>
              <p:cNvSpPr txBox="1"/>
              <p:nvPr/>
            </p:nvSpPr>
            <p:spPr>
              <a:xfrm>
                <a:off x="2276078" y="5290217"/>
                <a:ext cx="2185406" cy="7513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𝑟</m:t>
                          </m:r>
                        </m:e>
                        <m:sub>
                          <m:r>
                            <a:rPr lang="en-GB" b="0" i="1" smtClean="0">
                              <a:latin typeface="Cambria Math" panose="02040503050406030204" pitchFamily="18" charset="0"/>
                            </a:rPr>
                            <m:t>𝑡</m:t>
                          </m:r>
                        </m:sub>
                        <m:sup>
                          <m:r>
                            <a:rPr lang="en-GB" b="0" i="1" smtClean="0">
                              <a:latin typeface="Cambria Math" panose="02040503050406030204" pitchFamily="18" charset="0"/>
                            </a:rPr>
                            <m:t>𝐷𝑖𝑣</m:t>
                          </m:r>
                        </m:sup>
                      </m:sSubSup>
                      <m:r>
                        <a:rPr lang="en-GB" b="0" i="1" smtClean="0">
                          <a:latin typeface="Cambria Math" panose="02040503050406030204" pitchFamily="18" charset="0"/>
                        </a:rPr>
                        <m:t>=</m:t>
                      </m:r>
                      <m:f>
                        <m:fPr>
                          <m:ctrlPr>
                            <a:rPr lang="en-GB" b="0" i="1" smtClean="0">
                              <a:latin typeface="Cambria Math" panose="02040503050406030204" pitchFamily="18" charset="0"/>
                            </a:rPr>
                          </m:ctrlPr>
                        </m:fPr>
                        <m:num>
                          <m:func>
                            <m:funcPr>
                              <m:ctrlPr>
                                <a:rPr lang="en-GB" b="0" i="1" smtClean="0">
                                  <a:latin typeface="Cambria Math" panose="02040503050406030204" pitchFamily="18" charset="0"/>
                                </a:rPr>
                              </m:ctrlPr>
                            </m:funcPr>
                            <m:fName>
                              <m:r>
                                <a:rPr lang="en-GB" b="0" i="1" smtClean="0">
                                  <a:latin typeface="Cambria Math" panose="02040503050406030204" pitchFamily="18" charset="0"/>
                                </a:rPr>
                                <m:t>𝑙𝑛</m:t>
                              </m:r>
                            </m:fName>
                            <m:e>
                              <m:d>
                                <m:dPr>
                                  <m:ctrlPr>
                                    <a:rPr lang="en-GB" b="0" i="1" smtClean="0">
                                      <a:latin typeface="Cambria Math" panose="02040503050406030204" pitchFamily="18" charset="0"/>
                                    </a:rPr>
                                  </m:ctrlPr>
                                </m:dPr>
                                <m:e>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𝑆</m:t>
                                          </m:r>
                                        </m:e>
                                        <m:sub>
                                          <m:r>
                                            <a:rPr lang="en-GB" b="0" i="1" smtClean="0">
                                              <a:latin typeface="Cambria Math" panose="02040503050406030204" pitchFamily="18" charset="0"/>
                                            </a:rPr>
                                            <m:t>𝑡</m:t>
                                          </m:r>
                                        </m:sub>
                                      </m:sSub>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𝐹</m:t>
                                          </m:r>
                                        </m:e>
                                        <m:sub>
                                          <m:r>
                                            <a:rPr lang="en-GB" b="0" i="1" smtClean="0">
                                              <a:latin typeface="Cambria Math" panose="02040503050406030204" pitchFamily="18" charset="0"/>
                                            </a:rPr>
                                            <m:t>𝑡</m:t>
                                          </m:r>
                                        </m:sub>
                                      </m:sSub>
                                    </m:den>
                                  </m:f>
                                </m:e>
                              </m:d>
                            </m:e>
                          </m:func>
                        </m:num>
                        <m:den>
                          <m:r>
                            <a:rPr lang="en-GB" b="0" i="1" smtClean="0">
                              <a:latin typeface="Cambria Math" panose="02040503050406030204" pitchFamily="18" charset="0"/>
                            </a:rPr>
                            <m:t>𝑇</m:t>
                          </m:r>
                          <m:r>
                            <a:rPr lang="en-GB" b="0" i="1" smtClean="0">
                              <a:latin typeface="Cambria Math" panose="02040503050406030204" pitchFamily="18" charset="0"/>
                            </a:rPr>
                            <m:t>−</m:t>
                          </m:r>
                          <m:r>
                            <a:rPr lang="en-GB" b="0" i="1" smtClean="0">
                              <a:latin typeface="Cambria Math" panose="02040503050406030204" pitchFamily="18" charset="0"/>
                            </a:rPr>
                            <m:t>𝑡</m:t>
                          </m:r>
                        </m:den>
                      </m:f>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𝑟</m:t>
                          </m:r>
                        </m:e>
                        <m:sub>
                          <m:r>
                            <a:rPr lang="en-GB" b="0" i="1" smtClean="0">
                              <a:latin typeface="Cambria Math" panose="02040503050406030204" pitchFamily="18" charset="0"/>
                            </a:rPr>
                            <m:t>𝑡</m:t>
                          </m:r>
                        </m:sub>
                        <m:sup>
                          <m:r>
                            <a:rPr lang="en-GB" b="0" i="1" smtClean="0">
                              <a:latin typeface="Cambria Math" panose="02040503050406030204" pitchFamily="18" charset="0"/>
                            </a:rPr>
                            <m:t>𝐹𝑤𝑑</m:t>
                          </m:r>
                        </m:sup>
                      </m:sSubSup>
                    </m:oMath>
                  </m:oMathPara>
                </a14:m>
                <a:endParaRPr lang="en-GB" i="1" dirty="0"/>
              </a:p>
            </p:txBody>
          </p:sp>
        </mc:Choice>
        <mc:Fallback xmlns="">
          <p:sp>
            <p:nvSpPr>
              <p:cNvPr id="3" name="TextBox 2">
                <a:extLst>
                  <a:ext uri="{FF2B5EF4-FFF2-40B4-BE49-F238E27FC236}">
                    <a16:creationId xmlns:a16="http://schemas.microsoft.com/office/drawing/2014/main" id="{B67463CB-3E9C-582B-0231-0E418EE00B85}"/>
                  </a:ext>
                </a:extLst>
              </p:cNvPr>
              <p:cNvSpPr txBox="1">
                <a:spLocks noRot="1" noChangeAspect="1" noMove="1" noResize="1" noEditPoints="1" noAdjustHandles="1" noChangeArrowheads="1" noChangeShapeType="1" noTextEdit="1"/>
              </p:cNvSpPr>
              <p:nvPr/>
            </p:nvSpPr>
            <p:spPr>
              <a:xfrm>
                <a:off x="2276078" y="5290217"/>
                <a:ext cx="2185406" cy="751360"/>
              </a:xfrm>
              <a:prstGeom prst="rect">
                <a:avLst/>
              </a:prstGeom>
              <a:blipFill>
                <a:blip r:embed="rId16"/>
                <a:stretch>
                  <a:fillRect/>
                </a:stretch>
              </a:blipFill>
            </p:spPr>
            <p:txBody>
              <a:bodyPr/>
              <a:lstStyle/>
              <a:p>
                <a:r>
                  <a:rPr lang="en-GB">
                    <a:noFill/>
                  </a:rPr>
                  <a:t> </a:t>
                </a:r>
              </a:p>
            </p:txBody>
          </p:sp>
        </mc:Fallback>
      </mc:AlternateContent>
      <p:sp>
        <p:nvSpPr>
          <p:cNvPr id="18" name="Rectangle: Rounded Corners 17">
            <a:extLst>
              <a:ext uri="{FF2B5EF4-FFF2-40B4-BE49-F238E27FC236}">
                <a16:creationId xmlns:a16="http://schemas.microsoft.com/office/drawing/2014/main" id="{FBF00460-FA2D-9350-D0C3-96B1C14322F3}"/>
              </a:ext>
            </a:extLst>
          </p:cNvPr>
          <p:cNvSpPr/>
          <p:nvPr/>
        </p:nvSpPr>
        <p:spPr>
          <a:xfrm>
            <a:off x="8074391" y="4651484"/>
            <a:ext cx="2102985" cy="687111"/>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584738A-7E68-5DD1-7484-F88044263A24}"/>
              </a:ext>
            </a:extLst>
          </p:cNvPr>
          <p:cNvSpPr txBox="1"/>
          <p:nvPr/>
        </p:nvSpPr>
        <p:spPr>
          <a:xfrm>
            <a:off x="7561197" y="4316963"/>
            <a:ext cx="3548418" cy="338554"/>
          </a:xfrm>
          <a:prstGeom prst="rect">
            <a:avLst/>
          </a:prstGeom>
          <a:noFill/>
        </p:spPr>
        <p:txBody>
          <a:bodyPr wrap="square" rtlCol="0">
            <a:spAutoFit/>
          </a:bodyPr>
          <a:lstStyle/>
          <a:p>
            <a:pPr algn="ctr"/>
            <a:r>
              <a:rPr lang="en-GB" sz="1600" b="1" dirty="0">
                <a:solidFill>
                  <a:schemeClr val="accent1"/>
                </a:solidFill>
              </a:rPr>
              <a:t>Call-Put Forward Parity Formula</a:t>
            </a:r>
          </a:p>
        </p:txBody>
      </p:sp>
    </p:spTree>
    <p:custDataLst>
      <p:tags r:id="rId1"/>
    </p:custDataLst>
    <p:extLst>
      <p:ext uri="{BB962C8B-B14F-4D97-AF65-F5344CB8AC3E}">
        <p14:creationId xmlns:p14="http://schemas.microsoft.com/office/powerpoint/2010/main" val="227586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left)">
                                      <p:cBhvr>
                                        <p:cTn id="31" dur="500"/>
                                        <p:tgtEl>
                                          <p:spTgt spid="28"/>
                                        </p:tgtEl>
                                      </p:cBhvr>
                                    </p:animEffect>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left)">
                                      <p:cBhvr>
                                        <p:cTn id="35" dur="500"/>
                                        <p:tgtEl>
                                          <p:spTgt spid="27"/>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42"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barn(outHorizontal)">
                                      <p:cBhvr>
                                        <p:cTn id="40" dur="500"/>
                                        <p:tgtEl>
                                          <p:spTgt spid="8"/>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left)">
                                      <p:cBhvr>
                                        <p:cTn id="43" dur="500"/>
                                        <p:tgtEl>
                                          <p:spTgt spid="13"/>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par>
                          <p:cTn id="48" fill="hold">
                            <p:stCondLst>
                              <p:cond delay="1000"/>
                            </p:stCondLst>
                            <p:childTnLst>
                              <p:par>
                                <p:cTn id="49" presetID="22" presetClass="entr" presetSubtype="8" fill="hold" grpId="0" nodeType="after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wipe(left)">
                                      <p:cBhvr>
                                        <p:cTn id="51" dur="500"/>
                                        <p:tgtEl>
                                          <p:spTgt spid="2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wipe(left)">
                                      <p:cBhvr>
                                        <p:cTn id="56" dur="500"/>
                                        <p:tgtEl>
                                          <p:spTgt spid="31"/>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wipe(left)">
                                      <p:cBhvr>
                                        <p:cTn id="61" dur="500"/>
                                        <p:tgtEl>
                                          <p:spTgt spid="29"/>
                                        </p:tgtEl>
                                      </p:cBhvr>
                                    </p:animEffect>
                                  </p:childTnLst>
                                </p:cTn>
                              </p:par>
                            </p:childTnLst>
                          </p:cTn>
                        </p:par>
                      </p:childTnLst>
                    </p:cTn>
                  </p:par>
                  <p:par>
                    <p:cTn id="62" fill="hold">
                      <p:stCondLst>
                        <p:cond delay="indefinite"/>
                      </p:stCondLst>
                      <p:childTnLst>
                        <p:par>
                          <p:cTn id="63" fill="hold">
                            <p:stCondLst>
                              <p:cond delay="0"/>
                            </p:stCondLst>
                            <p:childTnLst>
                              <p:par>
                                <p:cTn id="64" presetID="16" presetClass="entr" presetSubtype="37" fill="hold" nodeType="click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barn(outVertical)">
                                      <p:cBhvr>
                                        <p:cTn id="66" dur="500"/>
                                        <p:tgtEl>
                                          <p:spTgt spid="9"/>
                                        </p:tgtEl>
                                      </p:cBhvr>
                                    </p:animEffect>
                                  </p:childTnLst>
                                </p:cTn>
                              </p:par>
                            </p:childTnLst>
                          </p:cTn>
                        </p:par>
                        <p:par>
                          <p:cTn id="67" fill="hold">
                            <p:stCondLst>
                              <p:cond delay="500"/>
                            </p:stCondLst>
                            <p:childTnLst>
                              <p:par>
                                <p:cTn id="68" presetID="22" presetClass="entr" presetSubtype="8" fill="hold" grpId="0" nodeType="after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wipe(left)">
                                      <p:cBhvr>
                                        <p:cTn id="70" dur="500"/>
                                        <p:tgtEl>
                                          <p:spTgt spid="14"/>
                                        </p:tgtEl>
                                      </p:cBhvr>
                                    </p:animEffect>
                                  </p:childTnLst>
                                </p:cTn>
                              </p:par>
                            </p:childTnLst>
                          </p:cTn>
                        </p:par>
                        <p:par>
                          <p:cTn id="71" fill="hold">
                            <p:stCondLst>
                              <p:cond delay="1000"/>
                            </p:stCondLst>
                            <p:childTnLst>
                              <p:par>
                                <p:cTn id="72" presetID="22" presetClass="entr" presetSubtype="8" fill="hold" grpId="0" nodeType="after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wipe(left)">
                                      <p:cBhvr>
                                        <p:cTn id="74" dur="500"/>
                                        <p:tgtEl>
                                          <p:spTgt spid="17"/>
                                        </p:tgtEl>
                                      </p:cBhvr>
                                    </p:animEffect>
                                  </p:childTnLst>
                                </p:cTn>
                              </p:par>
                            </p:childTnLst>
                          </p:cTn>
                        </p:par>
                        <p:par>
                          <p:cTn id="75" fill="hold">
                            <p:stCondLst>
                              <p:cond delay="1500"/>
                            </p:stCondLst>
                            <p:childTnLst>
                              <p:par>
                                <p:cTn id="76" presetID="22" presetClass="entr" presetSubtype="8" fill="hold" grpId="0" nodeType="after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wipe(left)">
                                      <p:cBhvr>
                                        <p:cTn id="78" dur="500"/>
                                        <p:tgtEl>
                                          <p:spTgt spid="19"/>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4"/>
                                        </p:tgtEl>
                                        <p:attrNameLst>
                                          <p:attrName>style.visibility</p:attrName>
                                        </p:attrNameLst>
                                      </p:cBhvr>
                                      <p:to>
                                        <p:strVal val="visible"/>
                                      </p:to>
                                    </p:set>
                                    <p:animEffect transition="in" filter="wipe(left)">
                                      <p:cBhvr>
                                        <p:cTn id="83" dur="500"/>
                                        <p:tgtEl>
                                          <p:spTgt spid="4"/>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3"/>
                                        </p:tgtEl>
                                        <p:attrNameLst>
                                          <p:attrName>style.visibility</p:attrName>
                                        </p:attrNameLst>
                                      </p:cBhvr>
                                      <p:to>
                                        <p:strVal val="visible"/>
                                      </p:to>
                                    </p:set>
                                    <p:animEffect transition="in" filter="wipe(left)">
                                      <p:cBhvr>
                                        <p:cTn id="88" dur="500"/>
                                        <p:tgtEl>
                                          <p:spTgt spid="3"/>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15"/>
                                        </p:tgtEl>
                                        <p:attrNameLst>
                                          <p:attrName>style.visibility</p:attrName>
                                        </p:attrNameLst>
                                      </p:cBhvr>
                                      <p:to>
                                        <p:strVal val="visible"/>
                                      </p:to>
                                    </p:set>
                                    <p:animEffect transition="in" filter="wipe(left)">
                                      <p:cBhvr>
                                        <p:cTn id="93" dur="500"/>
                                        <p:tgtEl>
                                          <p:spTgt spid="15"/>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22"/>
                                        </p:tgtEl>
                                        <p:attrNameLst>
                                          <p:attrName>style.visibility</p:attrName>
                                        </p:attrNameLst>
                                      </p:cBhvr>
                                      <p:to>
                                        <p:strVal val="visible"/>
                                      </p:to>
                                    </p:set>
                                    <p:animEffect transition="in" filter="wipe(left)">
                                      <p:cBhvr>
                                        <p:cTn id="98" dur="500"/>
                                        <p:tgtEl>
                                          <p:spTgt spid="22"/>
                                        </p:tgtEl>
                                      </p:cBhvr>
                                    </p:animEffect>
                                  </p:childTnLst>
                                </p:cTn>
                              </p:par>
                            </p:childTnLst>
                          </p:cTn>
                        </p:par>
                        <p:par>
                          <p:cTn id="99" fill="hold">
                            <p:stCondLst>
                              <p:cond delay="500"/>
                            </p:stCondLst>
                            <p:childTnLst>
                              <p:par>
                                <p:cTn id="100" presetID="22" presetClass="entr" presetSubtype="8" fill="hold" grpId="0" nodeType="afterEffect">
                                  <p:stCondLst>
                                    <p:cond delay="0"/>
                                  </p:stCondLst>
                                  <p:childTnLst>
                                    <p:set>
                                      <p:cBhvr>
                                        <p:cTn id="101" dur="1" fill="hold">
                                          <p:stCondLst>
                                            <p:cond delay="0"/>
                                          </p:stCondLst>
                                        </p:cTn>
                                        <p:tgtEl>
                                          <p:spTgt spid="23"/>
                                        </p:tgtEl>
                                        <p:attrNameLst>
                                          <p:attrName>style.visibility</p:attrName>
                                        </p:attrNameLst>
                                      </p:cBhvr>
                                      <p:to>
                                        <p:strVal val="visible"/>
                                      </p:to>
                                    </p:set>
                                    <p:animEffect transition="in" filter="wipe(left)">
                                      <p:cBhvr>
                                        <p:cTn id="102" dur="500"/>
                                        <p:tgtEl>
                                          <p:spTgt spid="23"/>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25"/>
                                        </p:tgtEl>
                                        <p:attrNameLst>
                                          <p:attrName>style.visibility</p:attrName>
                                        </p:attrNameLst>
                                      </p:cBhvr>
                                      <p:to>
                                        <p:strVal val="visible"/>
                                      </p:to>
                                    </p:set>
                                    <p:animEffect transition="in" filter="wipe(left)">
                                      <p:cBhvr>
                                        <p:cTn id="107" dur="500"/>
                                        <p:tgtEl>
                                          <p:spTgt spid="25"/>
                                        </p:tgtEl>
                                      </p:cBhvr>
                                    </p:animEffect>
                                  </p:childTnLst>
                                </p:cTn>
                              </p:par>
                            </p:childTnLst>
                          </p:cTn>
                        </p:par>
                        <p:par>
                          <p:cTn id="108" fill="hold">
                            <p:stCondLst>
                              <p:cond delay="500"/>
                            </p:stCondLst>
                            <p:childTnLst>
                              <p:par>
                                <p:cTn id="109" presetID="21" presetClass="entr" presetSubtype="1" fill="hold" grpId="0" nodeType="afterEffect">
                                  <p:stCondLst>
                                    <p:cond delay="0"/>
                                  </p:stCondLst>
                                  <p:childTnLst>
                                    <p:set>
                                      <p:cBhvr>
                                        <p:cTn id="110" dur="1" fill="hold">
                                          <p:stCondLst>
                                            <p:cond delay="0"/>
                                          </p:stCondLst>
                                        </p:cTn>
                                        <p:tgtEl>
                                          <p:spTgt spid="18"/>
                                        </p:tgtEl>
                                        <p:attrNameLst>
                                          <p:attrName>style.visibility</p:attrName>
                                        </p:attrNameLst>
                                      </p:cBhvr>
                                      <p:to>
                                        <p:strVal val="visible"/>
                                      </p:to>
                                    </p:set>
                                    <p:animEffect transition="in" filter="wheel(1)">
                                      <p:cBhvr>
                                        <p:cTn id="111" dur="1000"/>
                                        <p:tgtEl>
                                          <p:spTgt spid="18"/>
                                        </p:tgtEl>
                                      </p:cBhvr>
                                    </p:animEffect>
                                  </p:childTnLst>
                                </p:cTn>
                              </p:par>
                            </p:childTnLst>
                          </p:cTn>
                        </p:par>
                        <p:par>
                          <p:cTn id="112" fill="hold">
                            <p:stCondLst>
                              <p:cond delay="1500"/>
                            </p:stCondLst>
                            <p:childTnLst>
                              <p:par>
                                <p:cTn id="113" presetID="16" presetClass="entr" presetSubtype="37" fill="hold" grpId="0" nodeType="afterEffect">
                                  <p:stCondLst>
                                    <p:cond delay="0"/>
                                  </p:stCondLst>
                                  <p:childTnLst>
                                    <p:set>
                                      <p:cBhvr>
                                        <p:cTn id="114" dur="1" fill="hold">
                                          <p:stCondLst>
                                            <p:cond delay="0"/>
                                          </p:stCondLst>
                                        </p:cTn>
                                        <p:tgtEl>
                                          <p:spTgt spid="24"/>
                                        </p:tgtEl>
                                        <p:attrNameLst>
                                          <p:attrName>style.visibility</p:attrName>
                                        </p:attrNameLst>
                                      </p:cBhvr>
                                      <p:to>
                                        <p:strVal val="visible"/>
                                      </p:to>
                                    </p:set>
                                    <p:animEffect transition="in" filter="barn(outVertical)">
                                      <p:cBhvr>
                                        <p:cTn id="115" dur="500"/>
                                        <p:tgtEl>
                                          <p:spTgt spid="24"/>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grpId="0" nodeType="clickEffect">
                                  <p:stCondLst>
                                    <p:cond delay="0"/>
                                  </p:stCondLst>
                                  <p:childTnLst>
                                    <p:set>
                                      <p:cBhvr>
                                        <p:cTn id="119" dur="1" fill="hold">
                                          <p:stCondLst>
                                            <p:cond delay="0"/>
                                          </p:stCondLst>
                                        </p:cTn>
                                        <p:tgtEl>
                                          <p:spTgt spid="26"/>
                                        </p:tgtEl>
                                        <p:attrNameLst>
                                          <p:attrName>style.visibility</p:attrName>
                                        </p:attrNameLst>
                                      </p:cBhvr>
                                      <p:to>
                                        <p:strVal val="visible"/>
                                      </p:to>
                                    </p:set>
                                    <p:animEffect transition="in" filter="wipe(left)">
                                      <p:cBhvr>
                                        <p:cTn id="120" dur="500"/>
                                        <p:tgtEl>
                                          <p:spTgt spid="26"/>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nodeType="clickEffect">
                                  <p:stCondLst>
                                    <p:cond delay="0"/>
                                  </p:stCondLst>
                                  <p:childTnLst>
                                    <p:set>
                                      <p:cBhvr>
                                        <p:cTn id="124" dur="1" fill="hold">
                                          <p:stCondLst>
                                            <p:cond delay="0"/>
                                          </p:stCondLst>
                                        </p:cTn>
                                        <p:tgtEl>
                                          <p:spTgt spid="33"/>
                                        </p:tgtEl>
                                        <p:attrNameLst>
                                          <p:attrName>style.visibility</p:attrName>
                                        </p:attrNameLst>
                                      </p:cBhvr>
                                      <p:to>
                                        <p:strVal val="visible"/>
                                      </p:to>
                                    </p:set>
                                    <p:animEffect transition="in" filter="wipe(left)">
                                      <p:cBhvr>
                                        <p:cTn id="125" dur="500"/>
                                        <p:tgtEl>
                                          <p:spTgt spid="33"/>
                                        </p:tgtEl>
                                      </p:cBhvr>
                                    </p:animEffect>
                                  </p:childTnLst>
                                </p:cTn>
                              </p:par>
                            </p:childTnLst>
                          </p:cTn>
                        </p:par>
                        <p:par>
                          <p:cTn id="126" fill="hold">
                            <p:stCondLst>
                              <p:cond delay="500"/>
                            </p:stCondLst>
                            <p:childTnLst>
                              <p:par>
                                <p:cTn id="127" presetID="10" presetClass="entr" presetSubtype="0" fill="hold" grpId="0" nodeType="afterEffect">
                                  <p:stCondLst>
                                    <p:cond delay="0"/>
                                  </p:stCondLst>
                                  <p:childTnLst>
                                    <p:set>
                                      <p:cBhvr>
                                        <p:cTn id="128" dur="1" fill="hold">
                                          <p:stCondLst>
                                            <p:cond delay="0"/>
                                          </p:stCondLst>
                                        </p:cTn>
                                        <p:tgtEl>
                                          <p:spTgt spid="34"/>
                                        </p:tgtEl>
                                        <p:attrNameLst>
                                          <p:attrName>style.visibility</p:attrName>
                                        </p:attrNameLst>
                                      </p:cBhvr>
                                      <p:to>
                                        <p:strVal val="visible"/>
                                      </p:to>
                                    </p:set>
                                    <p:animEffect transition="in" filter="fade">
                                      <p:cBhvr>
                                        <p:cTn id="12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5" grpId="0"/>
      <p:bldP spid="7" grpId="0"/>
      <p:bldP spid="10" grpId="0"/>
      <p:bldP spid="4" grpId="0"/>
      <p:bldP spid="16" grpId="0" animBg="1"/>
      <p:bldP spid="17" grpId="0" animBg="1"/>
      <p:bldP spid="19" grpId="0"/>
      <p:bldP spid="20" grpId="0" animBg="1"/>
      <p:bldP spid="21" grpId="0"/>
      <p:bldP spid="22" grpId="0" animBg="1"/>
      <p:bldP spid="23" grpId="0"/>
      <p:bldP spid="25" grpId="0"/>
      <p:bldP spid="26" grpId="0"/>
      <p:bldP spid="27" grpId="0"/>
      <p:bldP spid="28" grpId="0" animBg="1"/>
      <p:bldP spid="29" grpId="0"/>
      <p:bldP spid="31" grpId="0"/>
      <p:bldP spid="34" grpId="0"/>
      <p:bldP spid="3" grpId="0"/>
      <p:bldP spid="18" grpId="0" animBg="1"/>
      <p:bldP spid="2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76A22F56-C656-8586-4681-DC66BBCAC077}"/>
              </a:ext>
            </a:extLst>
          </p:cNvPr>
          <p:cNvGraphicFramePr>
            <a:graphicFrameLocks noGrp="1"/>
          </p:cNvGraphicFramePr>
          <p:nvPr>
            <p:extLst>
              <p:ext uri="{D42A27DB-BD31-4B8C-83A1-F6EECF244321}">
                <p14:modId xmlns:p14="http://schemas.microsoft.com/office/powerpoint/2010/main" val="4238135091"/>
              </p:ext>
            </p:extLst>
          </p:nvPr>
        </p:nvGraphicFramePr>
        <p:xfrm>
          <a:off x="566352" y="897340"/>
          <a:ext cx="11116132" cy="5257796"/>
        </p:xfrm>
        <a:graphic>
          <a:graphicData uri="http://schemas.openxmlformats.org/drawingml/2006/table">
            <a:tbl>
              <a:tblPr firstRow="1">
                <a:tableStyleId>{7DF18680-E054-41AD-8BC1-D1AEF772440D}</a:tableStyleId>
              </a:tblPr>
              <a:tblGrid>
                <a:gridCol w="2197290">
                  <a:extLst>
                    <a:ext uri="{9D8B030D-6E8A-4147-A177-3AD203B41FA5}">
                      <a16:colId xmlns:a16="http://schemas.microsoft.com/office/drawing/2014/main" val="4258398236"/>
                    </a:ext>
                  </a:extLst>
                </a:gridCol>
                <a:gridCol w="996286">
                  <a:extLst>
                    <a:ext uri="{9D8B030D-6E8A-4147-A177-3AD203B41FA5}">
                      <a16:colId xmlns:a16="http://schemas.microsoft.com/office/drawing/2014/main" val="385723470"/>
                    </a:ext>
                  </a:extLst>
                </a:gridCol>
                <a:gridCol w="1201143">
                  <a:extLst>
                    <a:ext uri="{9D8B030D-6E8A-4147-A177-3AD203B41FA5}">
                      <a16:colId xmlns:a16="http://schemas.microsoft.com/office/drawing/2014/main" val="174038715"/>
                    </a:ext>
                  </a:extLst>
                </a:gridCol>
                <a:gridCol w="6721413">
                  <a:extLst>
                    <a:ext uri="{9D8B030D-6E8A-4147-A177-3AD203B41FA5}">
                      <a16:colId xmlns:a16="http://schemas.microsoft.com/office/drawing/2014/main" val="2803481538"/>
                    </a:ext>
                  </a:extLst>
                </a:gridCol>
              </a:tblGrid>
              <a:tr h="541223">
                <a:tc>
                  <a:txBody>
                    <a:bodyPr/>
                    <a:lstStyle/>
                    <a:p>
                      <a:pPr marL="72000" algn="l" fontAlgn="b"/>
                      <a:r>
                        <a:rPr lang="en-GB" sz="2000" u="none" strike="noStrike" dirty="0">
                          <a:effectLst/>
                        </a:rPr>
                        <a:t>Interpolation Type</a:t>
                      </a:r>
                      <a:endParaRPr lang="en-GB" sz="2000" b="1" i="0" u="none" strike="noStrike" dirty="0">
                        <a:solidFill>
                          <a:srgbClr val="FFFFFF"/>
                        </a:solidFill>
                        <a:effectLst/>
                        <a:latin typeface="Aptos Narrow" panose="020B0004020202020204" pitchFamily="34" charset="0"/>
                      </a:endParaRPr>
                    </a:p>
                  </a:txBody>
                  <a:tcPr marL="9525" marR="9525" marT="9525" marB="0" anchor="ctr"/>
                </a:tc>
                <a:tc>
                  <a:txBody>
                    <a:bodyPr/>
                    <a:lstStyle/>
                    <a:p>
                      <a:pPr algn="ctr" fontAlgn="b"/>
                      <a:r>
                        <a:rPr lang="en-GB" sz="2000" u="none" strike="noStrike" dirty="0">
                          <a:effectLst/>
                        </a:rPr>
                        <a:t>Rate</a:t>
                      </a:r>
                      <a:endParaRPr lang="en-GB" sz="2000" b="1" i="0" u="none" strike="noStrike" dirty="0">
                        <a:solidFill>
                          <a:srgbClr val="FFFFFF"/>
                        </a:solidFill>
                        <a:effectLst/>
                        <a:latin typeface="Aptos Narrow" panose="020B0004020202020204" pitchFamily="34" charset="0"/>
                      </a:endParaRPr>
                    </a:p>
                  </a:txBody>
                  <a:tcPr marL="9525" marR="9525" marT="9525" marB="0" anchor="ctr"/>
                </a:tc>
                <a:tc>
                  <a:txBody>
                    <a:bodyPr/>
                    <a:lstStyle/>
                    <a:p>
                      <a:pPr algn="ctr" fontAlgn="b"/>
                      <a:r>
                        <a:rPr lang="en-GB" sz="2000" u="none" strike="noStrike" dirty="0">
                          <a:effectLst/>
                        </a:rPr>
                        <a:t>Discount</a:t>
                      </a:r>
                      <a:endParaRPr lang="en-GB" sz="2000" b="1" i="0" u="none" strike="noStrike" dirty="0">
                        <a:solidFill>
                          <a:srgbClr val="FFFFFF"/>
                        </a:solidFill>
                        <a:effectLst/>
                        <a:latin typeface="Aptos Narrow" panose="020B0004020202020204" pitchFamily="34" charset="0"/>
                      </a:endParaRPr>
                    </a:p>
                  </a:txBody>
                  <a:tcPr marL="9525" marR="9525" marT="9525" marB="0" anchor="ctr"/>
                </a:tc>
                <a:tc>
                  <a:txBody>
                    <a:bodyPr/>
                    <a:lstStyle/>
                    <a:p>
                      <a:pPr marL="72000" algn="l" defTabSz="914400" rtl="0" eaLnBrk="1" fontAlgn="b" latinLnBrk="0" hangingPunct="1"/>
                      <a:r>
                        <a:rPr lang="en-GB" sz="2000" b="1" u="none" strike="noStrike" kern="1200" dirty="0">
                          <a:solidFill>
                            <a:schemeClr val="lt1"/>
                          </a:solidFill>
                          <a:effectLst/>
                          <a:latin typeface="+mn-lt"/>
                          <a:ea typeface="+mn-ea"/>
                          <a:cs typeface="+mn-cs"/>
                        </a:rPr>
                        <a:t>Description</a:t>
                      </a:r>
                    </a:p>
                  </a:txBody>
                  <a:tcPr marL="9525" marR="9525" marT="9525" marB="0" anchor="ctr"/>
                </a:tc>
                <a:extLst>
                  <a:ext uri="{0D108BD9-81ED-4DB2-BD59-A6C34878D82A}">
                    <a16:rowId xmlns:a16="http://schemas.microsoft.com/office/drawing/2014/main" val="748781930"/>
                  </a:ext>
                </a:extLst>
              </a:tr>
              <a:tr h="367091">
                <a:tc>
                  <a:txBody>
                    <a:bodyPr/>
                    <a:lstStyle/>
                    <a:p>
                      <a:pPr marL="72000" algn="l" fontAlgn="b"/>
                      <a:r>
                        <a:rPr lang="en-GB" sz="2000" u="none" strike="noStrike" dirty="0">
                          <a:effectLst/>
                        </a:rPr>
                        <a:t>ConvexMonotone</a:t>
                      </a:r>
                      <a:endParaRPr lang="en-GB" sz="20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en-GB" sz="20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en-GB" sz="2000" b="0" i="0" u="none" strike="noStrike">
                        <a:solidFill>
                          <a:srgbClr val="000000"/>
                        </a:solidFill>
                        <a:effectLst/>
                        <a:latin typeface="Aptos Narrow" panose="020B0004020202020204" pitchFamily="34" charset="0"/>
                      </a:endParaRPr>
                    </a:p>
                  </a:txBody>
                  <a:tcPr marL="9525" marR="9525" marT="9525" marB="0" anchor="ctr"/>
                </a:tc>
                <a:tc>
                  <a:txBody>
                    <a:bodyPr/>
                    <a:lstStyle/>
                    <a:p>
                      <a:pPr marL="72000" algn="l" defTabSz="914400" rtl="0" eaLnBrk="1" fontAlgn="b" latinLnBrk="0" hangingPunct="1"/>
                      <a:r>
                        <a:rPr lang="en-US" sz="2000" u="none" strike="noStrike" kern="1200" dirty="0">
                          <a:solidFill>
                            <a:schemeClr val="dk1"/>
                          </a:solidFill>
                          <a:effectLst/>
                          <a:latin typeface="+mn-lt"/>
                          <a:ea typeface="+mn-ea"/>
                          <a:cs typeface="+mn-cs"/>
                        </a:rPr>
                        <a:t>Convex Monotone Interpolation (Hagan, West)</a:t>
                      </a:r>
                    </a:p>
                  </a:txBody>
                  <a:tcPr marL="9525" marR="9525" marT="9525" marB="0" anchor="ctr"/>
                </a:tc>
                <a:extLst>
                  <a:ext uri="{0D108BD9-81ED-4DB2-BD59-A6C34878D82A}">
                    <a16:rowId xmlns:a16="http://schemas.microsoft.com/office/drawing/2014/main" val="3950769864"/>
                  </a:ext>
                </a:extLst>
              </a:tr>
              <a:tr h="723060">
                <a:tc>
                  <a:txBody>
                    <a:bodyPr/>
                    <a:lstStyle/>
                    <a:p>
                      <a:pPr marL="72000" algn="l" fontAlgn="b"/>
                      <a:r>
                        <a:rPr lang="en-GB" sz="2000" u="none" strike="noStrike" dirty="0">
                          <a:effectLst/>
                        </a:rPr>
                        <a:t>CubicSpline</a:t>
                      </a:r>
                      <a:endParaRPr lang="en-GB" sz="20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en-GB" sz="20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en-GB" sz="20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marL="72000" algn="l" defTabSz="914400" rtl="0" eaLnBrk="1" fontAlgn="b" latinLnBrk="0" hangingPunct="1"/>
                      <a:r>
                        <a:rPr lang="en-US" sz="2000" u="none" strike="noStrike" kern="1200" dirty="0">
                          <a:solidFill>
                            <a:schemeClr val="dk1"/>
                          </a:solidFill>
                          <a:effectLst/>
                          <a:latin typeface="+mn-lt"/>
                          <a:ea typeface="+mn-ea"/>
                          <a:cs typeface="+mn-cs"/>
                        </a:rPr>
                        <a:t>Non-monotonic cubic spline interpolation with zero second derivative at left and right</a:t>
                      </a:r>
                    </a:p>
                  </a:txBody>
                  <a:tcPr marL="9525" marR="9525" marT="9525" marB="0" anchor="ctr"/>
                </a:tc>
                <a:extLst>
                  <a:ext uri="{0D108BD9-81ED-4DB2-BD59-A6C34878D82A}">
                    <a16:rowId xmlns:a16="http://schemas.microsoft.com/office/drawing/2014/main" val="3875425399"/>
                  </a:ext>
                </a:extLst>
              </a:tr>
              <a:tr h="723060">
                <a:tc>
                  <a:txBody>
                    <a:bodyPr/>
                    <a:lstStyle/>
                    <a:p>
                      <a:pPr marL="72000" algn="l" fontAlgn="b"/>
                      <a:r>
                        <a:rPr lang="en-GB" sz="2000" u="none" strike="noStrike" dirty="0">
                          <a:effectLst/>
                        </a:rPr>
                        <a:t>FinancialCubic</a:t>
                      </a:r>
                      <a:endParaRPr lang="en-GB" sz="20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en-GB" sz="20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en-GB" sz="20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marL="72000" algn="l" defTabSz="914400" rtl="0" eaLnBrk="1" fontAlgn="b" latinLnBrk="0" hangingPunct="1"/>
                      <a:r>
                        <a:rPr lang="en-US" sz="2000" u="none" strike="noStrike" kern="1200" dirty="0">
                          <a:solidFill>
                            <a:schemeClr val="dk1"/>
                          </a:solidFill>
                          <a:effectLst/>
                          <a:latin typeface="+mn-lt"/>
                          <a:ea typeface="+mn-ea"/>
                          <a:cs typeface="+mn-cs"/>
                        </a:rPr>
                        <a:t>Monotonic Kruger cubic interpolation with zero second derivative at left and zero first derivative at right</a:t>
                      </a:r>
                    </a:p>
                  </a:txBody>
                  <a:tcPr marL="9525" marR="9525" marT="9525" marB="0" anchor="ctr"/>
                </a:tc>
                <a:extLst>
                  <a:ext uri="{0D108BD9-81ED-4DB2-BD59-A6C34878D82A}">
                    <a16:rowId xmlns:a16="http://schemas.microsoft.com/office/drawing/2014/main" val="2439026824"/>
                  </a:ext>
                </a:extLst>
              </a:tr>
              <a:tr h="367091">
                <a:tc>
                  <a:txBody>
                    <a:bodyPr/>
                    <a:lstStyle/>
                    <a:p>
                      <a:pPr marL="72000" algn="l" fontAlgn="b"/>
                      <a:r>
                        <a:rPr lang="en-GB" sz="2000" u="none" strike="noStrike" dirty="0">
                          <a:effectLst/>
                        </a:rPr>
                        <a:t>Linear</a:t>
                      </a:r>
                      <a:endParaRPr lang="en-GB" sz="20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en-GB" sz="20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en-GB" sz="20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marL="72000" algn="l" defTabSz="914400" rtl="0" eaLnBrk="1" fontAlgn="b" latinLnBrk="0" hangingPunct="1"/>
                      <a:r>
                        <a:rPr lang="en-GB" sz="2000" u="none" strike="noStrike" kern="1200" dirty="0">
                          <a:solidFill>
                            <a:schemeClr val="dk1"/>
                          </a:solidFill>
                          <a:effectLst/>
                          <a:latin typeface="+mn-lt"/>
                          <a:ea typeface="+mn-ea"/>
                          <a:cs typeface="+mn-cs"/>
                        </a:rPr>
                        <a:t>Linear interpolation</a:t>
                      </a:r>
                    </a:p>
                  </a:txBody>
                  <a:tcPr marL="9525" marR="9525" marT="9525" marB="0" anchor="ctr"/>
                </a:tc>
                <a:extLst>
                  <a:ext uri="{0D108BD9-81ED-4DB2-BD59-A6C34878D82A}">
                    <a16:rowId xmlns:a16="http://schemas.microsoft.com/office/drawing/2014/main" val="1320788723"/>
                  </a:ext>
                </a:extLst>
              </a:tr>
              <a:tr h="723060">
                <a:tc>
                  <a:txBody>
                    <a:bodyPr/>
                    <a:lstStyle/>
                    <a:p>
                      <a:pPr marL="72000" algn="l" fontAlgn="b"/>
                      <a:r>
                        <a:rPr lang="en-GB" sz="2000" u="none" strike="noStrike" dirty="0">
                          <a:effectLst/>
                        </a:rPr>
                        <a:t>LogLinear</a:t>
                      </a:r>
                      <a:endParaRPr lang="en-GB" sz="20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en-GB" sz="20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en-GB" sz="20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marL="72000" algn="l" defTabSz="914400" rtl="0" eaLnBrk="1" fontAlgn="b" latinLnBrk="0" hangingPunct="1"/>
                      <a:r>
                        <a:rPr lang="en-US" sz="2000" u="none" strike="noStrike" kern="1200" dirty="0">
                          <a:solidFill>
                            <a:schemeClr val="dk1"/>
                          </a:solidFill>
                          <a:effectLst/>
                          <a:latin typeface="+mn-lt"/>
                          <a:ea typeface="+mn-ea"/>
                          <a:cs typeface="+mn-cs"/>
                        </a:rPr>
                        <a:t>Linear interpolation on the natural log of the interpolation variable</a:t>
                      </a:r>
                    </a:p>
                  </a:txBody>
                  <a:tcPr marL="9525" marR="9525" marT="9525" marB="0" anchor="ctr"/>
                </a:tc>
                <a:extLst>
                  <a:ext uri="{0D108BD9-81ED-4DB2-BD59-A6C34878D82A}">
                    <a16:rowId xmlns:a16="http://schemas.microsoft.com/office/drawing/2014/main" val="80868517"/>
                  </a:ext>
                </a:extLst>
              </a:tr>
              <a:tr h="723060">
                <a:tc>
                  <a:txBody>
                    <a:bodyPr/>
                    <a:lstStyle/>
                    <a:p>
                      <a:pPr marL="72000" algn="l" fontAlgn="b"/>
                      <a:r>
                        <a:rPr lang="en-GB" sz="2000" u="none" strike="noStrike" dirty="0">
                          <a:effectLst/>
                        </a:rPr>
                        <a:t>LogQuadratic</a:t>
                      </a:r>
                      <a:endParaRPr lang="en-GB" sz="20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en-GB" sz="20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b"/>
                      <a:endParaRPr lang="en-GB" sz="20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marL="72000" algn="l" defTabSz="914400" rtl="0" eaLnBrk="1" fontAlgn="b" latinLnBrk="0" hangingPunct="1"/>
                      <a:r>
                        <a:rPr lang="en-US" sz="2000" u="none" strike="noStrike" kern="1200" dirty="0">
                          <a:solidFill>
                            <a:schemeClr val="dk1"/>
                          </a:solidFill>
                          <a:effectLst/>
                          <a:latin typeface="+mn-lt"/>
                          <a:ea typeface="+mn-ea"/>
                          <a:cs typeface="+mn-cs"/>
                        </a:rPr>
                        <a:t>Quadratic interpolation on the natural log of the interpolation variable</a:t>
                      </a:r>
                    </a:p>
                  </a:txBody>
                  <a:tcPr marL="9525" marR="9525" marT="9525" marB="0" anchor="ctr"/>
                </a:tc>
                <a:extLst>
                  <a:ext uri="{0D108BD9-81ED-4DB2-BD59-A6C34878D82A}">
                    <a16:rowId xmlns:a16="http://schemas.microsoft.com/office/drawing/2014/main" val="1507693242"/>
                  </a:ext>
                </a:extLst>
              </a:tr>
              <a:tr h="723060">
                <a:tc>
                  <a:txBody>
                    <a:bodyPr/>
                    <a:lstStyle/>
                    <a:p>
                      <a:pPr marL="72000" algn="l" fontAlgn="b"/>
                      <a:r>
                        <a:rPr lang="en-GB" sz="2000" u="none" strike="noStrike" dirty="0">
                          <a:effectLst/>
                        </a:rPr>
                        <a:t>NaturalCubic</a:t>
                      </a:r>
                      <a:endParaRPr lang="en-GB" sz="20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en-GB" sz="20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b"/>
                      <a:endParaRPr lang="en-GB" sz="20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marL="72000" algn="l" defTabSz="914400" rtl="0" eaLnBrk="1" fontAlgn="b" latinLnBrk="0" hangingPunct="1"/>
                      <a:r>
                        <a:rPr lang="en-US" sz="2000" u="none" strike="noStrike" kern="1200" dirty="0">
                          <a:solidFill>
                            <a:schemeClr val="dk1"/>
                          </a:solidFill>
                          <a:effectLst/>
                          <a:latin typeface="+mn-lt"/>
                          <a:ea typeface="+mn-ea"/>
                          <a:cs typeface="+mn-cs"/>
                        </a:rPr>
                        <a:t>Monotonic Kruger cubic interpolation with zero second derivative at left and right</a:t>
                      </a:r>
                    </a:p>
                  </a:txBody>
                  <a:tcPr marL="9525" marR="9525" marT="9525" marB="0" anchor="ctr"/>
                </a:tc>
                <a:extLst>
                  <a:ext uri="{0D108BD9-81ED-4DB2-BD59-A6C34878D82A}">
                    <a16:rowId xmlns:a16="http://schemas.microsoft.com/office/drawing/2014/main" val="2562996329"/>
                  </a:ext>
                </a:extLst>
              </a:tr>
              <a:tr h="367091">
                <a:tc>
                  <a:txBody>
                    <a:bodyPr/>
                    <a:lstStyle/>
                    <a:p>
                      <a:pPr marL="72000" algn="l" fontAlgn="b"/>
                      <a:r>
                        <a:rPr lang="en-GB" sz="2000" u="none" strike="noStrike" dirty="0">
                          <a:effectLst/>
                        </a:rPr>
                        <a:t>Quadratic</a:t>
                      </a:r>
                      <a:endParaRPr lang="en-GB" sz="20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en-GB" sz="20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b"/>
                      <a:endParaRPr lang="en-GB" sz="20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marL="72000" algn="l" defTabSz="914400" rtl="0" eaLnBrk="1" fontAlgn="b" latinLnBrk="0" hangingPunct="1"/>
                      <a:r>
                        <a:rPr lang="en-GB" sz="2000" u="none" strike="noStrike" kern="1200" dirty="0">
                          <a:solidFill>
                            <a:schemeClr val="dk1"/>
                          </a:solidFill>
                          <a:effectLst/>
                          <a:latin typeface="+mn-lt"/>
                          <a:ea typeface="+mn-ea"/>
                          <a:cs typeface="+mn-cs"/>
                        </a:rPr>
                        <a:t>Quadratic interpolation</a:t>
                      </a:r>
                    </a:p>
                  </a:txBody>
                  <a:tcPr marL="9525" marR="9525" marT="9525" marB="0" anchor="ctr"/>
                </a:tc>
                <a:extLst>
                  <a:ext uri="{0D108BD9-81ED-4DB2-BD59-A6C34878D82A}">
                    <a16:rowId xmlns:a16="http://schemas.microsoft.com/office/drawing/2014/main" val="2512289213"/>
                  </a:ext>
                </a:extLst>
              </a:tr>
            </a:tbl>
          </a:graphicData>
        </a:graphic>
      </p:graphicFrame>
      <p:sp>
        <p:nvSpPr>
          <p:cNvPr id="2" name="Title 1">
            <a:extLst>
              <a:ext uri="{FF2B5EF4-FFF2-40B4-BE49-F238E27FC236}">
                <a16:creationId xmlns:a16="http://schemas.microsoft.com/office/drawing/2014/main" id="{38159701-F775-9D0C-7B41-AD72E4046555}"/>
              </a:ext>
            </a:extLst>
          </p:cNvPr>
          <p:cNvSpPr>
            <a:spLocks noGrp="1"/>
          </p:cNvSpPr>
          <p:nvPr>
            <p:ph type="ctrTitle"/>
          </p:nvPr>
        </p:nvSpPr>
        <p:spPr/>
        <p:txBody>
          <a:bodyPr/>
          <a:lstStyle/>
          <a:p>
            <a:r>
              <a:rPr lang="en-GB" dirty="0"/>
              <a:t>Interpolation</a:t>
            </a:r>
          </a:p>
        </p:txBody>
      </p:sp>
      <p:pic>
        <p:nvPicPr>
          <p:cNvPr id="4" name="Graphic 3" descr="Checkmark with solid fill">
            <a:extLst>
              <a:ext uri="{FF2B5EF4-FFF2-40B4-BE49-F238E27FC236}">
                <a16:creationId xmlns:a16="http://schemas.microsoft.com/office/drawing/2014/main" id="{94EC46A8-CDA9-269F-D04A-C92720BBC9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00317" y="1415957"/>
            <a:ext cx="344606" cy="344606"/>
          </a:xfrm>
          <a:prstGeom prst="rect">
            <a:avLst/>
          </a:prstGeom>
        </p:spPr>
      </p:pic>
      <p:pic>
        <p:nvPicPr>
          <p:cNvPr id="5" name="Graphic 4" descr="Checkmark with solid fill">
            <a:extLst>
              <a:ext uri="{FF2B5EF4-FFF2-40B4-BE49-F238E27FC236}">
                <a16:creationId xmlns:a16="http://schemas.microsoft.com/office/drawing/2014/main" id="{A4032DDE-F2F4-0D9C-B05B-62E515A7EB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21708" y="1415957"/>
            <a:ext cx="344606" cy="344606"/>
          </a:xfrm>
          <a:prstGeom prst="rect">
            <a:avLst/>
          </a:prstGeom>
        </p:spPr>
      </p:pic>
      <p:pic>
        <p:nvPicPr>
          <p:cNvPr id="7" name="Graphic 6" descr="Checkmark with solid fill">
            <a:extLst>
              <a:ext uri="{FF2B5EF4-FFF2-40B4-BE49-F238E27FC236}">
                <a16:creationId xmlns:a16="http://schemas.microsoft.com/office/drawing/2014/main" id="{5AACF878-5F23-D4DB-999F-FA68D26629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00317" y="1988256"/>
            <a:ext cx="344606" cy="344606"/>
          </a:xfrm>
          <a:prstGeom prst="rect">
            <a:avLst/>
          </a:prstGeom>
        </p:spPr>
      </p:pic>
      <p:pic>
        <p:nvPicPr>
          <p:cNvPr id="8" name="Graphic 7" descr="Checkmark with solid fill">
            <a:extLst>
              <a:ext uri="{FF2B5EF4-FFF2-40B4-BE49-F238E27FC236}">
                <a16:creationId xmlns:a16="http://schemas.microsoft.com/office/drawing/2014/main" id="{8AB2B662-BE84-255C-878E-8AEFF73270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21708" y="1988256"/>
            <a:ext cx="344606" cy="344606"/>
          </a:xfrm>
          <a:prstGeom prst="rect">
            <a:avLst/>
          </a:prstGeom>
        </p:spPr>
      </p:pic>
      <p:pic>
        <p:nvPicPr>
          <p:cNvPr id="9" name="Graphic 8" descr="Checkmark with solid fill">
            <a:extLst>
              <a:ext uri="{FF2B5EF4-FFF2-40B4-BE49-F238E27FC236}">
                <a16:creationId xmlns:a16="http://schemas.microsoft.com/office/drawing/2014/main" id="{95648513-14DA-7DCD-A3D4-43F8BB6431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00317" y="2742065"/>
            <a:ext cx="344606" cy="344606"/>
          </a:xfrm>
          <a:prstGeom prst="rect">
            <a:avLst/>
          </a:prstGeom>
        </p:spPr>
      </p:pic>
      <p:pic>
        <p:nvPicPr>
          <p:cNvPr id="10" name="Graphic 9" descr="Checkmark with solid fill">
            <a:extLst>
              <a:ext uri="{FF2B5EF4-FFF2-40B4-BE49-F238E27FC236}">
                <a16:creationId xmlns:a16="http://schemas.microsoft.com/office/drawing/2014/main" id="{17C6751E-46C7-072F-15A1-00A230EC02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21708" y="2742065"/>
            <a:ext cx="344606" cy="344606"/>
          </a:xfrm>
          <a:prstGeom prst="rect">
            <a:avLst/>
          </a:prstGeom>
        </p:spPr>
      </p:pic>
      <p:pic>
        <p:nvPicPr>
          <p:cNvPr id="11" name="Graphic 10" descr="Checkmark with solid fill">
            <a:extLst>
              <a:ext uri="{FF2B5EF4-FFF2-40B4-BE49-F238E27FC236}">
                <a16:creationId xmlns:a16="http://schemas.microsoft.com/office/drawing/2014/main" id="{56CA89D4-A723-7DA3-AF6F-D0DAAB8D0F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00317" y="3256697"/>
            <a:ext cx="344606" cy="344606"/>
          </a:xfrm>
          <a:prstGeom prst="rect">
            <a:avLst/>
          </a:prstGeom>
        </p:spPr>
      </p:pic>
      <p:pic>
        <p:nvPicPr>
          <p:cNvPr id="12" name="Graphic 11" descr="Checkmark with solid fill">
            <a:extLst>
              <a:ext uri="{FF2B5EF4-FFF2-40B4-BE49-F238E27FC236}">
                <a16:creationId xmlns:a16="http://schemas.microsoft.com/office/drawing/2014/main" id="{5D19BA4B-CCBE-D945-5C07-A9965B0169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21708" y="3256697"/>
            <a:ext cx="344606" cy="344606"/>
          </a:xfrm>
          <a:prstGeom prst="rect">
            <a:avLst/>
          </a:prstGeom>
        </p:spPr>
      </p:pic>
      <p:pic>
        <p:nvPicPr>
          <p:cNvPr id="13" name="Graphic 12" descr="Checkmark with solid fill">
            <a:extLst>
              <a:ext uri="{FF2B5EF4-FFF2-40B4-BE49-F238E27FC236}">
                <a16:creationId xmlns:a16="http://schemas.microsoft.com/office/drawing/2014/main" id="{2E2BB68A-E4F5-8C5E-FA81-2559AF043E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00317" y="3771329"/>
            <a:ext cx="344606" cy="344606"/>
          </a:xfrm>
          <a:prstGeom prst="rect">
            <a:avLst/>
          </a:prstGeom>
        </p:spPr>
      </p:pic>
      <p:pic>
        <p:nvPicPr>
          <p:cNvPr id="14" name="Graphic 13" descr="Checkmark with solid fill">
            <a:extLst>
              <a:ext uri="{FF2B5EF4-FFF2-40B4-BE49-F238E27FC236}">
                <a16:creationId xmlns:a16="http://schemas.microsoft.com/office/drawing/2014/main" id="{285A56BB-0B26-EB54-3CFD-99CB73FF85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21708" y="3771329"/>
            <a:ext cx="344606" cy="344606"/>
          </a:xfrm>
          <a:prstGeom prst="rect">
            <a:avLst/>
          </a:prstGeom>
        </p:spPr>
      </p:pic>
      <p:pic>
        <p:nvPicPr>
          <p:cNvPr id="15" name="Graphic 14" descr="Checkmark with solid fill">
            <a:extLst>
              <a:ext uri="{FF2B5EF4-FFF2-40B4-BE49-F238E27FC236}">
                <a16:creationId xmlns:a16="http://schemas.microsoft.com/office/drawing/2014/main" id="{0C32E442-EC57-5A81-ABCE-B4753A11AB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00317" y="4525995"/>
            <a:ext cx="344606" cy="344606"/>
          </a:xfrm>
          <a:prstGeom prst="rect">
            <a:avLst/>
          </a:prstGeom>
        </p:spPr>
      </p:pic>
      <p:pic>
        <p:nvPicPr>
          <p:cNvPr id="16" name="Graphic 15" descr="Checkmark with solid fill">
            <a:extLst>
              <a:ext uri="{FF2B5EF4-FFF2-40B4-BE49-F238E27FC236}">
                <a16:creationId xmlns:a16="http://schemas.microsoft.com/office/drawing/2014/main" id="{E6DBC319-36CB-90DE-D56A-937922B76C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21708" y="4525995"/>
            <a:ext cx="344606" cy="344606"/>
          </a:xfrm>
          <a:prstGeom prst="rect">
            <a:avLst/>
          </a:prstGeom>
        </p:spPr>
      </p:pic>
      <p:pic>
        <p:nvPicPr>
          <p:cNvPr id="17" name="Graphic 16" descr="Checkmark with solid fill">
            <a:extLst>
              <a:ext uri="{FF2B5EF4-FFF2-40B4-BE49-F238E27FC236}">
                <a16:creationId xmlns:a16="http://schemas.microsoft.com/office/drawing/2014/main" id="{F4C7A493-9FA5-9D8D-F87B-DCBFC5DE88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00317" y="5269740"/>
            <a:ext cx="344606" cy="344606"/>
          </a:xfrm>
          <a:prstGeom prst="rect">
            <a:avLst/>
          </a:prstGeom>
        </p:spPr>
      </p:pic>
      <p:pic>
        <p:nvPicPr>
          <p:cNvPr id="18" name="Graphic 17" descr="Checkmark with solid fill">
            <a:extLst>
              <a:ext uri="{FF2B5EF4-FFF2-40B4-BE49-F238E27FC236}">
                <a16:creationId xmlns:a16="http://schemas.microsoft.com/office/drawing/2014/main" id="{97AFA0FD-0333-8CA0-2128-B3C2C0B4A4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21708" y="5269740"/>
            <a:ext cx="344606" cy="344606"/>
          </a:xfrm>
          <a:prstGeom prst="rect">
            <a:avLst/>
          </a:prstGeom>
        </p:spPr>
      </p:pic>
      <p:pic>
        <p:nvPicPr>
          <p:cNvPr id="19" name="Graphic 18" descr="Checkmark with solid fill">
            <a:extLst>
              <a:ext uri="{FF2B5EF4-FFF2-40B4-BE49-F238E27FC236}">
                <a16:creationId xmlns:a16="http://schemas.microsoft.com/office/drawing/2014/main" id="{0A488EAB-3273-192B-8547-94D35FE256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631" y="5796201"/>
            <a:ext cx="344606" cy="344606"/>
          </a:xfrm>
          <a:prstGeom prst="rect">
            <a:avLst/>
          </a:prstGeom>
        </p:spPr>
      </p:pic>
      <p:pic>
        <p:nvPicPr>
          <p:cNvPr id="20" name="Graphic 19" descr="Checkmark with solid fill">
            <a:extLst>
              <a:ext uri="{FF2B5EF4-FFF2-40B4-BE49-F238E27FC236}">
                <a16:creationId xmlns:a16="http://schemas.microsoft.com/office/drawing/2014/main" id="{8B3C5332-9A25-1A7C-4676-FF0B541A5F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16022" y="5796201"/>
            <a:ext cx="344606" cy="344606"/>
          </a:xfrm>
          <a:prstGeom prst="rect">
            <a:avLst/>
          </a:prstGeom>
        </p:spPr>
      </p:pic>
    </p:spTree>
    <p:extLst>
      <p:ext uri="{BB962C8B-B14F-4D97-AF65-F5344CB8AC3E}">
        <p14:creationId xmlns:p14="http://schemas.microsoft.com/office/powerpoint/2010/main" val="1377531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53727A95-87F5-AC5E-F059-35ED1241DC68}"/>
              </a:ext>
            </a:extLst>
          </p:cNvPr>
          <p:cNvSpPr txBox="1"/>
          <p:nvPr/>
        </p:nvSpPr>
        <p:spPr>
          <a:xfrm>
            <a:off x="104219" y="1567108"/>
            <a:ext cx="5285808" cy="461665"/>
          </a:xfrm>
          <a:prstGeom prst="rect">
            <a:avLst/>
          </a:prstGeom>
          <a:noFill/>
        </p:spPr>
        <p:txBody>
          <a:bodyPr wrap="square" rtlCol="0">
            <a:spAutoFit/>
          </a:bodyPr>
          <a:lstStyle/>
          <a:p>
            <a:pPr marL="457200" indent="-396000">
              <a:buFont typeface="Arial" panose="020B0604020202020204" pitchFamily="34" charset="0"/>
              <a:buChar char="•"/>
            </a:pPr>
            <a:r>
              <a:rPr lang="en-GB" sz="2400" b="1" dirty="0">
                <a:solidFill>
                  <a:schemeClr val="accent2">
                    <a:lumMod val="60000"/>
                    <a:lumOff val="40000"/>
                  </a:schemeClr>
                </a:solidFill>
              </a:rPr>
              <a:t>Engine Repository</a:t>
            </a:r>
          </a:p>
        </p:txBody>
      </p:sp>
      <p:sp>
        <p:nvSpPr>
          <p:cNvPr id="2" name="Title 1">
            <a:extLst>
              <a:ext uri="{FF2B5EF4-FFF2-40B4-BE49-F238E27FC236}">
                <a16:creationId xmlns:a16="http://schemas.microsoft.com/office/drawing/2014/main" id="{80D9CA4E-25C8-2378-2C65-ED69A0132FED}"/>
              </a:ext>
            </a:extLst>
          </p:cNvPr>
          <p:cNvSpPr>
            <a:spLocks noGrp="1"/>
          </p:cNvSpPr>
          <p:nvPr>
            <p:ph type="ctrTitle"/>
          </p:nvPr>
        </p:nvSpPr>
        <p:spPr/>
        <p:txBody>
          <a:bodyPr/>
          <a:lstStyle/>
          <a:p>
            <a:r>
              <a:rPr lang="en-GB" dirty="0"/>
              <a:t>Spreadsheet Additional Information</a:t>
            </a:r>
          </a:p>
        </p:txBody>
      </p:sp>
      <p:cxnSp>
        <p:nvCxnSpPr>
          <p:cNvPr id="6" name="Straight Connector 5">
            <a:extLst>
              <a:ext uri="{FF2B5EF4-FFF2-40B4-BE49-F238E27FC236}">
                <a16:creationId xmlns:a16="http://schemas.microsoft.com/office/drawing/2014/main" id="{F5E1CEB9-3C6F-7DC6-E2F8-22B1138CB596}"/>
              </a:ext>
            </a:extLst>
          </p:cNvPr>
          <p:cNvCxnSpPr/>
          <p:nvPr/>
        </p:nvCxnSpPr>
        <p:spPr>
          <a:xfrm>
            <a:off x="6093534" y="950156"/>
            <a:ext cx="0" cy="5506328"/>
          </a:xfrm>
          <a:prstGeom prst="line">
            <a:avLst/>
          </a:prstGeom>
        </p:spPr>
        <p:style>
          <a:lnRef idx="1">
            <a:schemeClr val="accent5"/>
          </a:lnRef>
          <a:fillRef idx="0">
            <a:schemeClr val="accent5"/>
          </a:fillRef>
          <a:effectRef idx="0">
            <a:schemeClr val="accent5"/>
          </a:effectRef>
          <a:fontRef idx="minor">
            <a:schemeClr val="tx1"/>
          </a:fontRef>
        </p:style>
      </p:cxnSp>
      <p:cxnSp>
        <p:nvCxnSpPr>
          <p:cNvPr id="7" name="Straight Connector 6">
            <a:extLst>
              <a:ext uri="{FF2B5EF4-FFF2-40B4-BE49-F238E27FC236}">
                <a16:creationId xmlns:a16="http://schemas.microsoft.com/office/drawing/2014/main" id="{ECF677C3-7FDB-E851-F9A6-56C958420919}"/>
              </a:ext>
            </a:extLst>
          </p:cNvPr>
          <p:cNvCxnSpPr>
            <a:cxnSpLocks/>
          </p:cNvCxnSpPr>
          <p:nvPr/>
        </p:nvCxnSpPr>
        <p:spPr>
          <a:xfrm>
            <a:off x="170112" y="3704476"/>
            <a:ext cx="11864546" cy="7376"/>
          </a:xfrm>
          <a:prstGeom prst="line">
            <a:avLst/>
          </a:prstGeom>
        </p:spPr>
        <p:style>
          <a:lnRef idx="1">
            <a:schemeClr val="accent5"/>
          </a:lnRef>
          <a:fillRef idx="0">
            <a:schemeClr val="accent5"/>
          </a:fillRef>
          <a:effectRef idx="0">
            <a:schemeClr val="accent5"/>
          </a:effectRef>
          <a:fontRef idx="minor">
            <a:schemeClr val="tx1"/>
          </a:fontRef>
        </p:style>
      </p:cxnSp>
      <p:sp>
        <p:nvSpPr>
          <p:cNvPr id="11" name="TextBox 10">
            <a:extLst>
              <a:ext uri="{FF2B5EF4-FFF2-40B4-BE49-F238E27FC236}">
                <a16:creationId xmlns:a16="http://schemas.microsoft.com/office/drawing/2014/main" id="{51D08E0C-8F70-108C-BCB1-F8AA1ACEAEE5}"/>
              </a:ext>
            </a:extLst>
          </p:cNvPr>
          <p:cNvSpPr txBox="1"/>
          <p:nvPr/>
        </p:nvSpPr>
        <p:spPr>
          <a:xfrm>
            <a:off x="566352" y="2107972"/>
            <a:ext cx="5867395" cy="369332"/>
          </a:xfrm>
          <a:prstGeom prst="rect">
            <a:avLst/>
          </a:prstGeom>
          <a:noFill/>
        </p:spPr>
        <p:txBody>
          <a:bodyPr wrap="square">
            <a:spAutoFit/>
          </a:bodyPr>
          <a:lstStyle/>
          <a:p>
            <a:r>
              <a:rPr lang="en-US" i="1" dirty="0">
                <a:solidFill>
                  <a:schemeClr val="tx1">
                    <a:lumMod val="75000"/>
                  </a:schemeClr>
                </a:solidFill>
              </a:rPr>
              <a:t>Examples\OREAcademy_TA001_Equity_Option</a:t>
            </a:r>
            <a:endParaRPr lang="en-GB" i="1" dirty="0">
              <a:solidFill>
                <a:schemeClr val="tx1">
                  <a:lumMod val="75000"/>
                </a:schemeClr>
              </a:solidFill>
            </a:endParaRPr>
          </a:p>
        </p:txBody>
      </p:sp>
      <p:sp>
        <p:nvSpPr>
          <p:cNvPr id="14" name="TextBox 13">
            <a:extLst>
              <a:ext uri="{FF2B5EF4-FFF2-40B4-BE49-F238E27FC236}">
                <a16:creationId xmlns:a16="http://schemas.microsoft.com/office/drawing/2014/main" id="{38D0F965-C1C2-A13E-3602-1C3053160636}"/>
              </a:ext>
            </a:extLst>
          </p:cNvPr>
          <p:cNvSpPr txBox="1"/>
          <p:nvPr/>
        </p:nvSpPr>
        <p:spPr>
          <a:xfrm>
            <a:off x="170112" y="948990"/>
            <a:ext cx="5834444" cy="523220"/>
          </a:xfrm>
          <a:prstGeom prst="rect">
            <a:avLst/>
          </a:prstGeom>
          <a:solidFill>
            <a:srgbClr val="009999"/>
          </a:solidFill>
        </p:spPr>
        <p:txBody>
          <a:bodyPr wrap="square" rtlCol="0">
            <a:spAutoFit/>
          </a:bodyPr>
          <a:lstStyle/>
          <a:p>
            <a:pPr algn="ctr"/>
            <a:r>
              <a:rPr lang="en-GB" sz="2800" b="1" dirty="0">
                <a:solidFill>
                  <a:schemeClr val="bg1"/>
                </a:solidFill>
              </a:rPr>
              <a:t>Data Input Source</a:t>
            </a:r>
          </a:p>
        </p:txBody>
      </p:sp>
      <p:sp>
        <p:nvSpPr>
          <p:cNvPr id="16" name="TextBox 15">
            <a:extLst>
              <a:ext uri="{FF2B5EF4-FFF2-40B4-BE49-F238E27FC236}">
                <a16:creationId xmlns:a16="http://schemas.microsoft.com/office/drawing/2014/main" id="{CE63DE23-766A-EF92-274C-617643194F54}"/>
              </a:ext>
            </a:extLst>
          </p:cNvPr>
          <p:cNvSpPr txBox="1"/>
          <p:nvPr/>
        </p:nvSpPr>
        <p:spPr>
          <a:xfrm>
            <a:off x="566352" y="3132672"/>
            <a:ext cx="5453450" cy="369332"/>
          </a:xfrm>
          <a:prstGeom prst="rect">
            <a:avLst/>
          </a:prstGeom>
          <a:noFill/>
        </p:spPr>
        <p:txBody>
          <a:bodyPr wrap="square">
            <a:spAutoFit/>
          </a:bodyPr>
          <a:lstStyle>
            <a:defPPr>
              <a:defRPr lang="en-US"/>
            </a:defPPr>
            <a:lvl1pPr algn="ctr">
              <a:defRPr sz="2000" i="1">
                <a:solidFill>
                  <a:schemeClr val="tx1">
                    <a:lumMod val="75000"/>
                  </a:schemeClr>
                </a:solidFill>
              </a:defRPr>
            </a:lvl1pPr>
          </a:lstStyle>
          <a:p>
            <a:pPr algn="l"/>
            <a:r>
              <a:rPr lang="en-US" sz="1800" dirty="0"/>
              <a:t>ORE Academy \Trade &amp; Analytics \TA003_Equity_Option</a:t>
            </a:r>
            <a:endParaRPr lang="en-GB" sz="1800" dirty="0"/>
          </a:p>
        </p:txBody>
      </p:sp>
      <p:sp>
        <p:nvSpPr>
          <p:cNvPr id="17" name="TextBox 16">
            <a:extLst>
              <a:ext uri="{FF2B5EF4-FFF2-40B4-BE49-F238E27FC236}">
                <a16:creationId xmlns:a16="http://schemas.microsoft.com/office/drawing/2014/main" id="{BA0F9207-1E2C-955C-DB3E-6C8D5765DB0D}"/>
              </a:ext>
            </a:extLst>
          </p:cNvPr>
          <p:cNvSpPr txBox="1"/>
          <p:nvPr/>
        </p:nvSpPr>
        <p:spPr>
          <a:xfrm>
            <a:off x="6200214" y="944376"/>
            <a:ext cx="5834444" cy="523220"/>
          </a:xfrm>
          <a:prstGeom prst="rect">
            <a:avLst/>
          </a:prstGeom>
          <a:solidFill>
            <a:srgbClr val="009999"/>
          </a:solidFill>
        </p:spPr>
        <p:txBody>
          <a:bodyPr wrap="square" rtlCol="0">
            <a:spAutoFit/>
          </a:bodyPr>
          <a:lstStyle>
            <a:defPPr>
              <a:defRPr lang="en-US"/>
            </a:defPPr>
            <a:lvl1pPr algn="ctr">
              <a:defRPr sz="2800" b="1">
                <a:solidFill>
                  <a:schemeClr val="bg1"/>
                </a:solidFill>
              </a:defRPr>
            </a:lvl1pPr>
          </a:lstStyle>
          <a:p>
            <a:r>
              <a:rPr lang="en-GB" dirty="0"/>
              <a:t>Link to Previous Tutorial</a:t>
            </a:r>
          </a:p>
        </p:txBody>
      </p:sp>
      <p:sp>
        <p:nvSpPr>
          <p:cNvPr id="22" name="TextBox 21">
            <a:extLst>
              <a:ext uri="{FF2B5EF4-FFF2-40B4-BE49-F238E27FC236}">
                <a16:creationId xmlns:a16="http://schemas.microsoft.com/office/drawing/2014/main" id="{34D4261C-5A0F-9D20-D6EB-BB04F6368AE1}"/>
              </a:ext>
            </a:extLst>
          </p:cNvPr>
          <p:cNvSpPr txBox="1"/>
          <p:nvPr/>
        </p:nvSpPr>
        <p:spPr>
          <a:xfrm>
            <a:off x="170112" y="3796348"/>
            <a:ext cx="5834444" cy="523220"/>
          </a:xfrm>
          <a:prstGeom prst="rect">
            <a:avLst/>
          </a:prstGeom>
          <a:solidFill>
            <a:srgbClr val="009999"/>
          </a:solidFill>
        </p:spPr>
        <p:txBody>
          <a:bodyPr wrap="square" rtlCol="0">
            <a:spAutoFit/>
          </a:bodyPr>
          <a:lstStyle/>
          <a:p>
            <a:pPr algn="ctr"/>
            <a:r>
              <a:rPr lang="en-GB" sz="2800" b="1" dirty="0">
                <a:solidFill>
                  <a:schemeClr val="bg1"/>
                </a:solidFill>
              </a:rPr>
              <a:t>Self-Contained</a:t>
            </a:r>
          </a:p>
        </p:txBody>
      </p:sp>
      <p:sp>
        <p:nvSpPr>
          <p:cNvPr id="23" name="TextBox 22">
            <a:extLst>
              <a:ext uri="{FF2B5EF4-FFF2-40B4-BE49-F238E27FC236}">
                <a16:creationId xmlns:a16="http://schemas.microsoft.com/office/drawing/2014/main" id="{A910FBF1-0CFA-B879-8BCD-81855E5B2774}"/>
              </a:ext>
            </a:extLst>
          </p:cNvPr>
          <p:cNvSpPr txBox="1"/>
          <p:nvPr/>
        </p:nvSpPr>
        <p:spPr>
          <a:xfrm>
            <a:off x="6200214" y="3791734"/>
            <a:ext cx="5834444" cy="523220"/>
          </a:xfrm>
          <a:prstGeom prst="rect">
            <a:avLst/>
          </a:prstGeom>
          <a:solidFill>
            <a:srgbClr val="009999"/>
          </a:solidFill>
        </p:spPr>
        <p:txBody>
          <a:bodyPr wrap="square" rtlCol="0">
            <a:spAutoFit/>
          </a:bodyPr>
          <a:lstStyle>
            <a:defPPr>
              <a:defRPr lang="en-US"/>
            </a:defPPr>
            <a:lvl1pPr algn="ctr">
              <a:defRPr sz="2800" b="1">
                <a:solidFill>
                  <a:schemeClr val="bg1"/>
                </a:solidFill>
              </a:defRPr>
            </a:lvl1pPr>
          </a:lstStyle>
          <a:p>
            <a:r>
              <a:rPr lang="en-GB" dirty="0"/>
              <a:t>C++ Call Stack</a:t>
            </a:r>
          </a:p>
        </p:txBody>
      </p:sp>
      <p:sp>
        <p:nvSpPr>
          <p:cNvPr id="27" name="TextBox 26">
            <a:extLst>
              <a:ext uri="{FF2B5EF4-FFF2-40B4-BE49-F238E27FC236}">
                <a16:creationId xmlns:a16="http://schemas.microsoft.com/office/drawing/2014/main" id="{81960273-0045-7F02-7AB2-47BD355565DD}"/>
              </a:ext>
            </a:extLst>
          </p:cNvPr>
          <p:cNvSpPr txBox="1"/>
          <p:nvPr/>
        </p:nvSpPr>
        <p:spPr>
          <a:xfrm>
            <a:off x="6167267" y="2612109"/>
            <a:ext cx="6096000" cy="461665"/>
          </a:xfrm>
          <a:prstGeom prst="rect">
            <a:avLst/>
          </a:prstGeom>
          <a:noFill/>
        </p:spPr>
        <p:txBody>
          <a:bodyPr wrap="square">
            <a:spAutoFit/>
          </a:bodyPr>
          <a:lstStyle/>
          <a:p>
            <a:pPr marL="457200" indent="-432000">
              <a:buFont typeface="Arial" panose="020B0604020202020204" pitchFamily="34" charset="0"/>
              <a:buChar char="•"/>
            </a:pPr>
            <a:r>
              <a:rPr lang="en-GB" sz="2400" b="1" dirty="0">
                <a:solidFill>
                  <a:schemeClr val="accent2">
                    <a:lumMod val="60000"/>
                    <a:lumOff val="40000"/>
                  </a:schemeClr>
                </a:solidFill>
              </a:rPr>
              <a:t>Tools Repository</a:t>
            </a:r>
          </a:p>
        </p:txBody>
      </p:sp>
      <p:sp>
        <p:nvSpPr>
          <p:cNvPr id="28" name="TextBox 27">
            <a:extLst>
              <a:ext uri="{FF2B5EF4-FFF2-40B4-BE49-F238E27FC236}">
                <a16:creationId xmlns:a16="http://schemas.microsoft.com/office/drawing/2014/main" id="{457EA95B-897F-7F8B-BE99-C59D07086D02}"/>
              </a:ext>
            </a:extLst>
          </p:cNvPr>
          <p:cNvSpPr txBox="1"/>
          <p:nvPr/>
        </p:nvSpPr>
        <p:spPr>
          <a:xfrm>
            <a:off x="6692829" y="3132672"/>
            <a:ext cx="6037507" cy="369332"/>
          </a:xfrm>
          <a:prstGeom prst="rect">
            <a:avLst/>
          </a:prstGeom>
          <a:noFill/>
        </p:spPr>
        <p:txBody>
          <a:bodyPr wrap="square">
            <a:spAutoFit/>
          </a:bodyPr>
          <a:lstStyle>
            <a:defPPr>
              <a:defRPr lang="en-US"/>
            </a:defPPr>
            <a:lvl1pPr algn="ctr">
              <a:defRPr sz="2000" i="1">
                <a:solidFill>
                  <a:schemeClr val="tx1">
                    <a:lumMod val="75000"/>
                  </a:schemeClr>
                </a:solidFill>
              </a:defRPr>
            </a:lvl1pPr>
          </a:lstStyle>
          <a:p>
            <a:pPr algn="l"/>
            <a:r>
              <a:rPr lang="en-US" sz="1800" dirty="0"/>
              <a:t>ORE Academy \Trade &amp; Analytics \TA003_Equity_Option</a:t>
            </a:r>
            <a:endParaRPr lang="en-GB" sz="1800" dirty="0"/>
          </a:p>
        </p:txBody>
      </p:sp>
      <p:sp>
        <p:nvSpPr>
          <p:cNvPr id="31" name="TextBox 30">
            <a:extLst>
              <a:ext uri="{FF2B5EF4-FFF2-40B4-BE49-F238E27FC236}">
                <a16:creationId xmlns:a16="http://schemas.microsoft.com/office/drawing/2014/main" id="{258C8C89-08DB-B2E5-65B3-9D084E548969}"/>
              </a:ext>
            </a:extLst>
          </p:cNvPr>
          <p:cNvSpPr txBox="1"/>
          <p:nvPr/>
        </p:nvSpPr>
        <p:spPr>
          <a:xfrm>
            <a:off x="6437228" y="269033"/>
            <a:ext cx="4072011" cy="400110"/>
          </a:xfrm>
          <a:prstGeom prst="rect">
            <a:avLst/>
          </a:prstGeom>
          <a:solidFill>
            <a:schemeClr val="accent2">
              <a:lumMod val="20000"/>
              <a:lumOff val="80000"/>
            </a:schemeClr>
          </a:solidFill>
        </p:spPr>
        <p:txBody>
          <a:bodyPr wrap="square">
            <a:spAutoFit/>
          </a:bodyPr>
          <a:lstStyle/>
          <a:p>
            <a:r>
              <a:rPr lang="en-GB" sz="2000" b="1" i="1" dirty="0">
                <a:solidFill>
                  <a:srgbClr val="009999"/>
                </a:solidFill>
              </a:rPr>
              <a:t>https://github.com/OpenSourceRisk</a:t>
            </a:r>
          </a:p>
        </p:txBody>
      </p:sp>
      <p:graphicFrame>
        <p:nvGraphicFramePr>
          <p:cNvPr id="33" name="Table 32">
            <a:extLst>
              <a:ext uri="{FF2B5EF4-FFF2-40B4-BE49-F238E27FC236}">
                <a16:creationId xmlns:a16="http://schemas.microsoft.com/office/drawing/2014/main" id="{9D3E1C72-2852-7199-44F4-9AEC83E2CADC}"/>
              </a:ext>
            </a:extLst>
          </p:cNvPr>
          <p:cNvGraphicFramePr>
            <a:graphicFrameLocks noGrp="1"/>
          </p:cNvGraphicFramePr>
          <p:nvPr>
            <p:extLst>
              <p:ext uri="{D42A27DB-BD31-4B8C-83A1-F6EECF244321}">
                <p14:modId xmlns:p14="http://schemas.microsoft.com/office/powerpoint/2010/main" val="2075392288"/>
              </p:ext>
            </p:extLst>
          </p:nvPr>
        </p:nvGraphicFramePr>
        <p:xfrm>
          <a:off x="6229460" y="1520965"/>
          <a:ext cx="5787497" cy="1010920"/>
        </p:xfrm>
        <a:graphic>
          <a:graphicData uri="http://schemas.openxmlformats.org/drawingml/2006/table">
            <a:tbl>
              <a:tblPr firstRow="1" bandRow="1">
                <a:tableStyleId>{2D5ABB26-0587-4C30-8999-92F81FD0307C}</a:tableStyleId>
              </a:tblPr>
              <a:tblGrid>
                <a:gridCol w="5787497">
                  <a:extLst>
                    <a:ext uri="{9D8B030D-6E8A-4147-A177-3AD203B41FA5}">
                      <a16:colId xmlns:a16="http://schemas.microsoft.com/office/drawing/2014/main" val="3424322850"/>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t>Spreadsheet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5838928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accent1"/>
                          </a:solidFill>
                        </a:rPr>
                        <a:t>EQ_Option_Calibration-IR_Bootstrapping_and_EQ_Volatility.xlsb</a:t>
                      </a:r>
                      <a:endParaRPr lang="en-GB" sz="1800"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6266735"/>
                  </a:ext>
                </a:extLst>
              </a:tr>
            </a:tbl>
          </a:graphicData>
        </a:graphic>
      </p:graphicFrame>
      <p:sp>
        <p:nvSpPr>
          <p:cNvPr id="34" name="TextBox 33">
            <a:extLst>
              <a:ext uri="{FF2B5EF4-FFF2-40B4-BE49-F238E27FC236}">
                <a16:creationId xmlns:a16="http://schemas.microsoft.com/office/drawing/2014/main" id="{027F6A79-5151-2F6C-1EDD-DEFEC0312BBF}"/>
              </a:ext>
            </a:extLst>
          </p:cNvPr>
          <p:cNvSpPr txBox="1"/>
          <p:nvPr/>
        </p:nvSpPr>
        <p:spPr>
          <a:xfrm>
            <a:off x="-513933" y="5015307"/>
            <a:ext cx="4507340" cy="461665"/>
          </a:xfrm>
          <a:prstGeom prst="rect">
            <a:avLst/>
          </a:prstGeom>
          <a:noFill/>
        </p:spPr>
        <p:txBody>
          <a:bodyPr wrap="square" rtlCol="0">
            <a:spAutoFit/>
          </a:bodyPr>
          <a:lstStyle/>
          <a:p>
            <a:pPr algn="ctr"/>
            <a:r>
              <a:rPr lang="en-GB" sz="2400" b="1" dirty="0">
                <a:solidFill>
                  <a:schemeClr val="accent5"/>
                </a:solidFill>
              </a:rPr>
              <a:t>100% Excel/VBA</a:t>
            </a:r>
          </a:p>
        </p:txBody>
      </p:sp>
      <p:pic>
        <p:nvPicPr>
          <p:cNvPr id="40" name="Picture 39" descr="A logo of a company&#10;&#10;AI-generated content may be incorrect.">
            <a:extLst>
              <a:ext uri="{FF2B5EF4-FFF2-40B4-BE49-F238E27FC236}">
                <a16:creationId xmlns:a16="http://schemas.microsoft.com/office/drawing/2014/main" id="{52168200-A1C8-E7AE-63DB-DE7ADACB53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5160" y="4842281"/>
            <a:ext cx="832400" cy="807720"/>
          </a:xfrm>
          <a:prstGeom prst="rect">
            <a:avLst/>
          </a:prstGeom>
        </p:spPr>
      </p:pic>
      <p:pic>
        <p:nvPicPr>
          <p:cNvPr id="42" name="Picture 41" descr="A green square with a white x&#10;&#10;AI-generated content may be incorrect.">
            <a:extLst>
              <a:ext uri="{FF2B5EF4-FFF2-40B4-BE49-F238E27FC236}">
                <a16:creationId xmlns:a16="http://schemas.microsoft.com/office/drawing/2014/main" id="{838E9E49-F061-3A5A-0808-BA5D13E041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8983" y="4842280"/>
            <a:ext cx="871290" cy="807720"/>
          </a:xfrm>
          <a:prstGeom prst="rect">
            <a:avLst/>
          </a:prstGeom>
        </p:spPr>
      </p:pic>
      <p:pic>
        <p:nvPicPr>
          <p:cNvPr id="44" name="Picture 43" descr="A set of race track&#10;&#10;AI-generated content may be incorrect.">
            <a:extLst>
              <a:ext uri="{FF2B5EF4-FFF2-40B4-BE49-F238E27FC236}">
                <a16:creationId xmlns:a16="http://schemas.microsoft.com/office/drawing/2014/main" id="{FC8B54F6-B6B1-A9EF-4EFD-B369EE6CAB5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6625" r="94125">
                        <a14:foregroundMark x1="14000" y1="35750" x2="6625" y2="56500"/>
                        <a14:foregroundMark x1="6625" y1="56500" x2="7500" y2="62500"/>
                        <a14:foregroundMark x1="90250" y1="32250" x2="90500" y2="65250"/>
                        <a14:foregroundMark x1="90500" y1="65250" x2="89250" y2="67500"/>
                        <a14:foregroundMark x1="93750" y1="36500" x2="94125" y2="64000"/>
                      </a14:backgroundRemoval>
                    </a14:imgEffect>
                  </a14:imgLayer>
                </a14:imgProps>
              </a:ext>
              <a:ext uri="{28A0092B-C50C-407E-A947-70E740481C1C}">
                <a14:useLocalDpi xmlns:a14="http://schemas.microsoft.com/office/drawing/2010/main" val="0"/>
              </a:ext>
            </a:extLst>
          </a:blip>
          <a:stretch>
            <a:fillRect/>
          </a:stretch>
        </p:blipFill>
        <p:spPr>
          <a:xfrm>
            <a:off x="6847437" y="4218287"/>
            <a:ext cx="4433318" cy="2216660"/>
          </a:xfrm>
          <a:prstGeom prst="rect">
            <a:avLst/>
          </a:prstGeom>
        </p:spPr>
      </p:pic>
      <p:sp>
        <p:nvSpPr>
          <p:cNvPr id="45" name="TextBox 44">
            <a:extLst>
              <a:ext uri="{FF2B5EF4-FFF2-40B4-BE49-F238E27FC236}">
                <a16:creationId xmlns:a16="http://schemas.microsoft.com/office/drawing/2014/main" id="{D105A0A4-EEB6-BF42-5722-74049AD18596}"/>
              </a:ext>
            </a:extLst>
          </p:cNvPr>
          <p:cNvSpPr txBox="1"/>
          <p:nvPr/>
        </p:nvSpPr>
        <p:spPr>
          <a:xfrm>
            <a:off x="7926292" y="5095783"/>
            <a:ext cx="1093884" cy="461665"/>
          </a:xfrm>
          <a:prstGeom prst="rect">
            <a:avLst/>
          </a:prstGeom>
          <a:noFill/>
        </p:spPr>
        <p:txBody>
          <a:bodyPr wrap="square" rtlCol="0">
            <a:spAutoFit/>
          </a:bodyPr>
          <a:lstStyle/>
          <a:p>
            <a:r>
              <a:rPr lang="en-GB" sz="2400" b="1" dirty="0">
                <a:solidFill>
                  <a:schemeClr val="accent5"/>
                </a:solidFill>
                <a:latin typeface="Bahnschrift Light SemiCondensed" panose="020B0502040204020203" pitchFamily="34" charset="0"/>
              </a:rPr>
              <a:t>Start </a:t>
            </a:r>
          </a:p>
        </p:txBody>
      </p:sp>
      <p:sp>
        <p:nvSpPr>
          <p:cNvPr id="46" name="TextBox 45">
            <a:extLst>
              <a:ext uri="{FF2B5EF4-FFF2-40B4-BE49-F238E27FC236}">
                <a16:creationId xmlns:a16="http://schemas.microsoft.com/office/drawing/2014/main" id="{DBD745D1-BC09-8D95-2140-AA05C8261A2B}"/>
              </a:ext>
            </a:extLst>
          </p:cNvPr>
          <p:cNvSpPr txBox="1"/>
          <p:nvPr/>
        </p:nvSpPr>
        <p:spPr>
          <a:xfrm>
            <a:off x="9406753" y="5095784"/>
            <a:ext cx="1093884" cy="461665"/>
          </a:xfrm>
          <a:prstGeom prst="rect">
            <a:avLst/>
          </a:prstGeom>
          <a:noFill/>
        </p:spPr>
        <p:txBody>
          <a:bodyPr wrap="square" rtlCol="0">
            <a:spAutoFit/>
          </a:bodyPr>
          <a:lstStyle>
            <a:defPPr>
              <a:defRPr lang="en-US"/>
            </a:defPPr>
            <a:lvl1pPr>
              <a:defRPr sz="2400" b="1">
                <a:solidFill>
                  <a:schemeClr val="accent5"/>
                </a:solidFill>
                <a:latin typeface="Bahnschrift Light SemiCondensed" panose="020B0502040204020203" pitchFamily="34" charset="0"/>
              </a:defRPr>
            </a:lvl1pPr>
          </a:lstStyle>
          <a:p>
            <a:r>
              <a:rPr lang="en-GB" dirty="0">
                <a:solidFill>
                  <a:schemeClr val="accent1"/>
                </a:solidFill>
              </a:rPr>
              <a:t>Finish </a:t>
            </a:r>
          </a:p>
        </p:txBody>
      </p:sp>
      <p:sp>
        <p:nvSpPr>
          <p:cNvPr id="47" name="Arrow: Right 46">
            <a:extLst>
              <a:ext uri="{FF2B5EF4-FFF2-40B4-BE49-F238E27FC236}">
                <a16:creationId xmlns:a16="http://schemas.microsoft.com/office/drawing/2014/main" id="{B73F8FBE-8061-C65A-410F-E8833D3986B9}"/>
              </a:ext>
            </a:extLst>
          </p:cNvPr>
          <p:cNvSpPr/>
          <p:nvPr/>
        </p:nvSpPr>
        <p:spPr>
          <a:xfrm>
            <a:off x="8772699" y="5246139"/>
            <a:ext cx="582793" cy="160254"/>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GB"/>
          </a:p>
        </p:txBody>
      </p:sp>
      <p:sp>
        <p:nvSpPr>
          <p:cNvPr id="49" name="TextBox 48">
            <a:extLst>
              <a:ext uri="{FF2B5EF4-FFF2-40B4-BE49-F238E27FC236}">
                <a16:creationId xmlns:a16="http://schemas.microsoft.com/office/drawing/2014/main" id="{363B3B2F-D08B-E995-4CAE-601B4C859112}"/>
              </a:ext>
            </a:extLst>
          </p:cNvPr>
          <p:cNvSpPr txBox="1"/>
          <p:nvPr/>
        </p:nvSpPr>
        <p:spPr>
          <a:xfrm>
            <a:off x="93817" y="2555264"/>
            <a:ext cx="6621780" cy="461665"/>
          </a:xfrm>
          <a:prstGeom prst="rect">
            <a:avLst/>
          </a:prstGeom>
          <a:noFill/>
        </p:spPr>
        <p:txBody>
          <a:bodyPr wrap="square" rtlCol="0">
            <a:spAutoFit/>
          </a:bodyPr>
          <a:lstStyle>
            <a:defPPr>
              <a:defRPr lang="en-US"/>
            </a:defPPr>
            <a:lvl1pPr marL="457200" indent="-396000">
              <a:buFont typeface="Arial" panose="020B0604020202020204" pitchFamily="34" charset="0"/>
              <a:buChar char="•"/>
              <a:defRPr sz="2400" b="1">
                <a:solidFill>
                  <a:schemeClr val="accent2">
                    <a:lumMod val="60000"/>
                    <a:lumOff val="40000"/>
                  </a:schemeClr>
                </a:solidFill>
              </a:defRPr>
            </a:lvl1pPr>
          </a:lstStyle>
          <a:p>
            <a:r>
              <a:rPr lang="en-GB" dirty="0"/>
              <a:t>Tools Repository</a:t>
            </a:r>
          </a:p>
        </p:txBody>
      </p:sp>
    </p:spTree>
    <p:extLst>
      <p:ext uri="{BB962C8B-B14F-4D97-AF65-F5344CB8AC3E}">
        <p14:creationId xmlns:p14="http://schemas.microsoft.com/office/powerpoint/2010/main" val="406499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p:cTn id="12" dur="500" fill="hold"/>
                                        <p:tgtEl>
                                          <p:spTgt spid="31"/>
                                        </p:tgtEl>
                                        <p:attrNameLst>
                                          <p:attrName>ppt_w</p:attrName>
                                        </p:attrNameLst>
                                      </p:cBhvr>
                                      <p:tavLst>
                                        <p:tav tm="0">
                                          <p:val>
                                            <p:fltVal val="0"/>
                                          </p:val>
                                        </p:tav>
                                        <p:tav tm="100000">
                                          <p:val>
                                            <p:strVal val="#ppt_w"/>
                                          </p:val>
                                        </p:tav>
                                      </p:tavLst>
                                    </p:anim>
                                    <p:anim calcmode="lin" valueType="num">
                                      <p:cBhvr>
                                        <p:cTn id="13" dur="500" fill="hold"/>
                                        <p:tgtEl>
                                          <p:spTgt spid="31"/>
                                        </p:tgtEl>
                                        <p:attrNameLst>
                                          <p:attrName>ppt_h</p:attrName>
                                        </p:attrNameLst>
                                      </p:cBhvr>
                                      <p:tavLst>
                                        <p:tav tm="0">
                                          <p:val>
                                            <p:fltVal val="0"/>
                                          </p:val>
                                        </p:tav>
                                        <p:tav tm="100000">
                                          <p:val>
                                            <p:strVal val="#ppt_h"/>
                                          </p:val>
                                        </p:tav>
                                      </p:tavLst>
                                    </p:anim>
                                    <p:animEffect transition="in" filter="fade">
                                      <p:cBhvr>
                                        <p:cTn id="14" dur="500"/>
                                        <p:tgtEl>
                                          <p:spTgt spid="31"/>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up)">
                                      <p:cBhvr>
                                        <p:cTn id="19" dur="500"/>
                                        <p:tgtEl>
                                          <p:spTgt spid="15"/>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wipe(up)">
                                      <p:cBhvr>
                                        <p:cTn id="27" dur="500"/>
                                        <p:tgtEl>
                                          <p:spTgt spid="49"/>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up)">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up)">
                                      <p:cBhvr>
                                        <p:cTn id="35" dur="500"/>
                                        <p:tgtEl>
                                          <p:spTgt spid="17"/>
                                        </p:tgtEl>
                                      </p:cBhvr>
                                    </p:animEffect>
                                  </p:childTnLst>
                                </p:cTn>
                              </p:par>
                            </p:childTnLst>
                          </p:cTn>
                        </p:par>
                        <p:par>
                          <p:cTn id="36" fill="hold">
                            <p:stCondLst>
                              <p:cond delay="500"/>
                            </p:stCondLst>
                            <p:childTnLst>
                              <p:par>
                                <p:cTn id="37" presetID="22" presetClass="entr" presetSubtype="1" fill="hold" nodeType="after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wipe(up)">
                                      <p:cBhvr>
                                        <p:cTn id="39" dur="500"/>
                                        <p:tgtEl>
                                          <p:spTgt spid="33"/>
                                        </p:tgtEl>
                                      </p:cBhvr>
                                    </p:animEffect>
                                  </p:childTnLst>
                                </p:cTn>
                              </p:par>
                            </p:childTnLst>
                          </p:cTn>
                        </p:par>
                        <p:par>
                          <p:cTn id="40" fill="hold">
                            <p:stCondLst>
                              <p:cond delay="1000"/>
                            </p:stCondLst>
                            <p:childTnLst>
                              <p:par>
                                <p:cTn id="41" presetID="22" presetClass="entr" presetSubtype="1"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up)">
                                      <p:cBhvr>
                                        <p:cTn id="43" dur="500"/>
                                        <p:tgtEl>
                                          <p:spTgt spid="27"/>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wipe(up)">
                                      <p:cBhvr>
                                        <p:cTn id="46" dur="500"/>
                                        <p:tgtEl>
                                          <p:spTgt spid="2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wipe(up)">
                                      <p:cBhvr>
                                        <p:cTn id="51" dur="500"/>
                                        <p:tgtEl>
                                          <p:spTgt spid="22"/>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childTnLst>
                          </p:cTn>
                        </p:par>
                        <p:par>
                          <p:cTn id="56" fill="hold">
                            <p:stCondLst>
                              <p:cond delay="1000"/>
                            </p:stCondLst>
                            <p:childTnLst>
                              <p:par>
                                <p:cTn id="57" presetID="10" presetClass="entr" presetSubtype="0" fill="hold"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500"/>
                                        <p:tgtEl>
                                          <p:spTgt spid="42"/>
                                        </p:tgtEl>
                                      </p:cBhvr>
                                    </p:animEffect>
                                  </p:childTnLst>
                                </p:cTn>
                              </p:par>
                            </p:childTnLst>
                          </p:cTn>
                        </p:par>
                        <p:par>
                          <p:cTn id="60" fill="hold">
                            <p:stCondLst>
                              <p:cond delay="1500"/>
                            </p:stCondLst>
                            <p:childTnLst>
                              <p:par>
                                <p:cTn id="61" presetID="10" presetClass="entr" presetSubtype="0" fill="hold" nodeType="after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500"/>
                                        <p:tgtEl>
                                          <p:spTgt spid="40"/>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grpId="0" nodeType="click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wipe(up)">
                                      <p:cBhvr>
                                        <p:cTn id="68" dur="500"/>
                                        <p:tgtEl>
                                          <p:spTgt spid="23"/>
                                        </p:tgtEl>
                                      </p:cBhvr>
                                    </p:animEffect>
                                  </p:childTnLst>
                                </p:cTn>
                              </p:par>
                            </p:childTnLst>
                          </p:cTn>
                        </p:par>
                        <p:par>
                          <p:cTn id="69" fill="hold">
                            <p:stCondLst>
                              <p:cond delay="500"/>
                            </p:stCondLst>
                            <p:childTnLst>
                              <p:par>
                                <p:cTn id="70" presetID="21" presetClass="entr" presetSubtype="1" fill="hold" nodeType="after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wheel(1)">
                                      <p:cBhvr>
                                        <p:cTn id="72" dur="2000"/>
                                        <p:tgtEl>
                                          <p:spTgt spid="44"/>
                                        </p:tgtEl>
                                      </p:cBhvr>
                                    </p:animEffect>
                                  </p:childTnLst>
                                </p:cTn>
                              </p:par>
                              <p:par>
                                <p:cTn id="73" presetID="22" presetClass="entr" presetSubtype="8" fill="hold" grpId="0" nodeType="withEffect">
                                  <p:stCondLst>
                                    <p:cond delay="500"/>
                                  </p:stCondLst>
                                  <p:childTnLst>
                                    <p:set>
                                      <p:cBhvr>
                                        <p:cTn id="74" dur="1" fill="hold">
                                          <p:stCondLst>
                                            <p:cond delay="0"/>
                                          </p:stCondLst>
                                        </p:cTn>
                                        <p:tgtEl>
                                          <p:spTgt spid="45"/>
                                        </p:tgtEl>
                                        <p:attrNameLst>
                                          <p:attrName>style.visibility</p:attrName>
                                        </p:attrNameLst>
                                      </p:cBhvr>
                                      <p:to>
                                        <p:strVal val="visible"/>
                                      </p:to>
                                    </p:set>
                                    <p:animEffect transition="in" filter="wipe(left)">
                                      <p:cBhvr>
                                        <p:cTn id="75" dur="500"/>
                                        <p:tgtEl>
                                          <p:spTgt spid="45"/>
                                        </p:tgtEl>
                                      </p:cBhvr>
                                    </p:animEffect>
                                  </p:childTnLst>
                                </p:cTn>
                              </p:par>
                              <p:par>
                                <p:cTn id="76" presetID="22" presetClass="entr" presetSubtype="8" fill="hold" grpId="0" nodeType="withEffect">
                                  <p:stCondLst>
                                    <p:cond delay="1000"/>
                                  </p:stCondLst>
                                  <p:childTnLst>
                                    <p:set>
                                      <p:cBhvr>
                                        <p:cTn id="77" dur="1" fill="hold">
                                          <p:stCondLst>
                                            <p:cond delay="0"/>
                                          </p:stCondLst>
                                        </p:cTn>
                                        <p:tgtEl>
                                          <p:spTgt spid="47"/>
                                        </p:tgtEl>
                                        <p:attrNameLst>
                                          <p:attrName>style.visibility</p:attrName>
                                        </p:attrNameLst>
                                      </p:cBhvr>
                                      <p:to>
                                        <p:strVal val="visible"/>
                                      </p:to>
                                    </p:set>
                                    <p:animEffect transition="in" filter="wipe(left)">
                                      <p:cBhvr>
                                        <p:cTn id="78" dur="500"/>
                                        <p:tgtEl>
                                          <p:spTgt spid="47"/>
                                        </p:tgtEl>
                                      </p:cBhvr>
                                    </p:animEffect>
                                  </p:childTnLst>
                                </p:cTn>
                              </p:par>
                              <p:par>
                                <p:cTn id="79" presetID="22" presetClass="entr" presetSubtype="8" fill="hold" grpId="0" nodeType="withEffect">
                                  <p:stCondLst>
                                    <p:cond delay="1500"/>
                                  </p:stCondLst>
                                  <p:childTnLst>
                                    <p:set>
                                      <p:cBhvr>
                                        <p:cTn id="80" dur="1" fill="hold">
                                          <p:stCondLst>
                                            <p:cond delay="0"/>
                                          </p:stCondLst>
                                        </p:cTn>
                                        <p:tgtEl>
                                          <p:spTgt spid="46"/>
                                        </p:tgtEl>
                                        <p:attrNameLst>
                                          <p:attrName>style.visibility</p:attrName>
                                        </p:attrNameLst>
                                      </p:cBhvr>
                                      <p:to>
                                        <p:strVal val="visible"/>
                                      </p:to>
                                    </p:set>
                                    <p:animEffect transition="in" filter="wipe(left)">
                                      <p:cBhvr>
                                        <p:cTn id="8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1" grpId="0"/>
      <p:bldP spid="14" grpId="0" animBg="1"/>
      <p:bldP spid="16" grpId="0"/>
      <p:bldP spid="17" grpId="0" animBg="1"/>
      <p:bldP spid="22" grpId="0" animBg="1"/>
      <p:bldP spid="23" grpId="0" animBg="1"/>
      <p:bldP spid="27" grpId="0"/>
      <p:bldP spid="28" grpId="0"/>
      <p:bldP spid="31" grpId="0" animBg="1"/>
      <p:bldP spid="34" grpId="0"/>
      <p:bldP spid="45" grpId="0"/>
      <p:bldP spid="46" grpId="0"/>
      <p:bldP spid="47" grpId="0" animBg="1"/>
      <p:bldP spid="4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9" name="Table 108">
            <a:extLst>
              <a:ext uri="{FF2B5EF4-FFF2-40B4-BE49-F238E27FC236}">
                <a16:creationId xmlns:a16="http://schemas.microsoft.com/office/drawing/2014/main" id="{92460527-709F-01E8-E820-EB98D32A064C}"/>
              </a:ext>
            </a:extLst>
          </p:cNvPr>
          <p:cNvGraphicFramePr>
            <a:graphicFrameLocks noGrp="1"/>
          </p:cNvGraphicFramePr>
          <p:nvPr>
            <p:extLst>
              <p:ext uri="{D42A27DB-BD31-4B8C-83A1-F6EECF244321}">
                <p14:modId xmlns:p14="http://schemas.microsoft.com/office/powerpoint/2010/main" val="1731908357"/>
              </p:ext>
            </p:extLst>
          </p:nvPr>
        </p:nvGraphicFramePr>
        <p:xfrm>
          <a:off x="10013836" y="1161782"/>
          <a:ext cx="409433" cy="4619930"/>
        </p:xfrm>
        <a:graphic>
          <a:graphicData uri="http://schemas.openxmlformats.org/drawingml/2006/table">
            <a:tbl>
              <a:tblPr bandRow="1">
                <a:tableStyleId>{284E427A-3D55-4303-BF80-6455036E1DE7}</a:tableStyleId>
              </a:tblPr>
              <a:tblGrid>
                <a:gridCol w="409433">
                  <a:extLst>
                    <a:ext uri="{9D8B030D-6E8A-4147-A177-3AD203B41FA5}">
                      <a16:colId xmlns:a16="http://schemas.microsoft.com/office/drawing/2014/main" val="1118754997"/>
                    </a:ext>
                  </a:extLst>
                </a:gridCol>
              </a:tblGrid>
              <a:tr h="165653">
                <a:tc>
                  <a:txBody>
                    <a:bodyPr/>
                    <a:lstStyle/>
                    <a:p>
                      <a:endParaRPr lang="en-GB" sz="400" dirty="0"/>
                    </a:p>
                  </a:txBody>
                  <a:tcPr>
                    <a:lnB w="12700" cap="flat" cmpd="sng" algn="ctr">
                      <a:solidFill>
                        <a:schemeClr val="bg1"/>
                      </a:solidFill>
                      <a:prstDash val="solid"/>
                      <a:round/>
                      <a:headEnd type="none" w="med" len="med"/>
                      <a:tailEnd type="none" w="med" len="med"/>
                    </a:lnB>
                    <a:solidFill>
                      <a:srgbClr val="EFC479"/>
                    </a:solidFill>
                  </a:tcPr>
                </a:tc>
                <a:extLst>
                  <a:ext uri="{0D108BD9-81ED-4DB2-BD59-A6C34878D82A}">
                    <a16:rowId xmlns:a16="http://schemas.microsoft.com/office/drawing/2014/main" val="3865204404"/>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91221534"/>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35062896"/>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69111027"/>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6967664"/>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33956442"/>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49785490"/>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84720660"/>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41330436"/>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98339623"/>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05623177"/>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23183734"/>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29000696"/>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36467532"/>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33779146"/>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40822673"/>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51296459"/>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18492480"/>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8691141"/>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8783156"/>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18689854"/>
                  </a:ext>
                </a:extLst>
              </a:tr>
              <a:tr h="1141217">
                <a:tc>
                  <a:txBody>
                    <a:bodyPr/>
                    <a:lstStyle/>
                    <a:p>
                      <a:endParaRPr lang="en-GB" sz="400" dirty="0"/>
                    </a:p>
                  </a:txBody>
                  <a:tcPr>
                    <a:lnT w="12700" cap="flat" cmpd="sng" algn="ctr">
                      <a:solidFill>
                        <a:schemeClr val="bg1"/>
                      </a:solidFill>
                      <a:prstDash val="solid"/>
                      <a:round/>
                      <a:headEnd type="none" w="med" len="med"/>
                      <a:tailEnd type="none" w="med" len="med"/>
                    </a:lnT>
                    <a:solidFill>
                      <a:schemeClr val="accent4"/>
                    </a:solidFill>
                  </a:tcPr>
                </a:tc>
                <a:extLst>
                  <a:ext uri="{0D108BD9-81ED-4DB2-BD59-A6C34878D82A}">
                    <a16:rowId xmlns:a16="http://schemas.microsoft.com/office/drawing/2014/main" val="3681352068"/>
                  </a:ext>
                </a:extLst>
              </a:tr>
            </a:tbl>
          </a:graphicData>
        </a:graphic>
      </p:graphicFrame>
      <p:graphicFrame>
        <p:nvGraphicFramePr>
          <p:cNvPr id="105" name="Table 104">
            <a:extLst>
              <a:ext uri="{FF2B5EF4-FFF2-40B4-BE49-F238E27FC236}">
                <a16:creationId xmlns:a16="http://schemas.microsoft.com/office/drawing/2014/main" id="{7DBEDB5E-6164-E53C-CDB9-B7D65E51C0D4}"/>
              </a:ext>
            </a:extLst>
          </p:cNvPr>
          <p:cNvGraphicFramePr>
            <a:graphicFrameLocks noGrp="1"/>
          </p:cNvGraphicFramePr>
          <p:nvPr>
            <p:extLst>
              <p:ext uri="{D42A27DB-BD31-4B8C-83A1-F6EECF244321}">
                <p14:modId xmlns:p14="http://schemas.microsoft.com/office/powerpoint/2010/main" val="1091688649"/>
              </p:ext>
            </p:extLst>
          </p:nvPr>
        </p:nvGraphicFramePr>
        <p:xfrm>
          <a:off x="9279198" y="1163179"/>
          <a:ext cx="409433" cy="4618547"/>
        </p:xfrm>
        <a:graphic>
          <a:graphicData uri="http://schemas.openxmlformats.org/drawingml/2006/table">
            <a:tbl>
              <a:tblPr bandRow="1">
                <a:tableStyleId>{35758FB7-9AC5-4552-8A53-C91805E547FA}</a:tableStyleId>
              </a:tblPr>
              <a:tblGrid>
                <a:gridCol w="409433">
                  <a:extLst>
                    <a:ext uri="{9D8B030D-6E8A-4147-A177-3AD203B41FA5}">
                      <a16:colId xmlns:a16="http://schemas.microsoft.com/office/drawing/2014/main" val="1118754997"/>
                    </a:ext>
                  </a:extLst>
                </a:gridCol>
              </a:tblGrid>
              <a:tr h="419867">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542157688"/>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41330436"/>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98339623"/>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05623177"/>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23183734"/>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29000696"/>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36467532"/>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33779146"/>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40822673"/>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51296459"/>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18492480"/>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8691141"/>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8783156"/>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14455555"/>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49495962"/>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21249305"/>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77755949"/>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48169422"/>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571095781"/>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55237010"/>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712103"/>
                  </a:ext>
                </a:extLst>
              </a:tr>
            </a:tbl>
          </a:graphicData>
        </a:graphic>
      </p:graphicFrame>
      <p:sp>
        <p:nvSpPr>
          <p:cNvPr id="2" name="Title 1">
            <a:extLst>
              <a:ext uri="{FF2B5EF4-FFF2-40B4-BE49-F238E27FC236}">
                <a16:creationId xmlns:a16="http://schemas.microsoft.com/office/drawing/2014/main" id="{0372D76C-FDB6-3440-213E-F458F2FDE50A}"/>
              </a:ext>
            </a:extLst>
          </p:cNvPr>
          <p:cNvSpPr>
            <a:spLocks noGrp="1"/>
          </p:cNvSpPr>
          <p:nvPr>
            <p:ph type="ctrTitle"/>
          </p:nvPr>
        </p:nvSpPr>
        <p:spPr/>
        <p:txBody>
          <a:bodyPr/>
          <a:lstStyle/>
          <a:p>
            <a:r>
              <a:rPr lang="en-GB" dirty="0"/>
              <a:t>Equity Forward Curve – Data Adjustment for Interpolation</a:t>
            </a:r>
          </a:p>
        </p:txBody>
      </p:sp>
      <p:sp>
        <p:nvSpPr>
          <p:cNvPr id="15" name="Arrow: Right 14">
            <a:extLst>
              <a:ext uri="{FF2B5EF4-FFF2-40B4-BE49-F238E27FC236}">
                <a16:creationId xmlns:a16="http://schemas.microsoft.com/office/drawing/2014/main" id="{81F883C0-E9EF-5396-7BEA-78F500ADFA86}"/>
              </a:ext>
            </a:extLst>
          </p:cNvPr>
          <p:cNvSpPr/>
          <p:nvPr/>
        </p:nvSpPr>
        <p:spPr>
          <a:xfrm>
            <a:off x="2943742" y="3428999"/>
            <a:ext cx="409433" cy="446964"/>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GB"/>
          </a:p>
        </p:txBody>
      </p:sp>
      <p:cxnSp>
        <p:nvCxnSpPr>
          <p:cNvPr id="18" name="Straight Connector 17">
            <a:extLst>
              <a:ext uri="{FF2B5EF4-FFF2-40B4-BE49-F238E27FC236}">
                <a16:creationId xmlns:a16="http://schemas.microsoft.com/office/drawing/2014/main" id="{845E6E57-6BF9-3366-933F-F542BA50C029}"/>
              </a:ext>
            </a:extLst>
          </p:cNvPr>
          <p:cNvCxnSpPr>
            <a:cxnSpLocks/>
          </p:cNvCxnSpPr>
          <p:nvPr/>
        </p:nvCxnSpPr>
        <p:spPr>
          <a:xfrm flipH="1">
            <a:off x="776294" y="1052583"/>
            <a:ext cx="1628" cy="5561159"/>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64CCF2E-D1C6-177A-59A3-5514EE5B9CB3}"/>
              </a:ext>
            </a:extLst>
          </p:cNvPr>
          <p:cNvCxnSpPr>
            <a:cxnSpLocks/>
          </p:cNvCxnSpPr>
          <p:nvPr/>
        </p:nvCxnSpPr>
        <p:spPr>
          <a:xfrm>
            <a:off x="727122" y="1165272"/>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C3BEA14-2CDD-3B11-4BF6-56AD8F6574F1}"/>
              </a:ext>
            </a:extLst>
          </p:cNvPr>
          <p:cNvCxnSpPr>
            <a:cxnSpLocks/>
          </p:cNvCxnSpPr>
          <p:nvPr/>
        </p:nvCxnSpPr>
        <p:spPr>
          <a:xfrm>
            <a:off x="727122" y="1724072"/>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2FFAC0B-23E1-D6E3-7094-A8DE0B4F5D4A}"/>
              </a:ext>
            </a:extLst>
          </p:cNvPr>
          <p:cNvCxnSpPr>
            <a:cxnSpLocks/>
          </p:cNvCxnSpPr>
          <p:nvPr/>
        </p:nvCxnSpPr>
        <p:spPr>
          <a:xfrm>
            <a:off x="728733" y="2314622"/>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11B1D08-A438-75AF-F2FB-D94E154A04CA}"/>
              </a:ext>
            </a:extLst>
          </p:cNvPr>
          <p:cNvCxnSpPr>
            <a:cxnSpLocks/>
          </p:cNvCxnSpPr>
          <p:nvPr/>
        </p:nvCxnSpPr>
        <p:spPr>
          <a:xfrm>
            <a:off x="728733" y="2886122"/>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E255524-9054-8E6F-9130-F8B9E367EA98}"/>
              </a:ext>
            </a:extLst>
          </p:cNvPr>
          <p:cNvCxnSpPr>
            <a:cxnSpLocks/>
          </p:cNvCxnSpPr>
          <p:nvPr/>
        </p:nvCxnSpPr>
        <p:spPr>
          <a:xfrm>
            <a:off x="730344" y="3489372"/>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6AFBB4F-12B1-299A-6A47-30A110F1DC9D}"/>
              </a:ext>
            </a:extLst>
          </p:cNvPr>
          <p:cNvCxnSpPr>
            <a:cxnSpLocks/>
          </p:cNvCxnSpPr>
          <p:nvPr/>
        </p:nvCxnSpPr>
        <p:spPr>
          <a:xfrm>
            <a:off x="730344" y="4060872"/>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2DE34FB-1D8C-A677-ABCB-63E2B3A97B93}"/>
              </a:ext>
            </a:extLst>
          </p:cNvPr>
          <p:cNvCxnSpPr>
            <a:cxnSpLocks/>
          </p:cNvCxnSpPr>
          <p:nvPr/>
        </p:nvCxnSpPr>
        <p:spPr>
          <a:xfrm>
            <a:off x="736694" y="4639102"/>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D239D0B-C86B-B430-93BC-3E8D1C585CD7}"/>
              </a:ext>
            </a:extLst>
          </p:cNvPr>
          <p:cNvCxnSpPr>
            <a:cxnSpLocks/>
          </p:cNvCxnSpPr>
          <p:nvPr/>
        </p:nvCxnSpPr>
        <p:spPr>
          <a:xfrm>
            <a:off x="728733" y="5216572"/>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6E76841-3EC8-EA4E-C6D2-90B3D6153877}"/>
              </a:ext>
            </a:extLst>
          </p:cNvPr>
          <p:cNvCxnSpPr>
            <a:cxnSpLocks/>
          </p:cNvCxnSpPr>
          <p:nvPr/>
        </p:nvCxnSpPr>
        <p:spPr>
          <a:xfrm>
            <a:off x="730344" y="5781722"/>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2" name="Table 31">
            <a:extLst>
              <a:ext uri="{FF2B5EF4-FFF2-40B4-BE49-F238E27FC236}">
                <a16:creationId xmlns:a16="http://schemas.microsoft.com/office/drawing/2014/main" id="{9E3DD1B9-A5F7-58FD-0362-02395924FF8B}"/>
              </a:ext>
            </a:extLst>
          </p:cNvPr>
          <p:cNvGraphicFramePr>
            <a:graphicFrameLocks noGrp="1"/>
          </p:cNvGraphicFramePr>
          <p:nvPr>
            <p:extLst>
              <p:ext uri="{D42A27DB-BD31-4B8C-83A1-F6EECF244321}">
                <p14:modId xmlns:p14="http://schemas.microsoft.com/office/powerpoint/2010/main" val="1838562118"/>
              </p:ext>
            </p:extLst>
          </p:nvPr>
        </p:nvGraphicFramePr>
        <p:xfrm>
          <a:off x="1995359" y="1356849"/>
          <a:ext cx="409433" cy="4418469"/>
        </p:xfrm>
        <a:graphic>
          <a:graphicData uri="http://schemas.openxmlformats.org/drawingml/2006/table">
            <a:tbl>
              <a:tblPr bandRow="1">
                <a:tableStyleId>{284E427A-3D55-4303-BF80-6455036E1DE7}</a:tableStyleId>
              </a:tblPr>
              <a:tblGrid>
                <a:gridCol w="409433">
                  <a:extLst>
                    <a:ext uri="{9D8B030D-6E8A-4147-A177-3AD203B41FA5}">
                      <a16:colId xmlns:a16="http://schemas.microsoft.com/office/drawing/2014/main" val="1118754997"/>
                    </a:ext>
                  </a:extLst>
                </a:gridCol>
              </a:tblGrid>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91221534"/>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35062896"/>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69111027"/>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6967664"/>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33956442"/>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49785490"/>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84720660"/>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41330436"/>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98339623"/>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05623177"/>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23183734"/>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29000696"/>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36467532"/>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33779146"/>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40822673"/>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51296459"/>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18492480"/>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8691141"/>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8783156"/>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18689854"/>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81352068"/>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96719783"/>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54027692"/>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94142395"/>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99632030"/>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10155162"/>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836617274"/>
                  </a:ext>
                </a:extLst>
              </a:tr>
            </a:tbl>
          </a:graphicData>
        </a:graphic>
      </p:graphicFrame>
      <p:graphicFrame>
        <p:nvGraphicFramePr>
          <p:cNvPr id="33" name="Table 32">
            <a:extLst>
              <a:ext uri="{FF2B5EF4-FFF2-40B4-BE49-F238E27FC236}">
                <a16:creationId xmlns:a16="http://schemas.microsoft.com/office/drawing/2014/main" id="{FA613960-FBAE-4BCA-3341-2E61B275A6F9}"/>
              </a:ext>
            </a:extLst>
          </p:cNvPr>
          <p:cNvGraphicFramePr>
            <a:graphicFrameLocks noGrp="1"/>
          </p:cNvGraphicFramePr>
          <p:nvPr>
            <p:extLst>
              <p:ext uri="{D42A27DB-BD31-4B8C-83A1-F6EECF244321}">
                <p14:modId xmlns:p14="http://schemas.microsoft.com/office/powerpoint/2010/main" val="2659136047"/>
              </p:ext>
            </p:extLst>
          </p:nvPr>
        </p:nvGraphicFramePr>
        <p:xfrm>
          <a:off x="1287570" y="1601081"/>
          <a:ext cx="409433" cy="2843952"/>
        </p:xfrm>
        <a:graphic>
          <a:graphicData uri="http://schemas.openxmlformats.org/drawingml/2006/table">
            <a:tbl>
              <a:tblPr bandRow="1">
                <a:tableStyleId>{35758FB7-9AC5-4552-8A53-C91805E547FA}</a:tableStyleId>
              </a:tblPr>
              <a:tblGrid>
                <a:gridCol w="409433">
                  <a:extLst>
                    <a:ext uri="{9D8B030D-6E8A-4147-A177-3AD203B41FA5}">
                      <a16:colId xmlns:a16="http://schemas.microsoft.com/office/drawing/2014/main" val="1118754997"/>
                    </a:ext>
                  </a:extLst>
                </a:gridCol>
              </a:tblGrid>
              <a:tr h="236996">
                <a:tc>
                  <a:txBody>
                    <a:bodyPr/>
                    <a:lstStyle/>
                    <a:p>
                      <a:endParaRPr lang="en-GB" sz="500" dirty="0"/>
                    </a:p>
                  </a:txBody>
                  <a:tcP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41330436"/>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98339623"/>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05623177"/>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23183734"/>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29000696"/>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36467532"/>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33779146"/>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40822673"/>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51296459"/>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18492480"/>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8691141"/>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68783156"/>
                  </a:ext>
                </a:extLst>
              </a:tr>
            </a:tbl>
          </a:graphicData>
        </a:graphic>
      </p:graphicFrame>
      <p:cxnSp>
        <p:nvCxnSpPr>
          <p:cNvPr id="37" name="Straight Connector 36">
            <a:extLst>
              <a:ext uri="{FF2B5EF4-FFF2-40B4-BE49-F238E27FC236}">
                <a16:creationId xmlns:a16="http://schemas.microsoft.com/office/drawing/2014/main" id="{6DA0CC56-31F1-5008-EC0D-5BF0ECD77802}"/>
              </a:ext>
            </a:extLst>
          </p:cNvPr>
          <p:cNvCxnSpPr/>
          <p:nvPr/>
        </p:nvCxnSpPr>
        <p:spPr>
          <a:xfrm>
            <a:off x="769688" y="1165272"/>
            <a:ext cx="985316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38" name="Table 37">
            <a:extLst>
              <a:ext uri="{FF2B5EF4-FFF2-40B4-BE49-F238E27FC236}">
                <a16:creationId xmlns:a16="http://schemas.microsoft.com/office/drawing/2014/main" id="{C7CDF0EF-862C-FFF2-896E-732CA51CC93B}"/>
              </a:ext>
            </a:extLst>
          </p:cNvPr>
          <p:cNvGraphicFramePr>
            <a:graphicFrameLocks noGrp="1"/>
          </p:cNvGraphicFramePr>
          <p:nvPr>
            <p:extLst>
              <p:ext uri="{D42A27DB-BD31-4B8C-83A1-F6EECF244321}">
                <p14:modId xmlns:p14="http://schemas.microsoft.com/office/powerpoint/2010/main" val="2996472980"/>
              </p:ext>
            </p:extLst>
          </p:nvPr>
        </p:nvGraphicFramePr>
        <p:xfrm>
          <a:off x="4508037" y="1162103"/>
          <a:ext cx="409433" cy="4613224"/>
        </p:xfrm>
        <a:graphic>
          <a:graphicData uri="http://schemas.openxmlformats.org/drawingml/2006/table">
            <a:tbl>
              <a:tblPr bandRow="1">
                <a:tableStyleId>{284E427A-3D55-4303-BF80-6455036E1DE7}</a:tableStyleId>
              </a:tblPr>
              <a:tblGrid>
                <a:gridCol w="409433">
                  <a:extLst>
                    <a:ext uri="{9D8B030D-6E8A-4147-A177-3AD203B41FA5}">
                      <a16:colId xmlns:a16="http://schemas.microsoft.com/office/drawing/2014/main" val="1118754997"/>
                    </a:ext>
                  </a:extLst>
                </a:gridCol>
              </a:tblGrid>
              <a:tr h="164758">
                <a:tc>
                  <a:txBody>
                    <a:bodyPr/>
                    <a:lstStyle/>
                    <a:p>
                      <a:endParaRPr lang="en-GB" sz="400" dirty="0"/>
                    </a:p>
                  </a:txBody>
                  <a:tcPr>
                    <a:lnB w="12700" cap="flat" cmpd="sng" algn="ctr">
                      <a:solidFill>
                        <a:schemeClr val="bg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865204404"/>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91221534"/>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35062896"/>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69111027"/>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6967664"/>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33956442"/>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49785490"/>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84720660"/>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41330436"/>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98339623"/>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05623177"/>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23183734"/>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29000696"/>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36467532"/>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33779146"/>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40822673"/>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51296459"/>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18492480"/>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8691141"/>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8783156"/>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18689854"/>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81352068"/>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96719783"/>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54027692"/>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94142395"/>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99632030"/>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10155162"/>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836617274"/>
                  </a:ext>
                </a:extLst>
              </a:tr>
            </a:tbl>
          </a:graphicData>
        </a:graphic>
      </p:graphicFrame>
      <p:graphicFrame>
        <p:nvGraphicFramePr>
          <p:cNvPr id="39" name="Table 38">
            <a:extLst>
              <a:ext uri="{FF2B5EF4-FFF2-40B4-BE49-F238E27FC236}">
                <a16:creationId xmlns:a16="http://schemas.microsoft.com/office/drawing/2014/main" id="{5B97B915-E7F9-DC34-CF9C-7F3ED3E1D232}"/>
              </a:ext>
            </a:extLst>
          </p:cNvPr>
          <p:cNvGraphicFramePr>
            <a:graphicFrameLocks noGrp="1"/>
          </p:cNvGraphicFramePr>
          <p:nvPr>
            <p:extLst>
              <p:ext uri="{D42A27DB-BD31-4B8C-83A1-F6EECF244321}">
                <p14:modId xmlns:p14="http://schemas.microsoft.com/office/powerpoint/2010/main" val="2328931529"/>
              </p:ext>
            </p:extLst>
          </p:nvPr>
        </p:nvGraphicFramePr>
        <p:xfrm>
          <a:off x="3775725" y="1162102"/>
          <a:ext cx="409433" cy="4619622"/>
        </p:xfrm>
        <a:graphic>
          <a:graphicData uri="http://schemas.openxmlformats.org/drawingml/2006/table">
            <a:tbl>
              <a:tblPr bandRow="1">
                <a:tableStyleId>{35758FB7-9AC5-4552-8A53-C91805E547FA}</a:tableStyleId>
              </a:tblPr>
              <a:tblGrid>
                <a:gridCol w="409433">
                  <a:extLst>
                    <a:ext uri="{9D8B030D-6E8A-4147-A177-3AD203B41FA5}">
                      <a16:colId xmlns:a16="http://schemas.microsoft.com/office/drawing/2014/main" val="1118754997"/>
                    </a:ext>
                  </a:extLst>
                </a:gridCol>
              </a:tblGrid>
              <a:tr h="419965">
                <a:tc>
                  <a:txBody>
                    <a:bodyPr/>
                    <a:lstStyle/>
                    <a:p>
                      <a:endParaRPr lang="en-GB" sz="500" dirty="0"/>
                    </a:p>
                  </a:txBody>
                  <a:tcPr>
                    <a:lnB w="12700" cap="flat" cmpd="sng" algn="ctr">
                      <a:solidFill>
                        <a:schemeClr val="bg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865204404"/>
                  </a:ext>
                </a:extLst>
              </a:tr>
              <a:tr h="20998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41330436"/>
                  </a:ext>
                </a:extLst>
              </a:tr>
              <a:tr h="20998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98339623"/>
                  </a:ext>
                </a:extLst>
              </a:tr>
              <a:tr h="20998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05623177"/>
                  </a:ext>
                </a:extLst>
              </a:tr>
              <a:tr h="20998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23183734"/>
                  </a:ext>
                </a:extLst>
              </a:tr>
              <a:tr h="20998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29000696"/>
                  </a:ext>
                </a:extLst>
              </a:tr>
              <a:tr h="20998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36467532"/>
                  </a:ext>
                </a:extLst>
              </a:tr>
              <a:tr h="20998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33779146"/>
                  </a:ext>
                </a:extLst>
              </a:tr>
              <a:tr h="20998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40822673"/>
                  </a:ext>
                </a:extLst>
              </a:tr>
              <a:tr h="20998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51296459"/>
                  </a:ext>
                </a:extLst>
              </a:tr>
              <a:tr h="20998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18492480"/>
                  </a:ext>
                </a:extLst>
              </a:tr>
              <a:tr h="20998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8691141"/>
                  </a:ext>
                </a:extLst>
              </a:tr>
              <a:tr h="20998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8783156"/>
                  </a:ext>
                </a:extLst>
              </a:tr>
              <a:tr h="1679861">
                <a:tc>
                  <a:txBody>
                    <a:bodyPr/>
                    <a:lstStyle/>
                    <a:p>
                      <a:endParaRPr lang="en-GB" sz="500" dirty="0"/>
                    </a:p>
                  </a:txBody>
                  <a:tcPr>
                    <a:lnT w="12700" cap="flat" cmpd="sng" algn="ctr">
                      <a:solidFill>
                        <a:schemeClr val="bg1"/>
                      </a:solidFill>
                      <a:prstDash val="solid"/>
                      <a:round/>
                      <a:headEnd type="none" w="med" len="med"/>
                      <a:tailEnd type="none" w="med" len="med"/>
                    </a:lnT>
                    <a:solidFill>
                      <a:schemeClr val="accent4">
                        <a:lumMod val="60000"/>
                        <a:lumOff val="40000"/>
                      </a:schemeClr>
                    </a:solidFill>
                  </a:tcPr>
                </a:tc>
                <a:extLst>
                  <a:ext uri="{0D108BD9-81ED-4DB2-BD59-A6C34878D82A}">
                    <a16:rowId xmlns:a16="http://schemas.microsoft.com/office/drawing/2014/main" val="2918689854"/>
                  </a:ext>
                </a:extLst>
              </a:tr>
            </a:tbl>
          </a:graphicData>
        </a:graphic>
      </p:graphicFrame>
      <p:cxnSp>
        <p:nvCxnSpPr>
          <p:cNvPr id="40" name="Straight Connector 39">
            <a:extLst>
              <a:ext uri="{FF2B5EF4-FFF2-40B4-BE49-F238E27FC236}">
                <a16:creationId xmlns:a16="http://schemas.microsoft.com/office/drawing/2014/main" id="{A022DCFF-582B-A649-EB32-2B251A645C24}"/>
              </a:ext>
            </a:extLst>
          </p:cNvPr>
          <p:cNvCxnSpPr>
            <a:cxnSpLocks/>
          </p:cNvCxnSpPr>
          <p:nvPr/>
        </p:nvCxnSpPr>
        <p:spPr>
          <a:xfrm>
            <a:off x="718111" y="5781722"/>
            <a:ext cx="985316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3353481-CB09-0C25-14A6-3679939D4D74}"/>
                  </a:ext>
                </a:extLst>
              </p:cNvPr>
              <p:cNvSpPr txBox="1"/>
              <p:nvPr/>
            </p:nvSpPr>
            <p:spPr>
              <a:xfrm>
                <a:off x="488493" y="3652481"/>
                <a:ext cx="16639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GB" sz="1400" i="1">
                              <a:latin typeface="Cambria Math" panose="02040503050406030204" pitchFamily="18" charset="0"/>
                            </a:rPr>
                            <m:t>𝑡</m:t>
                          </m:r>
                        </m:e>
                        <m:sub>
                          <m:r>
                            <a:rPr lang="en-GB" sz="1400" b="0" i="1" smtClean="0">
                              <a:latin typeface="Cambria Math" panose="02040503050406030204" pitchFamily="18" charset="0"/>
                            </a:rPr>
                            <m:t>𝑖</m:t>
                          </m:r>
                        </m:sub>
                      </m:sSub>
                    </m:oMath>
                  </m:oMathPara>
                </a14:m>
                <a:endParaRPr lang="en-GB" sz="1400" dirty="0"/>
              </a:p>
            </p:txBody>
          </p:sp>
        </mc:Choice>
        <mc:Fallback xmlns="">
          <p:sp>
            <p:nvSpPr>
              <p:cNvPr id="46" name="TextBox 45">
                <a:extLst>
                  <a:ext uri="{FF2B5EF4-FFF2-40B4-BE49-F238E27FC236}">
                    <a16:creationId xmlns:a16="http://schemas.microsoft.com/office/drawing/2014/main" id="{F3353481-CB09-0C25-14A6-3679939D4D74}"/>
                  </a:ext>
                </a:extLst>
              </p:cNvPr>
              <p:cNvSpPr txBox="1">
                <a:spLocks noRot="1" noChangeAspect="1" noMove="1" noResize="1" noEditPoints="1" noAdjustHandles="1" noChangeArrowheads="1" noChangeShapeType="1" noTextEdit="1"/>
              </p:cNvSpPr>
              <p:nvPr/>
            </p:nvSpPr>
            <p:spPr>
              <a:xfrm>
                <a:off x="488493" y="3652481"/>
                <a:ext cx="166392" cy="215444"/>
              </a:xfrm>
              <a:prstGeom prst="rect">
                <a:avLst/>
              </a:prstGeom>
              <a:blipFill>
                <a:blip r:embed="rId3"/>
                <a:stretch>
                  <a:fillRect l="-22222" r="-7407" b="-1388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E353C92-2B84-3016-7E78-5306EFA82E1D}"/>
                  </a:ext>
                </a:extLst>
              </p:cNvPr>
              <p:cNvSpPr txBox="1"/>
              <p:nvPr/>
            </p:nvSpPr>
            <p:spPr>
              <a:xfrm>
                <a:off x="195577" y="5673309"/>
                <a:ext cx="44223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1400" b="0" i="1" smtClean="0">
                              <a:latin typeface="Cambria Math" panose="02040503050406030204" pitchFamily="18" charset="0"/>
                            </a:rPr>
                          </m:ctrlPr>
                        </m:sSupPr>
                        <m:e>
                          <m:r>
                            <a:rPr lang="en-GB" sz="1400" b="0" i="1" smtClean="0">
                              <a:latin typeface="Cambria Math" panose="02040503050406030204" pitchFamily="18" charset="0"/>
                            </a:rPr>
                            <m:t>𝑇</m:t>
                          </m:r>
                        </m:e>
                        <m:sup>
                          <m:r>
                            <a:rPr lang="en-GB" sz="1400" b="0" i="1" smtClean="0">
                              <a:latin typeface="Cambria Math" panose="02040503050406030204" pitchFamily="18" charset="0"/>
                            </a:rPr>
                            <m:t>𝑀𝑎𝑥</m:t>
                          </m:r>
                        </m:sup>
                      </m:sSup>
                    </m:oMath>
                  </m:oMathPara>
                </a14:m>
                <a:endParaRPr lang="en-GB" sz="1400" dirty="0"/>
              </a:p>
            </p:txBody>
          </p:sp>
        </mc:Choice>
        <mc:Fallback xmlns="">
          <p:sp>
            <p:nvSpPr>
              <p:cNvPr id="47" name="TextBox 46">
                <a:extLst>
                  <a:ext uri="{FF2B5EF4-FFF2-40B4-BE49-F238E27FC236}">
                    <a16:creationId xmlns:a16="http://schemas.microsoft.com/office/drawing/2014/main" id="{EE353C92-2B84-3016-7E78-5306EFA82E1D}"/>
                  </a:ext>
                </a:extLst>
              </p:cNvPr>
              <p:cNvSpPr txBox="1">
                <a:spLocks noRot="1" noChangeAspect="1" noMove="1" noResize="1" noEditPoints="1" noAdjustHandles="1" noChangeArrowheads="1" noChangeShapeType="1" noTextEdit="1"/>
              </p:cNvSpPr>
              <p:nvPr/>
            </p:nvSpPr>
            <p:spPr>
              <a:xfrm>
                <a:off x="195577" y="5673309"/>
                <a:ext cx="442237" cy="215444"/>
              </a:xfrm>
              <a:prstGeom prst="rect">
                <a:avLst/>
              </a:prstGeom>
              <a:blipFill>
                <a:blip r:embed="rId4"/>
                <a:stretch>
                  <a:fillRect l="-8219" b="-8571"/>
                </a:stretch>
              </a:blipFill>
            </p:spPr>
            <p:txBody>
              <a:bodyPr/>
              <a:lstStyle/>
              <a:p>
                <a:r>
                  <a:rPr lang="en-GB">
                    <a:noFill/>
                  </a:rPr>
                  <a:t> </a:t>
                </a:r>
              </a:p>
            </p:txBody>
          </p:sp>
        </mc:Fallback>
      </mc:AlternateContent>
      <p:sp>
        <p:nvSpPr>
          <p:cNvPr id="48" name="TextBox 47">
            <a:extLst>
              <a:ext uri="{FF2B5EF4-FFF2-40B4-BE49-F238E27FC236}">
                <a16:creationId xmlns:a16="http://schemas.microsoft.com/office/drawing/2014/main" id="{EA4644AE-1AA5-5FC8-F956-C6EE4FBA9826}"/>
              </a:ext>
            </a:extLst>
          </p:cNvPr>
          <p:cNvSpPr txBox="1"/>
          <p:nvPr/>
        </p:nvSpPr>
        <p:spPr>
          <a:xfrm rot="16200000">
            <a:off x="-799969" y="3615098"/>
            <a:ext cx="2204844" cy="369332"/>
          </a:xfrm>
          <a:prstGeom prst="rect">
            <a:avLst/>
          </a:prstGeom>
          <a:noFill/>
        </p:spPr>
        <p:txBody>
          <a:bodyPr wrap="square" rtlCol="0">
            <a:spAutoFit/>
          </a:bodyPr>
          <a:lstStyle/>
          <a:p>
            <a:pPr algn="ctr"/>
            <a:r>
              <a:rPr lang="en-GB" dirty="0"/>
              <a:t> Quotes Expiries</a:t>
            </a:r>
          </a:p>
        </p:txBody>
      </p:sp>
      <p:sp>
        <p:nvSpPr>
          <p:cNvPr id="49" name="Left Brace 48">
            <a:extLst>
              <a:ext uri="{FF2B5EF4-FFF2-40B4-BE49-F238E27FC236}">
                <a16:creationId xmlns:a16="http://schemas.microsoft.com/office/drawing/2014/main" id="{CE538872-55EA-D4DE-C93E-E3EBDF0957A5}"/>
              </a:ext>
            </a:extLst>
          </p:cNvPr>
          <p:cNvSpPr/>
          <p:nvPr/>
        </p:nvSpPr>
        <p:spPr>
          <a:xfrm>
            <a:off x="3528387" y="4445033"/>
            <a:ext cx="198969" cy="1277778"/>
          </a:xfrm>
          <a:prstGeom prst="leftBrace">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en-GB"/>
          </a:p>
        </p:txBody>
      </p:sp>
      <p:sp>
        <p:nvSpPr>
          <p:cNvPr id="50" name="Left Brace 49">
            <a:extLst>
              <a:ext uri="{FF2B5EF4-FFF2-40B4-BE49-F238E27FC236}">
                <a16:creationId xmlns:a16="http://schemas.microsoft.com/office/drawing/2014/main" id="{9490E4A0-04F6-DA0A-FA7B-879271AB48A6}"/>
              </a:ext>
            </a:extLst>
          </p:cNvPr>
          <p:cNvSpPr/>
          <p:nvPr/>
        </p:nvSpPr>
        <p:spPr>
          <a:xfrm rot="5400000">
            <a:off x="4241808" y="461704"/>
            <a:ext cx="209579" cy="1141745"/>
          </a:xfrm>
          <a:prstGeom prst="leftBrace">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E789B45-372A-40EC-B3BD-7A0CAB73C9D8}"/>
                  </a:ext>
                </a:extLst>
              </p:cNvPr>
              <p:cNvSpPr txBox="1"/>
              <p:nvPr/>
            </p:nvSpPr>
            <p:spPr>
              <a:xfrm>
                <a:off x="1081766" y="4728195"/>
                <a:ext cx="515907" cy="30194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GB" sz="1200" b="0" i="1" smtClean="0">
                              <a:solidFill>
                                <a:schemeClr val="accent1"/>
                              </a:solidFill>
                              <a:latin typeface="Cambria Math" panose="02040503050406030204" pitchFamily="18" charset="0"/>
                            </a:rPr>
                          </m:ctrlPr>
                        </m:sSubSupPr>
                        <m:e>
                          <m:r>
                            <a:rPr lang="en-GB" sz="1200" b="0" i="1" smtClean="0">
                              <a:solidFill>
                                <a:schemeClr val="accent1"/>
                              </a:solidFill>
                              <a:latin typeface="Cambria Math" panose="02040503050406030204" pitchFamily="18" charset="0"/>
                            </a:rPr>
                            <m:t>𝑇</m:t>
                          </m:r>
                        </m:e>
                        <m:sub>
                          <m:r>
                            <a:rPr lang="en-GB" sz="1200" b="0" i="1" smtClean="0">
                              <a:solidFill>
                                <a:schemeClr val="accent1"/>
                              </a:solidFill>
                              <a:latin typeface="Cambria Math" panose="02040503050406030204" pitchFamily="18" charset="0"/>
                            </a:rPr>
                            <m:t>𝐸𝑄</m:t>
                          </m:r>
                        </m:sub>
                        <m:sup>
                          <m:r>
                            <a:rPr lang="en-GB" sz="1200" b="0" i="1" smtClean="0">
                              <a:solidFill>
                                <a:schemeClr val="accent1"/>
                              </a:solidFill>
                              <a:latin typeface="Cambria Math" panose="02040503050406030204" pitchFamily="18" charset="0"/>
                            </a:rPr>
                            <m:t>𝑀𝑎𝑥</m:t>
                          </m:r>
                        </m:sup>
                      </m:sSubSup>
                    </m:oMath>
                  </m:oMathPara>
                </a14:m>
                <a:endParaRPr lang="en-GB" sz="1200" dirty="0">
                  <a:solidFill>
                    <a:schemeClr val="accent1"/>
                  </a:solidFill>
                </a:endParaRPr>
              </a:p>
            </p:txBody>
          </p:sp>
        </mc:Choice>
        <mc:Fallback xmlns="">
          <p:sp>
            <p:nvSpPr>
              <p:cNvPr id="51" name="TextBox 50">
                <a:extLst>
                  <a:ext uri="{FF2B5EF4-FFF2-40B4-BE49-F238E27FC236}">
                    <a16:creationId xmlns:a16="http://schemas.microsoft.com/office/drawing/2014/main" id="{0E789B45-372A-40EC-B3BD-7A0CAB73C9D8}"/>
                  </a:ext>
                </a:extLst>
              </p:cNvPr>
              <p:cNvSpPr txBox="1">
                <a:spLocks noRot="1" noChangeAspect="1" noMove="1" noResize="1" noEditPoints="1" noAdjustHandles="1" noChangeArrowheads="1" noChangeShapeType="1" noTextEdit="1"/>
              </p:cNvSpPr>
              <p:nvPr/>
            </p:nvSpPr>
            <p:spPr>
              <a:xfrm>
                <a:off x="1081766" y="4728195"/>
                <a:ext cx="515907" cy="301942"/>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0A3D30E-1D1D-1038-BB4B-62C44D6C5B95}"/>
                  </a:ext>
                </a:extLst>
              </p:cNvPr>
              <p:cNvSpPr txBox="1"/>
              <p:nvPr/>
            </p:nvSpPr>
            <p:spPr>
              <a:xfrm>
                <a:off x="1383734" y="5290688"/>
                <a:ext cx="515907" cy="280846"/>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GB" sz="1200" b="0" i="1" smtClean="0">
                              <a:solidFill>
                                <a:schemeClr val="accent1"/>
                              </a:solidFill>
                              <a:latin typeface="Cambria Math" panose="02040503050406030204" pitchFamily="18" charset="0"/>
                            </a:rPr>
                          </m:ctrlPr>
                        </m:sSubSupPr>
                        <m:e>
                          <m:r>
                            <a:rPr lang="en-GB" sz="1200" b="0" i="1" smtClean="0">
                              <a:solidFill>
                                <a:schemeClr val="accent1"/>
                              </a:solidFill>
                              <a:latin typeface="Cambria Math" panose="02040503050406030204" pitchFamily="18" charset="0"/>
                            </a:rPr>
                            <m:t>𝑇</m:t>
                          </m:r>
                        </m:e>
                        <m:sub>
                          <m:r>
                            <a:rPr lang="en-GB" sz="1200" b="0" i="1" smtClean="0">
                              <a:solidFill>
                                <a:schemeClr val="accent1"/>
                              </a:solidFill>
                              <a:latin typeface="Cambria Math" panose="02040503050406030204" pitchFamily="18" charset="0"/>
                            </a:rPr>
                            <m:t>𝐼𝑅</m:t>
                          </m:r>
                        </m:sub>
                        <m:sup>
                          <m:r>
                            <a:rPr lang="en-GB" sz="1200" b="0" i="1" smtClean="0">
                              <a:solidFill>
                                <a:schemeClr val="accent1"/>
                              </a:solidFill>
                              <a:latin typeface="Cambria Math" panose="02040503050406030204" pitchFamily="18" charset="0"/>
                            </a:rPr>
                            <m:t>𝑀𝑎𝑥</m:t>
                          </m:r>
                        </m:sup>
                      </m:sSubSup>
                    </m:oMath>
                  </m:oMathPara>
                </a14:m>
                <a:endParaRPr lang="en-GB" sz="1200" dirty="0">
                  <a:solidFill>
                    <a:schemeClr val="accent1"/>
                  </a:solidFill>
                </a:endParaRPr>
              </a:p>
            </p:txBody>
          </p:sp>
        </mc:Choice>
        <mc:Fallback xmlns="">
          <p:sp>
            <p:nvSpPr>
              <p:cNvPr id="52" name="TextBox 51">
                <a:extLst>
                  <a:ext uri="{FF2B5EF4-FFF2-40B4-BE49-F238E27FC236}">
                    <a16:creationId xmlns:a16="http://schemas.microsoft.com/office/drawing/2014/main" id="{C0A3D30E-1D1D-1038-BB4B-62C44D6C5B95}"/>
                  </a:ext>
                </a:extLst>
              </p:cNvPr>
              <p:cNvSpPr txBox="1">
                <a:spLocks noRot="1" noChangeAspect="1" noMove="1" noResize="1" noEditPoints="1" noAdjustHandles="1" noChangeArrowheads="1" noChangeShapeType="1" noTextEdit="1"/>
              </p:cNvSpPr>
              <p:nvPr/>
            </p:nvSpPr>
            <p:spPr>
              <a:xfrm>
                <a:off x="1383734" y="5290688"/>
                <a:ext cx="515907" cy="280846"/>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1DEBF78-A3D5-A8A9-B257-D2373F7E8816}"/>
                  </a:ext>
                </a:extLst>
              </p:cNvPr>
              <p:cNvSpPr txBox="1"/>
              <p:nvPr/>
            </p:nvSpPr>
            <p:spPr>
              <a:xfrm>
                <a:off x="3749214" y="5773721"/>
                <a:ext cx="515907" cy="307777"/>
              </a:xfrm>
              <a:prstGeom prst="rect">
                <a:avLst/>
              </a:prstGeom>
              <a:noFill/>
            </p:spPr>
            <p:txBody>
              <a:bodyPr wrap="square">
                <a:spAutoFit/>
              </a:bodyPr>
              <a:lstStyle/>
              <a:p>
                <a:pPr algn="ctr"/>
                <a14:m>
                  <m:oMath xmlns:m="http://schemas.openxmlformats.org/officeDocument/2006/math">
                    <m:r>
                      <a:rPr lang="en-GB" sz="1400" b="0" i="1" smtClean="0">
                        <a:latin typeface="Cambria Math" panose="02040503050406030204" pitchFamily="18" charset="0"/>
                      </a:rPr>
                      <m:t>𝐸𝑄</m:t>
                    </m:r>
                  </m:oMath>
                </a14:m>
                <a:r>
                  <a:rPr lang="en-GB" sz="1400" dirty="0"/>
                  <a:t> </a:t>
                </a:r>
              </a:p>
            </p:txBody>
          </p:sp>
        </mc:Choice>
        <mc:Fallback xmlns="">
          <p:sp>
            <p:nvSpPr>
              <p:cNvPr id="53" name="TextBox 52">
                <a:extLst>
                  <a:ext uri="{FF2B5EF4-FFF2-40B4-BE49-F238E27FC236}">
                    <a16:creationId xmlns:a16="http://schemas.microsoft.com/office/drawing/2014/main" id="{C1DEBF78-A3D5-A8A9-B257-D2373F7E8816}"/>
                  </a:ext>
                </a:extLst>
              </p:cNvPr>
              <p:cNvSpPr txBox="1">
                <a:spLocks noRot="1" noChangeAspect="1" noMove="1" noResize="1" noEditPoints="1" noAdjustHandles="1" noChangeArrowheads="1" noChangeShapeType="1" noTextEdit="1"/>
              </p:cNvSpPr>
              <p:nvPr/>
            </p:nvSpPr>
            <p:spPr>
              <a:xfrm>
                <a:off x="3749214" y="5773721"/>
                <a:ext cx="515907" cy="307777"/>
              </a:xfrm>
              <a:prstGeom prst="rect">
                <a:avLst/>
              </a:prstGeom>
              <a:blipFill>
                <a:blip r:embed="rId7"/>
                <a:stretch>
                  <a:fillRect b="-588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54A47F8E-C11B-57AB-056B-2C63C1C66B0C}"/>
                  </a:ext>
                </a:extLst>
              </p:cNvPr>
              <p:cNvSpPr txBox="1"/>
              <p:nvPr/>
            </p:nvSpPr>
            <p:spPr>
              <a:xfrm>
                <a:off x="4392230" y="5787274"/>
                <a:ext cx="66644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𝐼𝑅</m:t>
                      </m:r>
                    </m:oMath>
                  </m:oMathPara>
                </a14:m>
                <a:endParaRPr lang="en-GB" sz="1400" dirty="0"/>
              </a:p>
            </p:txBody>
          </p:sp>
        </mc:Choice>
        <mc:Fallback xmlns="">
          <p:sp>
            <p:nvSpPr>
              <p:cNvPr id="54" name="TextBox 53">
                <a:extLst>
                  <a:ext uri="{FF2B5EF4-FFF2-40B4-BE49-F238E27FC236}">
                    <a16:creationId xmlns:a16="http://schemas.microsoft.com/office/drawing/2014/main" id="{54A47F8E-C11B-57AB-056B-2C63C1C66B0C}"/>
                  </a:ext>
                </a:extLst>
              </p:cNvPr>
              <p:cNvSpPr txBox="1">
                <a:spLocks noRot="1" noChangeAspect="1" noMove="1" noResize="1" noEditPoints="1" noAdjustHandles="1" noChangeArrowheads="1" noChangeShapeType="1" noTextEdit="1"/>
              </p:cNvSpPr>
              <p:nvPr/>
            </p:nvSpPr>
            <p:spPr>
              <a:xfrm>
                <a:off x="4392230" y="5787274"/>
                <a:ext cx="666447" cy="307777"/>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36E5F2E-DA92-0E56-9918-0E179E888071}"/>
                  </a:ext>
                </a:extLst>
              </p:cNvPr>
              <p:cNvSpPr txBox="1"/>
              <p:nvPr/>
            </p:nvSpPr>
            <p:spPr>
              <a:xfrm>
                <a:off x="1223834" y="5767478"/>
                <a:ext cx="515907" cy="307777"/>
              </a:xfrm>
              <a:prstGeom prst="rect">
                <a:avLst/>
              </a:prstGeom>
              <a:noFill/>
            </p:spPr>
            <p:txBody>
              <a:bodyPr wrap="square">
                <a:spAutoFit/>
              </a:bodyPr>
              <a:lstStyle/>
              <a:p>
                <a:pPr algn="ctr"/>
                <a14:m>
                  <m:oMath xmlns:m="http://schemas.openxmlformats.org/officeDocument/2006/math">
                    <m:r>
                      <a:rPr lang="en-GB" sz="1400" b="0" i="1" smtClean="0">
                        <a:latin typeface="Cambria Math" panose="02040503050406030204" pitchFamily="18" charset="0"/>
                      </a:rPr>
                      <m:t>𝐸𝑄</m:t>
                    </m:r>
                  </m:oMath>
                </a14:m>
                <a:r>
                  <a:rPr lang="en-GB" sz="1400" dirty="0"/>
                  <a:t> </a:t>
                </a:r>
              </a:p>
            </p:txBody>
          </p:sp>
        </mc:Choice>
        <mc:Fallback xmlns="">
          <p:sp>
            <p:nvSpPr>
              <p:cNvPr id="55" name="TextBox 54">
                <a:extLst>
                  <a:ext uri="{FF2B5EF4-FFF2-40B4-BE49-F238E27FC236}">
                    <a16:creationId xmlns:a16="http://schemas.microsoft.com/office/drawing/2014/main" id="{336E5F2E-DA92-0E56-9918-0E179E888071}"/>
                  </a:ext>
                </a:extLst>
              </p:cNvPr>
              <p:cNvSpPr txBox="1">
                <a:spLocks noRot="1" noChangeAspect="1" noMove="1" noResize="1" noEditPoints="1" noAdjustHandles="1" noChangeArrowheads="1" noChangeShapeType="1" noTextEdit="1"/>
              </p:cNvSpPr>
              <p:nvPr/>
            </p:nvSpPr>
            <p:spPr>
              <a:xfrm>
                <a:off x="1223834" y="5767478"/>
                <a:ext cx="515907" cy="307777"/>
              </a:xfrm>
              <a:prstGeom prst="rect">
                <a:avLst/>
              </a:prstGeom>
              <a:blipFill>
                <a:blip r:embed="rId9"/>
                <a:stretch>
                  <a:fillRect b="-588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D75A0E6B-EFA7-B695-A529-5FC38122381A}"/>
                  </a:ext>
                </a:extLst>
              </p:cNvPr>
              <p:cNvSpPr txBox="1"/>
              <p:nvPr/>
            </p:nvSpPr>
            <p:spPr>
              <a:xfrm>
                <a:off x="1866850" y="5781031"/>
                <a:ext cx="66644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𝐼𝑅</m:t>
                      </m:r>
                    </m:oMath>
                  </m:oMathPara>
                </a14:m>
                <a:endParaRPr lang="en-GB" sz="1400" dirty="0"/>
              </a:p>
            </p:txBody>
          </p:sp>
        </mc:Choice>
        <mc:Fallback xmlns="">
          <p:sp>
            <p:nvSpPr>
              <p:cNvPr id="56" name="TextBox 55">
                <a:extLst>
                  <a:ext uri="{FF2B5EF4-FFF2-40B4-BE49-F238E27FC236}">
                    <a16:creationId xmlns:a16="http://schemas.microsoft.com/office/drawing/2014/main" id="{D75A0E6B-EFA7-B695-A529-5FC38122381A}"/>
                  </a:ext>
                </a:extLst>
              </p:cNvPr>
              <p:cNvSpPr txBox="1">
                <a:spLocks noRot="1" noChangeAspect="1" noMove="1" noResize="1" noEditPoints="1" noAdjustHandles="1" noChangeArrowheads="1" noChangeShapeType="1" noTextEdit="1"/>
              </p:cNvSpPr>
              <p:nvPr/>
            </p:nvSpPr>
            <p:spPr>
              <a:xfrm>
                <a:off x="1866850" y="5781031"/>
                <a:ext cx="666447" cy="307777"/>
              </a:xfrm>
              <a:prstGeom prst="rect">
                <a:avLst/>
              </a:prstGeom>
              <a:blipFill>
                <a:blip r:embed="rId10"/>
                <a:stretch>
                  <a:fillRect/>
                </a:stretch>
              </a:blipFill>
            </p:spPr>
            <p:txBody>
              <a:bodyPr/>
              <a:lstStyle/>
              <a:p>
                <a:r>
                  <a:rPr lang="en-GB">
                    <a:noFill/>
                  </a:rPr>
                  <a:t> </a:t>
                </a:r>
              </a:p>
            </p:txBody>
          </p:sp>
        </mc:Fallback>
      </mc:AlternateContent>
      <p:cxnSp>
        <p:nvCxnSpPr>
          <p:cNvPr id="58" name="Straight Arrow Connector 57">
            <a:extLst>
              <a:ext uri="{FF2B5EF4-FFF2-40B4-BE49-F238E27FC236}">
                <a16:creationId xmlns:a16="http://schemas.microsoft.com/office/drawing/2014/main" id="{4E1C1F8B-8042-5C00-CAF6-4027D3CDC5E9}"/>
              </a:ext>
            </a:extLst>
          </p:cNvPr>
          <p:cNvCxnSpPr>
            <a:cxnSpLocks/>
          </p:cNvCxnSpPr>
          <p:nvPr/>
        </p:nvCxnSpPr>
        <p:spPr>
          <a:xfrm>
            <a:off x="1739741" y="5521413"/>
            <a:ext cx="204818" cy="147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EC0D47E-A709-8AA5-4288-16678172B382}"/>
              </a:ext>
            </a:extLst>
          </p:cNvPr>
          <p:cNvCxnSpPr>
            <a:cxnSpLocks/>
          </p:cNvCxnSpPr>
          <p:nvPr/>
        </p:nvCxnSpPr>
        <p:spPr>
          <a:xfrm flipV="1">
            <a:off x="1394656" y="4482276"/>
            <a:ext cx="87133" cy="2386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D418D193-7AAF-CF2E-8129-9F7B12FEEF84}"/>
                  </a:ext>
                </a:extLst>
              </p:cNvPr>
              <p:cNvSpPr txBox="1"/>
              <p:nvPr/>
            </p:nvSpPr>
            <p:spPr>
              <a:xfrm>
                <a:off x="453318" y="1009229"/>
                <a:ext cx="19075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GB" sz="1400" i="1">
                              <a:latin typeface="Cambria Math" panose="02040503050406030204" pitchFamily="18" charset="0"/>
                            </a:rPr>
                            <m:t>𝑡</m:t>
                          </m:r>
                        </m:e>
                        <m:sub>
                          <m:r>
                            <a:rPr lang="en-GB" sz="1400" b="0" i="1" smtClean="0">
                              <a:latin typeface="Cambria Math" panose="02040503050406030204" pitchFamily="18" charset="0"/>
                            </a:rPr>
                            <m:t>0</m:t>
                          </m:r>
                        </m:sub>
                      </m:sSub>
                    </m:oMath>
                  </m:oMathPara>
                </a14:m>
                <a:endParaRPr lang="en-GB" sz="1400" dirty="0"/>
              </a:p>
            </p:txBody>
          </p:sp>
        </mc:Choice>
        <mc:Fallback xmlns="">
          <p:sp>
            <p:nvSpPr>
              <p:cNvPr id="62" name="TextBox 61">
                <a:extLst>
                  <a:ext uri="{FF2B5EF4-FFF2-40B4-BE49-F238E27FC236}">
                    <a16:creationId xmlns:a16="http://schemas.microsoft.com/office/drawing/2014/main" id="{D418D193-7AAF-CF2E-8129-9F7B12FEEF84}"/>
                  </a:ext>
                </a:extLst>
              </p:cNvPr>
              <p:cNvSpPr txBox="1">
                <a:spLocks noRot="1" noChangeAspect="1" noMove="1" noResize="1" noEditPoints="1" noAdjustHandles="1" noChangeArrowheads="1" noChangeShapeType="1" noTextEdit="1"/>
              </p:cNvSpPr>
              <p:nvPr/>
            </p:nvSpPr>
            <p:spPr>
              <a:xfrm>
                <a:off x="453318" y="1009229"/>
                <a:ext cx="190758" cy="215444"/>
              </a:xfrm>
              <a:prstGeom prst="rect">
                <a:avLst/>
              </a:prstGeom>
              <a:blipFill>
                <a:blip r:embed="rId11"/>
                <a:stretch>
                  <a:fillRect l="-18750" r="-3125" b="-1428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5AFA9A0-0342-2B25-AF07-BA9581313824}"/>
                  </a:ext>
                </a:extLst>
              </p:cNvPr>
              <p:cNvSpPr txBox="1"/>
              <p:nvPr/>
            </p:nvSpPr>
            <p:spPr>
              <a:xfrm>
                <a:off x="2200074" y="678179"/>
                <a:ext cx="1336465" cy="290144"/>
              </a:xfrm>
              <a:prstGeom prst="rect">
                <a:avLst/>
              </a:prstGeom>
              <a:solidFill>
                <a:schemeClr val="accent4">
                  <a:lumMod val="20000"/>
                  <a:lumOff val="8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1600" b="1" i="1" smtClean="0">
                              <a:latin typeface="Cambria Math" panose="02040503050406030204" pitchFamily="18" charset="0"/>
                            </a:rPr>
                          </m:ctrlPr>
                        </m:sSubSupPr>
                        <m:e>
                          <m:r>
                            <a:rPr lang="en-GB" sz="1600" b="1" i="1" smtClean="0">
                              <a:latin typeface="Cambria Math" panose="02040503050406030204" pitchFamily="18" charset="0"/>
                            </a:rPr>
                            <m:t>𝑻</m:t>
                          </m:r>
                        </m:e>
                        <m:sub>
                          <m:r>
                            <a:rPr lang="en-GB" sz="1600" b="1" i="1" smtClean="0">
                              <a:latin typeface="Cambria Math" panose="02040503050406030204" pitchFamily="18" charset="0"/>
                            </a:rPr>
                            <m:t>𝑬𝑸</m:t>
                          </m:r>
                        </m:sub>
                        <m:sup>
                          <m:r>
                            <a:rPr lang="en-GB" sz="1600" b="1" i="1" smtClean="0">
                              <a:latin typeface="Cambria Math" panose="02040503050406030204" pitchFamily="18" charset="0"/>
                            </a:rPr>
                            <m:t>𝑴𝒂𝒙</m:t>
                          </m:r>
                        </m:sup>
                      </m:sSubSup>
                      <m:r>
                        <a:rPr lang="en-GB" sz="1600" b="1" i="1" smtClean="0">
                          <a:latin typeface="Cambria Math" panose="02040503050406030204" pitchFamily="18" charset="0"/>
                        </a:rPr>
                        <m:t>&lt;</m:t>
                      </m:r>
                      <m:sSubSup>
                        <m:sSubSupPr>
                          <m:ctrlPr>
                            <a:rPr lang="en-GB" sz="1600" b="1" i="1" smtClean="0">
                              <a:latin typeface="Cambria Math" panose="02040503050406030204" pitchFamily="18" charset="0"/>
                            </a:rPr>
                          </m:ctrlPr>
                        </m:sSubSupPr>
                        <m:e>
                          <m:r>
                            <a:rPr lang="en-GB" sz="1600" b="1" i="1" smtClean="0">
                              <a:latin typeface="Cambria Math" panose="02040503050406030204" pitchFamily="18" charset="0"/>
                            </a:rPr>
                            <m:t>𝑻</m:t>
                          </m:r>
                        </m:e>
                        <m:sub>
                          <m:r>
                            <a:rPr lang="en-GB" sz="1600" b="1" i="1" smtClean="0">
                              <a:latin typeface="Cambria Math" panose="02040503050406030204" pitchFamily="18" charset="0"/>
                            </a:rPr>
                            <m:t>𝑰𝑹</m:t>
                          </m:r>
                        </m:sub>
                        <m:sup>
                          <m:r>
                            <a:rPr lang="en-GB" sz="1600" b="1" i="1" smtClean="0">
                              <a:latin typeface="Cambria Math" panose="02040503050406030204" pitchFamily="18" charset="0"/>
                            </a:rPr>
                            <m:t>𝑴𝒂𝒙</m:t>
                          </m:r>
                        </m:sup>
                      </m:sSubSup>
                    </m:oMath>
                  </m:oMathPara>
                </a14:m>
                <a:endParaRPr lang="en-GB" sz="1600" b="1" dirty="0"/>
              </a:p>
            </p:txBody>
          </p:sp>
        </mc:Choice>
        <mc:Fallback xmlns="">
          <p:sp>
            <p:nvSpPr>
              <p:cNvPr id="63" name="TextBox 62">
                <a:extLst>
                  <a:ext uri="{FF2B5EF4-FFF2-40B4-BE49-F238E27FC236}">
                    <a16:creationId xmlns:a16="http://schemas.microsoft.com/office/drawing/2014/main" id="{35AFA9A0-0342-2B25-AF07-BA9581313824}"/>
                  </a:ext>
                </a:extLst>
              </p:cNvPr>
              <p:cNvSpPr txBox="1">
                <a:spLocks noRot="1" noChangeAspect="1" noMove="1" noResize="1" noEditPoints="1" noAdjustHandles="1" noChangeArrowheads="1" noChangeShapeType="1" noTextEdit="1"/>
              </p:cNvSpPr>
              <p:nvPr/>
            </p:nvSpPr>
            <p:spPr>
              <a:xfrm>
                <a:off x="2200074" y="678179"/>
                <a:ext cx="1336465" cy="290144"/>
              </a:xfrm>
              <a:prstGeom prst="rect">
                <a:avLst/>
              </a:prstGeom>
              <a:blipFill>
                <a:blip r:embed="rId12"/>
                <a:stretch>
                  <a:fillRect b="-20833"/>
                </a:stretch>
              </a:blipFill>
            </p:spPr>
            <p:txBody>
              <a:bodyPr/>
              <a:lstStyle/>
              <a:p>
                <a:r>
                  <a:rPr lang="en-GB">
                    <a:noFill/>
                  </a:rPr>
                  <a:t> </a:t>
                </a:r>
              </a:p>
            </p:txBody>
          </p:sp>
        </mc:Fallback>
      </mc:AlternateContent>
      <p:graphicFrame>
        <p:nvGraphicFramePr>
          <p:cNvPr id="64" name="Table 63">
            <a:extLst>
              <a:ext uri="{FF2B5EF4-FFF2-40B4-BE49-F238E27FC236}">
                <a16:creationId xmlns:a16="http://schemas.microsoft.com/office/drawing/2014/main" id="{7278C0B9-E0CC-FC77-8A96-889CA7334EC5}"/>
              </a:ext>
            </a:extLst>
          </p:cNvPr>
          <p:cNvGraphicFramePr>
            <a:graphicFrameLocks noGrp="1"/>
          </p:cNvGraphicFramePr>
          <p:nvPr>
            <p:extLst>
              <p:ext uri="{D42A27DB-BD31-4B8C-83A1-F6EECF244321}">
                <p14:modId xmlns:p14="http://schemas.microsoft.com/office/powerpoint/2010/main" val="940374255"/>
              </p:ext>
            </p:extLst>
          </p:nvPr>
        </p:nvGraphicFramePr>
        <p:xfrm>
          <a:off x="3775723" y="1575423"/>
          <a:ext cx="409433" cy="2843952"/>
        </p:xfrm>
        <a:graphic>
          <a:graphicData uri="http://schemas.openxmlformats.org/drawingml/2006/table">
            <a:tbl>
              <a:tblPr bandRow="1">
                <a:tableStyleId>{35758FB7-9AC5-4552-8A53-C91805E547FA}</a:tableStyleId>
              </a:tblPr>
              <a:tblGrid>
                <a:gridCol w="409433">
                  <a:extLst>
                    <a:ext uri="{9D8B030D-6E8A-4147-A177-3AD203B41FA5}">
                      <a16:colId xmlns:a16="http://schemas.microsoft.com/office/drawing/2014/main" val="1118754997"/>
                    </a:ext>
                  </a:extLst>
                </a:gridCol>
              </a:tblGrid>
              <a:tr h="236996">
                <a:tc>
                  <a:txBody>
                    <a:bodyPr/>
                    <a:lstStyle/>
                    <a:p>
                      <a:endParaRPr lang="en-GB" sz="500" dirty="0"/>
                    </a:p>
                  </a:txBody>
                  <a:tcP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41330436"/>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98339623"/>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05623177"/>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23183734"/>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29000696"/>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36467532"/>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33779146"/>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40822673"/>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51296459"/>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18492480"/>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8691141"/>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68783156"/>
                  </a:ext>
                </a:extLst>
              </a:tr>
            </a:tbl>
          </a:graphicData>
        </a:graphic>
      </p:graphicFrame>
      <p:graphicFrame>
        <p:nvGraphicFramePr>
          <p:cNvPr id="65" name="Table 64">
            <a:extLst>
              <a:ext uri="{FF2B5EF4-FFF2-40B4-BE49-F238E27FC236}">
                <a16:creationId xmlns:a16="http://schemas.microsoft.com/office/drawing/2014/main" id="{722D2583-E4DA-10C5-ED1F-A634D71DAC87}"/>
              </a:ext>
            </a:extLst>
          </p:cNvPr>
          <p:cNvGraphicFramePr>
            <a:graphicFrameLocks noGrp="1"/>
          </p:cNvGraphicFramePr>
          <p:nvPr>
            <p:extLst>
              <p:ext uri="{D42A27DB-BD31-4B8C-83A1-F6EECF244321}">
                <p14:modId xmlns:p14="http://schemas.microsoft.com/office/powerpoint/2010/main" val="1709445728"/>
              </p:ext>
            </p:extLst>
          </p:nvPr>
        </p:nvGraphicFramePr>
        <p:xfrm>
          <a:off x="4511017" y="1340973"/>
          <a:ext cx="409433" cy="4434345"/>
        </p:xfrm>
        <a:graphic>
          <a:graphicData uri="http://schemas.openxmlformats.org/drawingml/2006/table">
            <a:tbl>
              <a:tblPr bandRow="1">
                <a:tableStyleId>{284E427A-3D55-4303-BF80-6455036E1DE7}</a:tableStyleId>
              </a:tblPr>
              <a:tblGrid>
                <a:gridCol w="409433">
                  <a:extLst>
                    <a:ext uri="{9D8B030D-6E8A-4147-A177-3AD203B41FA5}">
                      <a16:colId xmlns:a16="http://schemas.microsoft.com/office/drawing/2014/main" val="1118754997"/>
                    </a:ext>
                  </a:extLst>
                </a:gridCol>
              </a:tblGrid>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91221534"/>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35062896"/>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69111027"/>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6967664"/>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33956442"/>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49785490"/>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84720660"/>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41330436"/>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98339623"/>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05623177"/>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23183734"/>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29000696"/>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36467532"/>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33779146"/>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40822673"/>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51296459"/>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18492480"/>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8691141"/>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8783156"/>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18689854"/>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81352068"/>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96719783"/>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54027692"/>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94142395"/>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99632030"/>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10155162"/>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836617274"/>
                  </a:ext>
                </a:extLst>
              </a:tr>
            </a:tbl>
          </a:graphicData>
        </a:graphic>
      </p:graphicFrame>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1DFA2010-61BB-64EC-C3B0-9970060D1801}"/>
                  </a:ext>
                </a:extLst>
              </p:cNvPr>
              <p:cNvSpPr txBox="1"/>
              <p:nvPr/>
            </p:nvSpPr>
            <p:spPr>
              <a:xfrm>
                <a:off x="2632305" y="4785773"/>
                <a:ext cx="1020326" cy="461665"/>
              </a:xfrm>
              <a:prstGeom prst="rect">
                <a:avLst/>
              </a:prstGeom>
              <a:noFill/>
            </p:spPr>
            <p:txBody>
              <a:bodyPr wrap="square" rtlCol="0">
                <a:spAutoFit/>
              </a:bodyPr>
              <a:lstStyle/>
              <a:p>
                <a:pPr algn="ctr"/>
                <a:r>
                  <a:rPr lang="en-GB" sz="1200" dirty="0">
                    <a:solidFill>
                      <a:schemeClr val="accent4"/>
                    </a:solidFill>
                  </a:rPr>
                  <a:t>Extrapolation to </a:t>
                </a:r>
                <a14:m>
                  <m:oMath xmlns:m="http://schemas.openxmlformats.org/officeDocument/2006/math">
                    <m:sSup>
                      <m:sSupPr>
                        <m:ctrlPr>
                          <a:rPr lang="en-GB" sz="1200" i="1" dirty="0" smtClean="0">
                            <a:solidFill>
                              <a:schemeClr val="accent4"/>
                            </a:solidFill>
                            <a:latin typeface="Cambria Math" panose="02040503050406030204" pitchFamily="18" charset="0"/>
                          </a:rPr>
                        </m:ctrlPr>
                      </m:sSupPr>
                      <m:e>
                        <m:r>
                          <a:rPr lang="en-GB" sz="1200" i="1" dirty="0" smtClean="0">
                            <a:solidFill>
                              <a:schemeClr val="accent4"/>
                            </a:solidFill>
                            <a:latin typeface="Cambria Math" panose="02040503050406030204" pitchFamily="18" charset="0"/>
                          </a:rPr>
                          <m:t>𝑇</m:t>
                        </m:r>
                      </m:e>
                      <m:sup>
                        <m:r>
                          <a:rPr lang="en-GB" sz="1200" i="1" dirty="0" smtClean="0">
                            <a:solidFill>
                              <a:schemeClr val="accent4"/>
                            </a:solidFill>
                            <a:latin typeface="Cambria Math" panose="02040503050406030204" pitchFamily="18" charset="0"/>
                          </a:rPr>
                          <m:t>𝑀𝑎𝑥</m:t>
                        </m:r>
                      </m:sup>
                    </m:sSup>
                    <m:r>
                      <a:rPr lang="en-GB" sz="1200" i="1" dirty="0" smtClean="0">
                        <a:solidFill>
                          <a:schemeClr val="accent4"/>
                        </a:solidFill>
                        <a:latin typeface="Cambria Math" panose="02040503050406030204" pitchFamily="18" charset="0"/>
                      </a:rPr>
                      <m:t> </m:t>
                    </m:r>
                  </m:oMath>
                </a14:m>
                <a:endParaRPr lang="en-GB" sz="1200" dirty="0">
                  <a:solidFill>
                    <a:schemeClr val="accent4"/>
                  </a:solidFill>
                </a:endParaRPr>
              </a:p>
            </p:txBody>
          </p:sp>
        </mc:Choice>
        <mc:Fallback xmlns="">
          <p:sp>
            <p:nvSpPr>
              <p:cNvPr id="66" name="TextBox 65">
                <a:extLst>
                  <a:ext uri="{FF2B5EF4-FFF2-40B4-BE49-F238E27FC236}">
                    <a16:creationId xmlns:a16="http://schemas.microsoft.com/office/drawing/2014/main" id="{1DFA2010-61BB-64EC-C3B0-9970060D1801}"/>
                  </a:ext>
                </a:extLst>
              </p:cNvPr>
              <p:cNvSpPr txBox="1">
                <a:spLocks noRot="1" noChangeAspect="1" noMove="1" noResize="1" noEditPoints="1" noAdjustHandles="1" noChangeArrowheads="1" noChangeShapeType="1" noTextEdit="1"/>
              </p:cNvSpPr>
              <p:nvPr/>
            </p:nvSpPr>
            <p:spPr>
              <a:xfrm>
                <a:off x="2632305" y="4785773"/>
                <a:ext cx="1020326" cy="461665"/>
              </a:xfrm>
              <a:prstGeom prst="rect">
                <a:avLst/>
              </a:prstGeom>
              <a:blipFill>
                <a:blip r:embed="rId13"/>
                <a:stretch>
                  <a:fillRect r="-3593" b="-1052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FD5220F-A17B-40F6-954B-C9B0C821BD01}"/>
                  </a:ext>
                </a:extLst>
              </p:cNvPr>
              <p:cNvSpPr txBox="1"/>
              <p:nvPr/>
            </p:nvSpPr>
            <p:spPr>
              <a:xfrm>
                <a:off x="3636853" y="648129"/>
                <a:ext cx="1510756" cy="276999"/>
              </a:xfrm>
              <a:prstGeom prst="rect">
                <a:avLst/>
              </a:prstGeom>
              <a:noFill/>
            </p:spPr>
            <p:txBody>
              <a:bodyPr wrap="square" rtlCol="0">
                <a:spAutoFit/>
              </a:bodyPr>
              <a:lstStyle/>
              <a:p>
                <a:pPr algn="ctr"/>
                <a:r>
                  <a:rPr lang="en-GB" sz="1200" dirty="0">
                    <a:solidFill>
                      <a:schemeClr val="accent4"/>
                    </a:solidFill>
                  </a:rPr>
                  <a:t>Extrapolation to </a:t>
                </a:r>
                <a14:m>
                  <m:oMath xmlns:m="http://schemas.openxmlformats.org/officeDocument/2006/math">
                    <m:sSub>
                      <m:sSubPr>
                        <m:ctrlPr>
                          <a:rPr lang="en-GB" sz="1200" b="0" i="1" dirty="0" smtClean="0">
                            <a:solidFill>
                              <a:schemeClr val="accent4"/>
                            </a:solidFill>
                            <a:latin typeface="Cambria Math" panose="02040503050406030204" pitchFamily="18" charset="0"/>
                          </a:rPr>
                        </m:ctrlPr>
                      </m:sSubPr>
                      <m:e>
                        <m:r>
                          <a:rPr lang="en-GB" sz="1200" b="0" i="1" dirty="0" smtClean="0">
                            <a:solidFill>
                              <a:schemeClr val="accent4"/>
                            </a:solidFill>
                            <a:latin typeface="Cambria Math" panose="02040503050406030204" pitchFamily="18" charset="0"/>
                          </a:rPr>
                          <m:t>𝑡</m:t>
                        </m:r>
                      </m:e>
                      <m:sub>
                        <m:r>
                          <a:rPr lang="en-GB" sz="1200" b="0" i="1" dirty="0" smtClean="0">
                            <a:solidFill>
                              <a:schemeClr val="accent4"/>
                            </a:solidFill>
                            <a:latin typeface="Cambria Math" panose="02040503050406030204" pitchFamily="18" charset="0"/>
                          </a:rPr>
                          <m:t>0</m:t>
                        </m:r>
                      </m:sub>
                    </m:sSub>
                  </m:oMath>
                </a14:m>
                <a:endParaRPr lang="en-GB" sz="1200" dirty="0">
                  <a:solidFill>
                    <a:schemeClr val="accent4"/>
                  </a:solidFill>
                </a:endParaRPr>
              </a:p>
            </p:txBody>
          </p:sp>
        </mc:Choice>
        <mc:Fallback xmlns="">
          <p:sp>
            <p:nvSpPr>
              <p:cNvPr id="67" name="TextBox 66">
                <a:extLst>
                  <a:ext uri="{FF2B5EF4-FFF2-40B4-BE49-F238E27FC236}">
                    <a16:creationId xmlns:a16="http://schemas.microsoft.com/office/drawing/2014/main" id="{8FD5220F-A17B-40F6-954B-C9B0C821BD01}"/>
                  </a:ext>
                </a:extLst>
              </p:cNvPr>
              <p:cNvSpPr txBox="1">
                <a:spLocks noRot="1" noChangeAspect="1" noMove="1" noResize="1" noEditPoints="1" noAdjustHandles="1" noChangeArrowheads="1" noChangeShapeType="1" noTextEdit="1"/>
              </p:cNvSpPr>
              <p:nvPr/>
            </p:nvSpPr>
            <p:spPr>
              <a:xfrm>
                <a:off x="3636853" y="648129"/>
                <a:ext cx="1510756" cy="276999"/>
              </a:xfrm>
              <a:prstGeom prst="rect">
                <a:avLst/>
              </a:prstGeom>
              <a:blipFill>
                <a:blip r:embed="rId14"/>
                <a:stretch>
                  <a:fillRect b="-15217"/>
                </a:stretch>
              </a:blipFill>
            </p:spPr>
            <p:txBody>
              <a:bodyPr/>
              <a:lstStyle/>
              <a:p>
                <a:r>
                  <a:rPr lang="en-GB">
                    <a:noFill/>
                  </a:rPr>
                  <a:t> </a:t>
                </a:r>
              </a:p>
            </p:txBody>
          </p:sp>
        </mc:Fallback>
      </mc:AlternateContent>
      <p:cxnSp>
        <p:nvCxnSpPr>
          <p:cNvPr id="69" name="Straight Connector 68">
            <a:extLst>
              <a:ext uri="{FF2B5EF4-FFF2-40B4-BE49-F238E27FC236}">
                <a16:creationId xmlns:a16="http://schemas.microsoft.com/office/drawing/2014/main" id="{47B734AA-9EDD-8150-AB10-C07AD94F0ADC}"/>
              </a:ext>
            </a:extLst>
          </p:cNvPr>
          <p:cNvCxnSpPr>
            <a:cxnSpLocks/>
          </p:cNvCxnSpPr>
          <p:nvPr/>
        </p:nvCxnSpPr>
        <p:spPr>
          <a:xfrm>
            <a:off x="3775724" y="1162102"/>
            <a:ext cx="409433" cy="0"/>
          </a:xfrm>
          <a:prstGeom prst="line">
            <a:avLst/>
          </a:prstGeom>
          <a:ln w="57150"/>
        </p:spPr>
        <p:style>
          <a:lnRef idx="1">
            <a:schemeClr val="accent5"/>
          </a:lnRef>
          <a:fillRef idx="0">
            <a:schemeClr val="accent5"/>
          </a:fillRef>
          <a:effectRef idx="0">
            <a:schemeClr val="accent5"/>
          </a:effectRef>
          <a:fontRef idx="minor">
            <a:schemeClr val="tx1"/>
          </a:fontRef>
        </p:style>
      </p:cxnSp>
      <p:cxnSp>
        <p:nvCxnSpPr>
          <p:cNvPr id="74" name="Straight Connector 73">
            <a:extLst>
              <a:ext uri="{FF2B5EF4-FFF2-40B4-BE49-F238E27FC236}">
                <a16:creationId xmlns:a16="http://schemas.microsoft.com/office/drawing/2014/main" id="{1B75EC42-D606-4A94-A9B7-C84D30965B30}"/>
              </a:ext>
            </a:extLst>
          </p:cNvPr>
          <p:cNvCxnSpPr>
            <a:cxnSpLocks/>
          </p:cNvCxnSpPr>
          <p:nvPr/>
        </p:nvCxnSpPr>
        <p:spPr>
          <a:xfrm>
            <a:off x="3775723" y="5790021"/>
            <a:ext cx="409433" cy="0"/>
          </a:xfrm>
          <a:prstGeom prst="line">
            <a:avLst/>
          </a:prstGeom>
          <a:ln w="57150"/>
        </p:spPr>
        <p:style>
          <a:lnRef idx="1">
            <a:schemeClr val="accent5"/>
          </a:lnRef>
          <a:fillRef idx="0">
            <a:schemeClr val="accent5"/>
          </a:fillRef>
          <a:effectRef idx="0">
            <a:schemeClr val="accent5"/>
          </a:effectRef>
          <a:fontRef idx="minor">
            <a:schemeClr val="tx1"/>
          </a:fontRef>
        </p:style>
      </p:cxnSp>
      <p:cxnSp>
        <p:nvCxnSpPr>
          <p:cNvPr id="75" name="Straight Connector 74">
            <a:extLst>
              <a:ext uri="{FF2B5EF4-FFF2-40B4-BE49-F238E27FC236}">
                <a16:creationId xmlns:a16="http://schemas.microsoft.com/office/drawing/2014/main" id="{CF7209F5-48F3-445A-F1D5-7D8B08F7395F}"/>
              </a:ext>
            </a:extLst>
          </p:cNvPr>
          <p:cNvCxnSpPr>
            <a:cxnSpLocks/>
          </p:cNvCxnSpPr>
          <p:nvPr/>
        </p:nvCxnSpPr>
        <p:spPr>
          <a:xfrm>
            <a:off x="4508037" y="1171679"/>
            <a:ext cx="409433" cy="0"/>
          </a:xfrm>
          <a:prstGeom prst="line">
            <a:avLst/>
          </a:prstGeom>
          <a:ln w="57150">
            <a:solidFill>
              <a:schemeClr val="accent2"/>
            </a:solidFill>
          </a:ln>
        </p:spPr>
        <p:style>
          <a:lnRef idx="1">
            <a:schemeClr val="accent5"/>
          </a:lnRef>
          <a:fillRef idx="0">
            <a:schemeClr val="accent5"/>
          </a:fillRef>
          <a:effectRef idx="0">
            <a:schemeClr val="accent5"/>
          </a:effectRef>
          <a:fontRef idx="minor">
            <a:schemeClr val="tx1"/>
          </a:fontRef>
        </p:style>
      </p:cxnSp>
      <p:sp>
        <p:nvSpPr>
          <p:cNvPr id="76" name="Arrow: Right 75">
            <a:extLst>
              <a:ext uri="{FF2B5EF4-FFF2-40B4-BE49-F238E27FC236}">
                <a16:creationId xmlns:a16="http://schemas.microsoft.com/office/drawing/2014/main" id="{7E67234D-1183-D5C2-67DC-3A60E596B55F}"/>
              </a:ext>
            </a:extLst>
          </p:cNvPr>
          <p:cNvSpPr/>
          <p:nvPr/>
        </p:nvSpPr>
        <p:spPr>
          <a:xfrm>
            <a:off x="8447217" y="3428999"/>
            <a:ext cx="409433" cy="446964"/>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GB"/>
          </a:p>
        </p:txBody>
      </p:sp>
      <p:graphicFrame>
        <p:nvGraphicFramePr>
          <p:cNvPr id="78" name="Table 77">
            <a:extLst>
              <a:ext uri="{FF2B5EF4-FFF2-40B4-BE49-F238E27FC236}">
                <a16:creationId xmlns:a16="http://schemas.microsoft.com/office/drawing/2014/main" id="{878D61BA-AA00-DF60-746F-CCD9EA98D726}"/>
              </a:ext>
            </a:extLst>
          </p:cNvPr>
          <p:cNvGraphicFramePr>
            <a:graphicFrameLocks noGrp="1"/>
          </p:cNvGraphicFramePr>
          <p:nvPr>
            <p:extLst>
              <p:ext uri="{D42A27DB-BD31-4B8C-83A1-F6EECF244321}">
                <p14:modId xmlns:p14="http://schemas.microsoft.com/office/powerpoint/2010/main" val="1022252775"/>
              </p:ext>
            </p:extLst>
          </p:nvPr>
        </p:nvGraphicFramePr>
        <p:xfrm>
          <a:off x="7498834" y="1356849"/>
          <a:ext cx="409433" cy="3724220"/>
        </p:xfrm>
        <a:graphic>
          <a:graphicData uri="http://schemas.openxmlformats.org/drawingml/2006/table">
            <a:tbl>
              <a:tblPr bandRow="1">
                <a:tableStyleId>{284E427A-3D55-4303-BF80-6455036E1DE7}</a:tableStyleId>
              </a:tblPr>
              <a:tblGrid>
                <a:gridCol w="409433">
                  <a:extLst>
                    <a:ext uri="{9D8B030D-6E8A-4147-A177-3AD203B41FA5}">
                      <a16:colId xmlns:a16="http://schemas.microsoft.com/office/drawing/2014/main" val="1118754997"/>
                    </a:ext>
                  </a:extLst>
                </a:gridCol>
              </a:tblGrid>
              <a:tr h="186211">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91221534"/>
                  </a:ext>
                </a:extLst>
              </a:tr>
              <a:tr h="186211">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35062896"/>
                  </a:ext>
                </a:extLst>
              </a:tr>
              <a:tr h="186211">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69111027"/>
                  </a:ext>
                </a:extLst>
              </a:tr>
              <a:tr h="186211">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6967664"/>
                  </a:ext>
                </a:extLst>
              </a:tr>
              <a:tr h="186211">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33956442"/>
                  </a:ext>
                </a:extLst>
              </a:tr>
              <a:tr h="186211">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49785490"/>
                  </a:ext>
                </a:extLst>
              </a:tr>
              <a:tr h="186211">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84720660"/>
                  </a:ext>
                </a:extLst>
              </a:tr>
              <a:tr h="186211">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41330436"/>
                  </a:ext>
                </a:extLst>
              </a:tr>
              <a:tr h="186211">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98339623"/>
                  </a:ext>
                </a:extLst>
              </a:tr>
              <a:tr h="186211">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05623177"/>
                  </a:ext>
                </a:extLst>
              </a:tr>
              <a:tr h="186211">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23183734"/>
                  </a:ext>
                </a:extLst>
              </a:tr>
              <a:tr h="186211">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29000696"/>
                  </a:ext>
                </a:extLst>
              </a:tr>
              <a:tr h="186211">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36467532"/>
                  </a:ext>
                </a:extLst>
              </a:tr>
              <a:tr h="186211">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33779146"/>
                  </a:ext>
                </a:extLst>
              </a:tr>
              <a:tr h="186211">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40822673"/>
                  </a:ext>
                </a:extLst>
              </a:tr>
              <a:tr h="186211">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51296459"/>
                  </a:ext>
                </a:extLst>
              </a:tr>
              <a:tr h="186211">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18492480"/>
                  </a:ext>
                </a:extLst>
              </a:tr>
              <a:tr h="186211">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8691141"/>
                  </a:ext>
                </a:extLst>
              </a:tr>
              <a:tr h="186211">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8783156"/>
                  </a:ext>
                </a:extLst>
              </a:tr>
              <a:tr h="186211">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18689854"/>
                  </a:ext>
                </a:extLst>
              </a:tr>
            </a:tbl>
          </a:graphicData>
        </a:graphic>
      </p:graphicFrame>
      <p:sp>
        <p:nvSpPr>
          <p:cNvPr id="82" name="Left Brace 81">
            <a:extLst>
              <a:ext uri="{FF2B5EF4-FFF2-40B4-BE49-F238E27FC236}">
                <a16:creationId xmlns:a16="http://schemas.microsoft.com/office/drawing/2014/main" id="{7D6C0D4E-3D6B-D7D5-F28C-ACC3FC1B3F3F}"/>
              </a:ext>
            </a:extLst>
          </p:cNvPr>
          <p:cNvSpPr/>
          <p:nvPr/>
        </p:nvSpPr>
        <p:spPr>
          <a:xfrm rot="10800000">
            <a:off x="10506090" y="5113551"/>
            <a:ext cx="107740" cy="618526"/>
          </a:xfrm>
          <a:prstGeom prst="leftBrace">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en-GB"/>
          </a:p>
        </p:txBody>
      </p:sp>
      <p:sp>
        <p:nvSpPr>
          <p:cNvPr id="83" name="Left Brace 82">
            <a:extLst>
              <a:ext uri="{FF2B5EF4-FFF2-40B4-BE49-F238E27FC236}">
                <a16:creationId xmlns:a16="http://schemas.microsoft.com/office/drawing/2014/main" id="{F9E13A6E-40FF-84C7-0DCC-01A21F991DE9}"/>
              </a:ext>
            </a:extLst>
          </p:cNvPr>
          <p:cNvSpPr/>
          <p:nvPr/>
        </p:nvSpPr>
        <p:spPr>
          <a:xfrm rot="5400000">
            <a:off x="9745283" y="461704"/>
            <a:ext cx="209579" cy="1141745"/>
          </a:xfrm>
          <a:prstGeom prst="leftBrace">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705CD7DB-3A45-D8DE-99C0-B231B83A5A6C}"/>
                  </a:ext>
                </a:extLst>
              </p:cNvPr>
              <p:cNvSpPr txBox="1"/>
              <p:nvPr/>
            </p:nvSpPr>
            <p:spPr>
              <a:xfrm>
                <a:off x="6030570" y="5393233"/>
                <a:ext cx="515907" cy="30194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GB" sz="1200" b="0" i="1" smtClean="0">
                              <a:solidFill>
                                <a:schemeClr val="accent1"/>
                              </a:solidFill>
                              <a:latin typeface="Cambria Math" panose="02040503050406030204" pitchFamily="18" charset="0"/>
                            </a:rPr>
                          </m:ctrlPr>
                        </m:sSubSupPr>
                        <m:e>
                          <m:r>
                            <a:rPr lang="en-GB" sz="1200" b="0" i="1" smtClean="0">
                              <a:solidFill>
                                <a:schemeClr val="accent1"/>
                              </a:solidFill>
                              <a:latin typeface="Cambria Math" panose="02040503050406030204" pitchFamily="18" charset="0"/>
                            </a:rPr>
                            <m:t>𝑇</m:t>
                          </m:r>
                        </m:e>
                        <m:sub>
                          <m:r>
                            <a:rPr lang="en-GB" sz="1200" b="0" i="1" smtClean="0">
                              <a:solidFill>
                                <a:schemeClr val="accent1"/>
                              </a:solidFill>
                              <a:latin typeface="Cambria Math" panose="02040503050406030204" pitchFamily="18" charset="0"/>
                            </a:rPr>
                            <m:t>𝐸𝑄</m:t>
                          </m:r>
                        </m:sub>
                        <m:sup>
                          <m:r>
                            <a:rPr lang="en-GB" sz="1200" b="0" i="1" smtClean="0">
                              <a:solidFill>
                                <a:schemeClr val="accent1"/>
                              </a:solidFill>
                              <a:latin typeface="Cambria Math" panose="02040503050406030204" pitchFamily="18" charset="0"/>
                            </a:rPr>
                            <m:t>𝑀𝑎𝑥</m:t>
                          </m:r>
                        </m:sup>
                      </m:sSubSup>
                    </m:oMath>
                  </m:oMathPara>
                </a14:m>
                <a:endParaRPr lang="en-GB" sz="1200" dirty="0">
                  <a:solidFill>
                    <a:schemeClr val="accent1"/>
                  </a:solidFill>
                </a:endParaRPr>
              </a:p>
            </p:txBody>
          </p:sp>
        </mc:Choice>
        <mc:Fallback xmlns="">
          <p:sp>
            <p:nvSpPr>
              <p:cNvPr id="84" name="TextBox 83">
                <a:extLst>
                  <a:ext uri="{FF2B5EF4-FFF2-40B4-BE49-F238E27FC236}">
                    <a16:creationId xmlns:a16="http://schemas.microsoft.com/office/drawing/2014/main" id="{705CD7DB-3A45-D8DE-99C0-B231B83A5A6C}"/>
                  </a:ext>
                </a:extLst>
              </p:cNvPr>
              <p:cNvSpPr txBox="1">
                <a:spLocks noRot="1" noChangeAspect="1" noMove="1" noResize="1" noEditPoints="1" noAdjustHandles="1" noChangeArrowheads="1" noChangeShapeType="1" noTextEdit="1"/>
              </p:cNvSpPr>
              <p:nvPr/>
            </p:nvSpPr>
            <p:spPr>
              <a:xfrm>
                <a:off x="6030570" y="5393233"/>
                <a:ext cx="515907" cy="301942"/>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AF25B91-C6BE-5D76-734C-363C6BF827DB}"/>
                  </a:ext>
                </a:extLst>
              </p:cNvPr>
              <p:cNvSpPr txBox="1"/>
              <p:nvPr/>
            </p:nvSpPr>
            <p:spPr>
              <a:xfrm>
                <a:off x="7257253" y="5354783"/>
                <a:ext cx="515907" cy="280846"/>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GB" sz="1200" b="0" i="1" smtClean="0">
                              <a:solidFill>
                                <a:schemeClr val="accent1"/>
                              </a:solidFill>
                              <a:latin typeface="Cambria Math" panose="02040503050406030204" pitchFamily="18" charset="0"/>
                            </a:rPr>
                          </m:ctrlPr>
                        </m:sSubSupPr>
                        <m:e>
                          <m:r>
                            <a:rPr lang="en-GB" sz="1200" b="0" i="1" smtClean="0">
                              <a:solidFill>
                                <a:schemeClr val="accent1"/>
                              </a:solidFill>
                              <a:latin typeface="Cambria Math" panose="02040503050406030204" pitchFamily="18" charset="0"/>
                            </a:rPr>
                            <m:t>𝑇</m:t>
                          </m:r>
                        </m:e>
                        <m:sub>
                          <m:r>
                            <a:rPr lang="en-GB" sz="1200" b="0" i="1" smtClean="0">
                              <a:solidFill>
                                <a:schemeClr val="accent1"/>
                              </a:solidFill>
                              <a:latin typeface="Cambria Math" panose="02040503050406030204" pitchFamily="18" charset="0"/>
                            </a:rPr>
                            <m:t>𝐼𝑅</m:t>
                          </m:r>
                        </m:sub>
                        <m:sup>
                          <m:r>
                            <a:rPr lang="en-GB" sz="1200" b="0" i="1" smtClean="0">
                              <a:solidFill>
                                <a:schemeClr val="accent1"/>
                              </a:solidFill>
                              <a:latin typeface="Cambria Math" panose="02040503050406030204" pitchFamily="18" charset="0"/>
                            </a:rPr>
                            <m:t>𝑀𝑎𝑥</m:t>
                          </m:r>
                        </m:sup>
                      </m:sSubSup>
                    </m:oMath>
                  </m:oMathPara>
                </a14:m>
                <a:endParaRPr lang="en-GB" sz="1200" dirty="0">
                  <a:solidFill>
                    <a:schemeClr val="accent1"/>
                  </a:solidFill>
                </a:endParaRPr>
              </a:p>
            </p:txBody>
          </p:sp>
        </mc:Choice>
        <mc:Fallback xmlns="">
          <p:sp>
            <p:nvSpPr>
              <p:cNvPr id="85" name="TextBox 84">
                <a:extLst>
                  <a:ext uri="{FF2B5EF4-FFF2-40B4-BE49-F238E27FC236}">
                    <a16:creationId xmlns:a16="http://schemas.microsoft.com/office/drawing/2014/main" id="{2AF25B91-C6BE-5D76-734C-363C6BF827DB}"/>
                  </a:ext>
                </a:extLst>
              </p:cNvPr>
              <p:cNvSpPr txBox="1">
                <a:spLocks noRot="1" noChangeAspect="1" noMove="1" noResize="1" noEditPoints="1" noAdjustHandles="1" noChangeArrowheads="1" noChangeShapeType="1" noTextEdit="1"/>
              </p:cNvSpPr>
              <p:nvPr/>
            </p:nvSpPr>
            <p:spPr>
              <a:xfrm>
                <a:off x="7257253" y="5354783"/>
                <a:ext cx="515907" cy="280846"/>
              </a:xfrm>
              <a:prstGeom prst="rect">
                <a:avLst/>
              </a:prstGeom>
              <a:blipFill>
                <a:blip r:embed="rId15"/>
                <a:stretch>
                  <a:fillRect/>
                </a:stretch>
              </a:blipFill>
            </p:spPr>
            <p:txBody>
              <a:bodyPr/>
              <a:lstStyle/>
              <a:p>
                <a:r>
                  <a:rPr lang="en-GB">
                    <a:noFill/>
                  </a:rPr>
                  <a:t> </a:t>
                </a:r>
              </a:p>
            </p:txBody>
          </p:sp>
        </mc:Fallback>
      </mc:AlternateContent>
      <p:cxnSp>
        <p:nvCxnSpPr>
          <p:cNvPr id="86" name="Straight Arrow Connector 85">
            <a:extLst>
              <a:ext uri="{FF2B5EF4-FFF2-40B4-BE49-F238E27FC236}">
                <a16:creationId xmlns:a16="http://schemas.microsoft.com/office/drawing/2014/main" id="{572BA712-997C-01E9-2C13-38CE5B7D78AA}"/>
              </a:ext>
            </a:extLst>
          </p:cNvPr>
          <p:cNvCxnSpPr>
            <a:cxnSpLocks/>
          </p:cNvCxnSpPr>
          <p:nvPr/>
        </p:nvCxnSpPr>
        <p:spPr>
          <a:xfrm flipV="1">
            <a:off x="7517484" y="5145496"/>
            <a:ext cx="186719" cy="209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19A11B40-0DD4-3566-BBA6-8C4937CC5F9F}"/>
              </a:ext>
            </a:extLst>
          </p:cNvPr>
          <p:cNvCxnSpPr>
            <a:cxnSpLocks/>
          </p:cNvCxnSpPr>
          <p:nvPr/>
        </p:nvCxnSpPr>
        <p:spPr>
          <a:xfrm>
            <a:off x="6451126" y="5617250"/>
            <a:ext cx="282137" cy="110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Second Case">
                <a:extLst>
                  <a:ext uri="{FF2B5EF4-FFF2-40B4-BE49-F238E27FC236}">
                    <a16:creationId xmlns:a16="http://schemas.microsoft.com/office/drawing/2014/main" id="{32B03364-A939-FA7B-8645-4018EE360BF2}"/>
                  </a:ext>
                </a:extLst>
              </p:cNvPr>
              <p:cNvSpPr txBox="1"/>
              <p:nvPr/>
            </p:nvSpPr>
            <p:spPr>
              <a:xfrm>
                <a:off x="7703549" y="678179"/>
                <a:ext cx="1336465" cy="290144"/>
              </a:xfrm>
              <a:prstGeom prst="rect">
                <a:avLst/>
              </a:prstGeom>
              <a:solidFill>
                <a:schemeClr val="accent4">
                  <a:lumMod val="20000"/>
                  <a:lumOff val="8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1600" b="1" i="1" smtClean="0">
                              <a:latin typeface="Cambria Math" panose="02040503050406030204" pitchFamily="18" charset="0"/>
                            </a:rPr>
                          </m:ctrlPr>
                        </m:sSubSupPr>
                        <m:e>
                          <m:r>
                            <a:rPr lang="en-GB" sz="1600" b="1" i="1" smtClean="0">
                              <a:latin typeface="Cambria Math" panose="02040503050406030204" pitchFamily="18" charset="0"/>
                            </a:rPr>
                            <m:t>𝑻</m:t>
                          </m:r>
                        </m:e>
                        <m:sub>
                          <m:r>
                            <a:rPr lang="en-GB" sz="1600" b="1" i="1" smtClean="0">
                              <a:latin typeface="Cambria Math" panose="02040503050406030204" pitchFamily="18" charset="0"/>
                            </a:rPr>
                            <m:t>𝑬𝑸</m:t>
                          </m:r>
                        </m:sub>
                        <m:sup>
                          <m:r>
                            <a:rPr lang="en-GB" sz="1600" b="1" i="1" smtClean="0">
                              <a:latin typeface="Cambria Math" panose="02040503050406030204" pitchFamily="18" charset="0"/>
                            </a:rPr>
                            <m:t>𝑴𝒂𝒙</m:t>
                          </m:r>
                        </m:sup>
                      </m:sSubSup>
                      <m:r>
                        <a:rPr lang="en-GB" sz="1600" b="1" i="1" smtClean="0">
                          <a:latin typeface="Cambria Math" panose="02040503050406030204" pitchFamily="18" charset="0"/>
                        </a:rPr>
                        <m:t>&gt;</m:t>
                      </m:r>
                      <m:sSubSup>
                        <m:sSubSupPr>
                          <m:ctrlPr>
                            <a:rPr lang="en-GB" sz="1600" b="1" i="1" smtClean="0">
                              <a:latin typeface="Cambria Math" panose="02040503050406030204" pitchFamily="18" charset="0"/>
                            </a:rPr>
                          </m:ctrlPr>
                        </m:sSubSupPr>
                        <m:e>
                          <m:r>
                            <a:rPr lang="en-GB" sz="1600" b="1" i="1" smtClean="0">
                              <a:latin typeface="Cambria Math" panose="02040503050406030204" pitchFamily="18" charset="0"/>
                            </a:rPr>
                            <m:t>𝑻</m:t>
                          </m:r>
                        </m:e>
                        <m:sub>
                          <m:r>
                            <a:rPr lang="en-GB" sz="1600" b="1" i="1" smtClean="0">
                              <a:latin typeface="Cambria Math" panose="02040503050406030204" pitchFamily="18" charset="0"/>
                            </a:rPr>
                            <m:t>𝑰𝑹</m:t>
                          </m:r>
                        </m:sub>
                        <m:sup>
                          <m:r>
                            <a:rPr lang="en-GB" sz="1600" b="1" i="1" smtClean="0">
                              <a:latin typeface="Cambria Math" panose="02040503050406030204" pitchFamily="18" charset="0"/>
                            </a:rPr>
                            <m:t>𝑴𝒂𝒙</m:t>
                          </m:r>
                        </m:sup>
                      </m:sSubSup>
                    </m:oMath>
                  </m:oMathPara>
                </a14:m>
                <a:endParaRPr lang="en-GB" sz="1600" b="1" dirty="0"/>
              </a:p>
            </p:txBody>
          </p:sp>
        </mc:Choice>
        <mc:Fallback xmlns="">
          <p:sp>
            <p:nvSpPr>
              <p:cNvPr id="88" name="Second Case">
                <a:extLst>
                  <a:ext uri="{FF2B5EF4-FFF2-40B4-BE49-F238E27FC236}">
                    <a16:creationId xmlns:a16="http://schemas.microsoft.com/office/drawing/2014/main" id="{32B03364-A939-FA7B-8645-4018EE360BF2}"/>
                  </a:ext>
                </a:extLst>
              </p:cNvPr>
              <p:cNvSpPr txBox="1">
                <a:spLocks noRot="1" noChangeAspect="1" noMove="1" noResize="1" noEditPoints="1" noAdjustHandles="1" noChangeArrowheads="1" noChangeShapeType="1" noTextEdit="1"/>
              </p:cNvSpPr>
              <p:nvPr/>
            </p:nvSpPr>
            <p:spPr>
              <a:xfrm>
                <a:off x="7703549" y="678179"/>
                <a:ext cx="1336465" cy="290144"/>
              </a:xfrm>
              <a:prstGeom prst="rect">
                <a:avLst/>
              </a:prstGeom>
              <a:blipFill>
                <a:blip r:embed="rId16"/>
                <a:stretch>
                  <a:fillRect b="-208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294CD09-C25C-4290-46AE-1C181D085297}"/>
                  </a:ext>
                </a:extLst>
              </p:cNvPr>
              <p:cNvSpPr txBox="1"/>
              <p:nvPr/>
            </p:nvSpPr>
            <p:spPr>
              <a:xfrm>
                <a:off x="10547132" y="5158683"/>
                <a:ext cx="1020326" cy="461665"/>
              </a:xfrm>
              <a:prstGeom prst="rect">
                <a:avLst/>
              </a:prstGeom>
              <a:noFill/>
            </p:spPr>
            <p:txBody>
              <a:bodyPr wrap="square" rtlCol="0">
                <a:spAutoFit/>
              </a:bodyPr>
              <a:lstStyle/>
              <a:p>
                <a:pPr algn="ctr"/>
                <a:r>
                  <a:rPr lang="en-GB" sz="1200" dirty="0">
                    <a:solidFill>
                      <a:schemeClr val="accent4"/>
                    </a:solidFill>
                  </a:rPr>
                  <a:t>Extrapolation to </a:t>
                </a:r>
                <a14:m>
                  <m:oMath xmlns:m="http://schemas.openxmlformats.org/officeDocument/2006/math">
                    <m:sSup>
                      <m:sSupPr>
                        <m:ctrlPr>
                          <a:rPr lang="en-GB" sz="1200" i="1" dirty="0" smtClean="0">
                            <a:solidFill>
                              <a:schemeClr val="accent4"/>
                            </a:solidFill>
                            <a:latin typeface="Cambria Math" panose="02040503050406030204" pitchFamily="18" charset="0"/>
                          </a:rPr>
                        </m:ctrlPr>
                      </m:sSupPr>
                      <m:e>
                        <m:r>
                          <a:rPr lang="en-GB" sz="1200" i="1" dirty="0" smtClean="0">
                            <a:solidFill>
                              <a:schemeClr val="accent4"/>
                            </a:solidFill>
                            <a:latin typeface="Cambria Math" panose="02040503050406030204" pitchFamily="18" charset="0"/>
                          </a:rPr>
                          <m:t>𝑇</m:t>
                        </m:r>
                      </m:e>
                      <m:sup>
                        <m:r>
                          <a:rPr lang="en-GB" sz="1200" i="1" dirty="0" smtClean="0">
                            <a:solidFill>
                              <a:schemeClr val="accent4"/>
                            </a:solidFill>
                            <a:latin typeface="Cambria Math" panose="02040503050406030204" pitchFamily="18" charset="0"/>
                          </a:rPr>
                          <m:t>𝑀𝑎𝑥</m:t>
                        </m:r>
                      </m:sup>
                    </m:sSup>
                    <m:r>
                      <a:rPr lang="en-GB" sz="1200" i="1" dirty="0" smtClean="0">
                        <a:solidFill>
                          <a:schemeClr val="accent4"/>
                        </a:solidFill>
                        <a:latin typeface="Cambria Math" panose="02040503050406030204" pitchFamily="18" charset="0"/>
                      </a:rPr>
                      <m:t> </m:t>
                    </m:r>
                  </m:oMath>
                </a14:m>
                <a:endParaRPr lang="en-GB" sz="1200" dirty="0">
                  <a:solidFill>
                    <a:schemeClr val="accent4"/>
                  </a:solidFill>
                </a:endParaRPr>
              </a:p>
            </p:txBody>
          </p:sp>
        </mc:Choice>
        <mc:Fallback xmlns="">
          <p:sp>
            <p:nvSpPr>
              <p:cNvPr id="91" name="TextBox 90">
                <a:extLst>
                  <a:ext uri="{FF2B5EF4-FFF2-40B4-BE49-F238E27FC236}">
                    <a16:creationId xmlns:a16="http://schemas.microsoft.com/office/drawing/2014/main" id="{1294CD09-C25C-4290-46AE-1C181D085297}"/>
                  </a:ext>
                </a:extLst>
              </p:cNvPr>
              <p:cNvSpPr txBox="1">
                <a:spLocks noRot="1" noChangeAspect="1" noMove="1" noResize="1" noEditPoints="1" noAdjustHandles="1" noChangeArrowheads="1" noChangeShapeType="1" noTextEdit="1"/>
              </p:cNvSpPr>
              <p:nvPr/>
            </p:nvSpPr>
            <p:spPr>
              <a:xfrm>
                <a:off x="10547132" y="5158683"/>
                <a:ext cx="1020326" cy="461665"/>
              </a:xfrm>
              <a:prstGeom prst="rect">
                <a:avLst/>
              </a:prstGeom>
              <a:blipFill>
                <a:blip r:embed="rId17"/>
                <a:stretch>
                  <a:fillRect r="-3571" b="-1052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42B23AF5-3D14-998A-B5DE-4F8033C3E1C1}"/>
                  </a:ext>
                </a:extLst>
              </p:cNvPr>
              <p:cNvSpPr txBox="1"/>
              <p:nvPr/>
            </p:nvSpPr>
            <p:spPr>
              <a:xfrm>
                <a:off x="9140328" y="648129"/>
                <a:ext cx="1510756" cy="276999"/>
              </a:xfrm>
              <a:prstGeom prst="rect">
                <a:avLst/>
              </a:prstGeom>
              <a:noFill/>
            </p:spPr>
            <p:txBody>
              <a:bodyPr wrap="square" rtlCol="0">
                <a:spAutoFit/>
              </a:bodyPr>
              <a:lstStyle/>
              <a:p>
                <a:pPr algn="ctr"/>
                <a:r>
                  <a:rPr lang="en-GB" sz="1200" dirty="0">
                    <a:solidFill>
                      <a:schemeClr val="accent4"/>
                    </a:solidFill>
                  </a:rPr>
                  <a:t>Extrapolation to </a:t>
                </a:r>
                <a14:m>
                  <m:oMath xmlns:m="http://schemas.openxmlformats.org/officeDocument/2006/math">
                    <m:sSub>
                      <m:sSubPr>
                        <m:ctrlPr>
                          <a:rPr lang="en-GB" sz="1200" b="0" i="1" dirty="0" smtClean="0">
                            <a:solidFill>
                              <a:schemeClr val="accent4"/>
                            </a:solidFill>
                            <a:latin typeface="Cambria Math" panose="02040503050406030204" pitchFamily="18" charset="0"/>
                          </a:rPr>
                        </m:ctrlPr>
                      </m:sSubPr>
                      <m:e>
                        <m:r>
                          <a:rPr lang="en-GB" sz="1200" b="0" i="1" dirty="0" smtClean="0">
                            <a:solidFill>
                              <a:schemeClr val="accent4"/>
                            </a:solidFill>
                            <a:latin typeface="Cambria Math" panose="02040503050406030204" pitchFamily="18" charset="0"/>
                          </a:rPr>
                          <m:t>𝑡</m:t>
                        </m:r>
                      </m:e>
                      <m:sub>
                        <m:r>
                          <a:rPr lang="en-GB" sz="1200" b="0" i="1" dirty="0" smtClean="0">
                            <a:solidFill>
                              <a:schemeClr val="accent4"/>
                            </a:solidFill>
                            <a:latin typeface="Cambria Math" panose="02040503050406030204" pitchFamily="18" charset="0"/>
                          </a:rPr>
                          <m:t>0</m:t>
                        </m:r>
                      </m:sub>
                    </m:sSub>
                  </m:oMath>
                </a14:m>
                <a:endParaRPr lang="en-GB" sz="1200" dirty="0">
                  <a:solidFill>
                    <a:schemeClr val="accent4"/>
                  </a:solidFill>
                </a:endParaRPr>
              </a:p>
            </p:txBody>
          </p:sp>
        </mc:Choice>
        <mc:Fallback xmlns="">
          <p:sp>
            <p:nvSpPr>
              <p:cNvPr id="92" name="TextBox 91">
                <a:extLst>
                  <a:ext uri="{FF2B5EF4-FFF2-40B4-BE49-F238E27FC236}">
                    <a16:creationId xmlns:a16="http://schemas.microsoft.com/office/drawing/2014/main" id="{42B23AF5-3D14-998A-B5DE-4F8033C3E1C1}"/>
                  </a:ext>
                </a:extLst>
              </p:cNvPr>
              <p:cNvSpPr txBox="1">
                <a:spLocks noRot="1" noChangeAspect="1" noMove="1" noResize="1" noEditPoints="1" noAdjustHandles="1" noChangeArrowheads="1" noChangeShapeType="1" noTextEdit="1"/>
              </p:cNvSpPr>
              <p:nvPr/>
            </p:nvSpPr>
            <p:spPr>
              <a:xfrm>
                <a:off x="9140328" y="648129"/>
                <a:ext cx="1510756" cy="276999"/>
              </a:xfrm>
              <a:prstGeom prst="rect">
                <a:avLst/>
              </a:prstGeom>
              <a:blipFill>
                <a:blip r:embed="rId18"/>
                <a:stretch>
                  <a:fillRect b="-15217"/>
                </a:stretch>
              </a:blipFill>
            </p:spPr>
            <p:txBody>
              <a:bodyPr/>
              <a:lstStyle/>
              <a:p>
                <a:r>
                  <a:rPr lang="en-GB">
                    <a:noFill/>
                  </a:rPr>
                  <a:t> </a:t>
                </a:r>
              </a:p>
            </p:txBody>
          </p:sp>
        </mc:Fallback>
      </mc:AlternateContent>
      <p:cxnSp>
        <p:nvCxnSpPr>
          <p:cNvPr id="93" name="Straight Connector 92">
            <a:extLst>
              <a:ext uri="{FF2B5EF4-FFF2-40B4-BE49-F238E27FC236}">
                <a16:creationId xmlns:a16="http://schemas.microsoft.com/office/drawing/2014/main" id="{8CE03FC7-5C22-346F-D4F7-D356B814F6CD}"/>
              </a:ext>
            </a:extLst>
          </p:cNvPr>
          <p:cNvCxnSpPr>
            <a:cxnSpLocks/>
          </p:cNvCxnSpPr>
          <p:nvPr/>
        </p:nvCxnSpPr>
        <p:spPr>
          <a:xfrm>
            <a:off x="9279199" y="1162102"/>
            <a:ext cx="409433" cy="0"/>
          </a:xfrm>
          <a:prstGeom prst="line">
            <a:avLst/>
          </a:prstGeom>
          <a:ln w="57150"/>
        </p:spPr>
        <p:style>
          <a:lnRef idx="1">
            <a:schemeClr val="accent5"/>
          </a:lnRef>
          <a:fillRef idx="0">
            <a:schemeClr val="accent5"/>
          </a:fillRef>
          <a:effectRef idx="0">
            <a:schemeClr val="accent5"/>
          </a:effectRef>
          <a:fontRef idx="minor">
            <a:schemeClr val="tx1"/>
          </a:fontRef>
        </p:style>
      </p:cxnSp>
      <p:cxnSp>
        <p:nvCxnSpPr>
          <p:cNvPr id="94" name="Straight Connector 93">
            <a:extLst>
              <a:ext uri="{FF2B5EF4-FFF2-40B4-BE49-F238E27FC236}">
                <a16:creationId xmlns:a16="http://schemas.microsoft.com/office/drawing/2014/main" id="{B89BCF69-0AB0-463F-C5AA-148B49A2C78F}"/>
              </a:ext>
            </a:extLst>
          </p:cNvPr>
          <p:cNvCxnSpPr>
            <a:cxnSpLocks/>
          </p:cNvCxnSpPr>
          <p:nvPr/>
        </p:nvCxnSpPr>
        <p:spPr>
          <a:xfrm>
            <a:off x="10011512" y="5778158"/>
            <a:ext cx="409433" cy="0"/>
          </a:xfrm>
          <a:prstGeom prst="line">
            <a:avLst/>
          </a:prstGeom>
          <a:ln w="57150">
            <a:solidFill>
              <a:schemeClr val="accent2"/>
            </a:solidFill>
          </a:ln>
        </p:spPr>
        <p:style>
          <a:lnRef idx="1">
            <a:schemeClr val="accent5"/>
          </a:lnRef>
          <a:fillRef idx="0">
            <a:schemeClr val="accent5"/>
          </a:fillRef>
          <a:effectRef idx="0">
            <a:schemeClr val="accent5"/>
          </a:effectRef>
          <a:fontRef idx="minor">
            <a:schemeClr val="tx1"/>
          </a:fontRef>
        </p:style>
      </p:cxnSp>
      <p:cxnSp>
        <p:nvCxnSpPr>
          <p:cNvPr id="95" name="Straight Connector 94">
            <a:extLst>
              <a:ext uri="{FF2B5EF4-FFF2-40B4-BE49-F238E27FC236}">
                <a16:creationId xmlns:a16="http://schemas.microsoft.com/office/drawing/2014/main" id="{8B21FC62-A871-144F-B4B2-F10A5F7F7F6D}"/>
              </a:ext>
            </a:extLst>
          </p:cNvPr>
          <p:cNvCxnSpPr>
            <a:cxnSpLocks/>
          </p:cNvCxnSpPr>
          <p:nvPr/>
        </p:nvCxnSpPr>
        <p:spPr>
          <a:xfrm>
            <a:off x="10011512" y="1171679"/>
            <a:ext cx="409433" cy="0"/>
          </a:xfrm>
          <a:prstGeom prst="line">
            <a:avLst/>
          </a:prstGeom>
          <a:ln w="57150">
            <a:solidFill>
              <a:schemeClr val="accent2"/>
            </a:solidFill>
          </a:ln>
        </p:spPr>
        <p:style>
          <a:lnRef idx="1">
            <a:schemeClr val="accent5"/>
          </a:lnRef>
          <a:fillRef idx="0">
            <a:schemeClr val="accent5"/>
          </a:fillRef>
          <a:effectRef idx="0">
            <a:schemeClr val="accent5"/>
          </a:effectRef>
          <a:fontRef idx="minor">
            <a:schemeClr val="tx1"/>
          </a:fontRef>
        </p:style>
      </p:cxnSp>
      <p:cxnSp>
        <p:nvCxnSpPr>
          <p:cNvPr id="100" name="Separator">
            <a:extLst>
              <a:ext uri="{FF2B5EF4-FFF2-40B4-BE49-F238E27FC236}">
                <a16:creationId xmlns:a16="http://schemas.microsoft.com/office/drawing/2014/main" id="{6321DB29-E6C3-90B0-1016-4A54F41BCC22}"/>
              </a:ext>
            </a:extLst>
          </p:cNvPr>
          <p:cNvCxnSpPr>
            <a:cxnSpLocks/>
          </p:cNvCxnSpPr>
          <p:nvPr/>
        </p:nvCxnSpPr>
        <p:spPr>
          <a:xfrm>
            <a:off x="5856431" y="678179"/>
            <a:ext cx="0" cy="539707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04" name="Table 103">
            <a:extLst>
              <a:ext uri="{FF2B5EF4-FFF2-40B4-BE49-F238E27FC236}">
                <a16:creationId xmlns:a16="http://schemas.microsoft.com/office/drawing/2014/main" id="{A586C597-B4FB-333E-F008-7F774C0EECB4}"/>
              </a:ext>
            </a:extLst>
          </p:cNvPr>
          <p:cNvGraphicFramePr>
            <a:graphicFrameLocks noGrp="1"/>
          </p:cNvGraphicFramePr>
          <p:nvPr>
            <p:extLst>
              <p:ext uri="{D42A27DB-BD31-4B8C-83A1-F6EECF244321}">
                <p14:modId xmlns:p14="http://schemas.microsoft.com/office/powerpoint/2010/main" val="1080613671"/>
              </p:ext>
            </p:extLst>
          </p:nvPr>
        </p:nvGraphicFramePr>
        <p:xfrm>
          <a:off x="6781632" y="1638324"/>
          <a:ext cx="409433" cy="4143400"/>
        </p:xfrm>
        <a:graphic>
          <a:graphicData uri="http://schemas.openxmlformats.org/drawingml/2006/table">
            <a:tbl>
              <a:tblPr bandRow="1">
                <a:tableStyleId>{35758FB7-9AC5-4552-8A53-C91805E547FA}</a:tableStyleId>
              </a:tblPr>
              <a:tblGrid>
                <a:gridCol w="409433">
                  <a:extLst>
                    <a:ext uri="{9D8B030D-6E8A-4147-A177-3AD203B41FA5}">
                      <a16:colId xmlns:a16="http://schemas.microsoft.com/office/drawing/2014/main" val="1118754997"/>
                    </a:ext>
                  </a:extLst>
                </a:gridCol>
              </a:tblGrid>
              <a:tr h="207170">
                <a:tc>
                  <a:txBody>
                    <a:bodyPr/>
                    <a:lstStyle/>
                    <a:p>
                      <a:endParaRPr lang="en-GB" sz="500" dirty="0"/>
                    </a:p>
                  </a:txBody>
                  <a:tcP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41330436"/>
                  </a:ext>
                </a:extLst>
              </a:tr>
              <a:tr h="207170">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98339623"/>
                  </a:ext>
                </a:extLst>
              </a:tr>
              <a:tr h="207170">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05623177"/>
                  </a:ext>
                </a:extLst>
              </a:tr>
              <a:tr h="207170">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23183734"/>
                  </a:ext>
                </a:extLst>
              </a:tr>
              <a:tr h="207170">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29000696"/>
                  </a:ext>
                </a:extLst>
              </a:tr>
              <a:tr h="207170">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36467532"/>
                  </a:ext>
                </a:extLst>
              </a:tr>
              <a:tr h="207170">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33779146"/>
                  </a:ext>
                </a:extLst>
              </a:tr>
              <a:tr h="207170">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40822673"/>
                  </a:ext>
                </a:extLst>
              </a:tr>
              <a:tr h="207170">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51296459"/>
                  </a:ext>
                </a:extLst>
              </a:tr>
              <a:tr h="207170">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18492480"/>
                  </a:ext>
                </a:extLst>
              </a:tr>
              <a:tr h="207170">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8691141"/>
                  </a:ext>
                </a:extLst>
              </a:tr>
              <a:tr h="207170">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8783156"/>
                  </a:ext>
                </a:extLst>
              </a:tr>
              <a:tr h="207170">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14455555"/>
                  </a:ext>
                </a:extLst>
              </a:tr>
              <a:tr h="207170">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49495962"/>
                  </a:ext>
                </a:extLst>
              </a:tr>
              <a:tr h="207170">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21249305"/>
                  </a:ext>
                </a:extLst>
              </a:tr>
              <a:tr h="207170">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77755949"/>
                  </a:ext>
                </a:extLst>
              </a:tr>
              <a:tr h="207170">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48169422"/>
                  </a:ext>
                </a:extLst>
              </a:tr>
              <a:tr h="207170">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571095781"/>
                  </a:ext>
                </a:extLst>
              </a:tr>
              <a:tr h="207170">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55237010"/>
                  </a:ext>
                </a:extLst>
              </a:tr>
              <a:tr h="207170">
                <a:tc>
                  <a:txBody>
                    <a:bodyPr/>
                    <a:lstStyle/>
                    <a:p>
                      <a:endParaRPr lang="en-GB" sz="500" dirty="0"/>
                    </a:p>
                  </a:txBody>
                  <a:tcP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712103"/>
                  </a:ext>
                </a:extLst>
              </a:tr>
            </a:tbl>
          </a:graphicData>
        </a:graphic>
      </p:graphicFrame>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621574AC-E5DE-CC87-1BE4-7A85F5E10348}"/>
                  </a:ext>
                </a:extLst>
              </p:cNvPr>
              <p:cNvSpPr txBox="1"/>
              <p:nvPr/>
            </p:nvSpPr>
            <p:spPr>
              <a:xfrm>
                <a:off x="9252688" y="5811505"/>
                <a:ext cx="515907" cy="307777"/>
              </a:xfrm>
              <a:prstGeom prst="rect">
                <a:avLst/>
              </a:prstGeom>
              <a:noFill/>
            </p:spPr>
            <p:txBody>
              <a:bodyPr wrap="square">
                <a:spAutoFit/>
              </a:bodyPr>
              <a:lstStyle/>
              <a:p>
                <a:pPr algn="ctr"/>
                <a14:m>
                  <m:oMath xmlns:m="http://schemas.openxmlformats.org/officeDocument/2006/math">
                    <m:r>
                      <a:rPr lang="en-GB" sz="1400" b="0" i="1" smtClean="0">
                        <a:latin typeface="Cambria Math" panose="02040503050406030204" pitchFamily="18" charset="0"/>
                      </a:rPr>
                      <m:t>𝐸𝑄</m:t>
                    </m:r>
                  </m:oMath>
                </a14:m>
                <a:r>
                  <a:rPr lang="en-GB" sz="1400" dirty="0"/>
                  <a:t> </a:t>
                </a:r>
              </a:p>
            </p:txBody>
          </p:sp>
        </mc:Choice>
        <mc:Fallback xmlns="">
          <p:sp>
            <p:nvSpPr>
              <p:cNvPr id="110" name="TextBox 109">
                <a:extLst>
                  <a:ext uri="{FF2B5EF4-FFF2-40B4-BE49-F238E27FC236}">
                    <a16:creationId xmlns:a16="http://schemas.microsoft.com/office/drawing/2014/main" id="{621574AC-E5DE-CC87-1BE4-7A85F5E10348}"/>
                  </a:ext>
                </a:extLst>
              </p:cNvPr>
              <p:cNvSpPr txBox="1">
                <a:spLocks noRot="1" noChangeAspect="1" noMove="1" noResize="1" noEditPoints="1" noAdjustHandles="1" noChangeArrowheads="1" noChangeShapeType="1" noTextEdit="1"/>
              </p:cNvSpPr>
              <p:nvPr/>
            </p:nvSpPr>
            <p:spPr>
              <a:xfrm>
                <a:off x="9252688" y="5811505"/>
                <a:ext cx="515907" cy="307777"/>
              </a:xfrm>
              <a:prstGeom prst="rect">
                <a:avLst/>
              </a:prstGeom>
              <a:blipFill>
                <a:blip r:embed="rId9"/>
                <a:stretch>
                  <a:fillRect b="-588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B836AB80-FFBA-1AD1-3D88-684790687229}"/>
                  </a:ext>
                </a:extLst>
              </p:cNvPr>
              <p:cNvSpPr txBox="1"/>
              <p:nvPr/>
            </p:nvSpPr>
            <p:spPr>
              <a:xfrm>
                <a:off x="9895704" y="5825058"/>
                <a:ext cx="66644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𝐼𝑅</m:t>
                      </m:r>
                    </m:oMath>
                  </m:oMathPara>
                </a14:m>
                <a:endParaRPr lang="en-GB" sz="1400" dirty="0"/>
              </a:p>
            </p:txBody>
          </p:sp>
        </mc:Choice>
        <mc:Fallback xmlns="">
          <p:sp>
            <p:nvSpPr>
              <p:cNvPr id="111" name="TextBox 110">
                <a:extLst>
                  <a:ext uri="{FF2B5EF4-FFF2-40B4-BE49-F238E27FC236}">
                    <a16:creationId xmlns:a16="http://schemas.microsoft.com/office/drawing/2014/main" id="{B836AB80-FFBA-1AD1-3D88-684790687229}"/>
                  </a:ext>
                </a:extLst>
              </p:cNvPr>
              <p:cNvSpPr txBox="1">
                <a:spLocks noRot="1" noChangeAspect="1" noMove="1" noResize="1" noEditPoints="1" noAdjustHandles="1" noChangeArrowheads="1" noChangeShapeType="1" noTextEdit="1"/>
              </p:cNvSpPr>
              <p:nvPr/>
            </p:nvSpPr>
            <p:spPr>
              <a:xfrm>
                <a:off x="9895704" y="5825058"/>
                <a:ext cx="666447" cy="307777"/>
              </a:xfrm>
              <a:prstGeom prst="rect">
                <a:avLst/>
              </a:prstGeom>
              <a:blipFill>
                <a:blip r:embed="rId1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D2D7CD91-0CED-64D5-A938-68AB1D35F5F9}"/>
                  </a:ext>
                </a:extLst>
              </p:cNvPr>
              <p:cNvSpPr txBox="1"/>
              <p:nvPr/>
            </p:nvSpPr>
            <p:spPr>
              <a:xfrm>
                <a:off x="6727308" y="5805262"/>
                <a:ext cx="515907" cy="307777"/>
              </a:xfrm>
              <a:prstGeom prst="rect">
                <a:avLst/>
              </a:prstGeom>
              <a:noFill/>
            </p:spPr>
            <p:txBody>
              <a:bodyPr wrap="square">
                <a:spAutoFit/>
              </a:bodyPr>
              <a:lstStyle/>
              <a:p>
                <a:pPr algn="ctr"/>
                <a14:m>
                  <m:oMath xmlns:m="http://schemas.openxmlformats.org/officeDocument/2006/math">
                    <m:r>
                      <a:rPr lang="en-GB" sz="1400" b="0" i="1" smtClean="0">
                        <a:latin typeface="Cambria Math" panose="02040503050406030204" pitchFamily="18" charset="0"/>
                      </a:rPr>
                      <m:t>𝐸𝑄</m:t>
                    </m:r>
                  </m:oMath>
                </a14:m>
                <a:r>
                  <a:rPr lang="en-GB" sz="1400" dirty="0"/>
                  <a:t> </a:t>
                </a:r>
              </a:p>
            </p:txBody>
          </p:sp>
        </mc:Choice>
        <mc:Fallback xmlns="">
          <p:sp>
            <p:nvSpPr>
              <p:cNvPr id="112" name="TextBox 111">
                <a:extLst>
                  <a:ext uri="{FF2B5EF4-FFF2-40B4-BE49-F238E27FC236}">
                    <a16:creationId xmlns:a16="http://schemas.microsoft.com/office/drawing/2014/main" id="{D2D7CD91-0CED-64D5-A938-68AB1D35F5F9}"/>
                  </a:ext>
                </a:extLst>
              </p:cNvPr>
              <p:cNvSpPr txBox="1">
                <a:spLocks noRot="1" noChangeAspect="1" noMove="1" noResize="1" noEditPoints="1" noAdjustHandles="1" noChangeArrowheads="1" noChangeShapeType="1" noTextEdit="1"/>
              </p:cNvSpPr>
              <p:nvPr/>
            </p:nvSpPr>
            <p:spPr>
              <a:xfrm>
                <a:off x="6727308" y="5805262"/>
                <a:ext cx="515907" cy="307777"/>
              </a:xfrm>
              <a:prstGeom prst="rect">
                <a:avLst/>
              </a:prstGeom>
              <a:blipFill>
                <a:blip r:embed="rId9"/>
                <a:stretch>
                  <a:fillRect b="-588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B3EFFC94-9FBA-0873-3DD8-41FDC8A75FBC}"/>
                  </a:ext>
                </a:extLst>
              </p:cNvPr>
              <p:cNvSpPr txBox="1"/>
              <p:nvPr/>
            </p:nvSpPr>
            <p:spPr>
              <a:xfrm>
                <a:off x="7370324" y="5818815"/>
                <a:ext cx="66644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𝐼𝑅</m:t>
                      </m:r>
                    </m:oMath>
                  </m:oMathPara>
                </a14:m>
                <a:endParaRPr lang="en-GB" sz="1400" dirty="0"/>
              </a:p>
            </p:txBody>
          </p:sp>
        </mc:Choice>
        <mc:Fallback xmlns="">
          <p:sp>
            <p:nvSpPr>
              <p:cNvPr id="113" name="TextBox 112">
                <a:extLst>
                  <a:ext uri="{FF2B5EF4-FFF2-40B4-BE49-F238E27FC236}">
                    <a16:creationId xmlns:a16="http://schemas.microsoft.com/office/drawing/2014/main" id="{B3EFFC94-9FBA-0873-3DD8-41FDC8A75FBC}"/>
                  </a:ext>
                </a:extLst>
              </p:cNvPr>
              <p:cNvSpPr txBox="1">
                <a:spLocks noRot="1" noChangeAspect="1" noMove="1" noResize="1" noEditPoints="1" noAdjustHandles="1" noChangeArrowheads="1" noChangeShapeType="1" noTextEdit="1"/>
              </p:cNvSpPr>
              <p:nvPr/>
            </p:nvSpPr>
            <p:spPr>
              <a:xfrm>
                <a:off x="7370324" y="5818815"/>
                <a:ext cx="666447" cy="307777"/>
              </a:xfrm>
              <a:prstGeom prst="rect">
                <a:avLst/>
              </a:prstGeom>
              <a:blipFill>
                <a:blip r:embed="rId20"/>
                <a:stretch>
                  <a:fillRect/>
                </a:stretch>
              </a:blipFill>
            </p:spPr>
            <p:txBody>
              <a:bodyPr/>
              <a:lstStyle/>
              <a:p>
                <a:r>
                  <a:rPr lang="en-GB">
                    <a:noFill/>
                  </a:rPr>
                  <a:t> </a:t>
                </a:r>
              </a:p>
            </p:txBody>
          </p:sp>
        </mc:Fallback>
      </mc:AlternateContent>
      <p:graphicFrame>
        <p:nvGraphicFramePr>
          <p:cNvPr id="114" name="Table 113">
            <a:extLst>
              <a:ext uri="{FF2B5EF4-FFF2-40B4-BE49-F238E27FC236}">
                <a16:creationId xmlns:a16="http://schemas.microsoft.com/office/drawing/2014/main" id="{7496CE72-8C75-EB61-C543-496E3B670067}"/>
              </a:ext>
            </a:extLst>
          </p:cNvPr>
          <p:cNvGraphicFramePr>
            <a:graphicFrameLocks noGrp="1"/>
          </p:cNvGraphicFramePr>
          <p:nvPr>
            <p:extLst>
              <p:ext uri="{D42A27DB-BD31-4B8C-83A1-F6EECF244321}">
                <p14:modId xmlns:p14="http://schemas.microsoft.com/office/powerpoint/2010/main" val="3440382157"/>
              </p:ext>
            </p:extLst>
          </p:nvPr>
        </p:nvGraphicFramePr>
        <p:xfrm>
          <a:off x="10011512" y="1337843"/>
          <a:ext cx="409433" cy="3724220"/>
        </p:xfrm>
        <a:graphic>
          <a:graphicData uri="http://schemas.openxmlformats.org/drawingml/2006/table">
            <a:tbl>
              <a:tblPr bandRow="1">
                <a:tableStyleId>{284E427A-3D55-4303-BF80-6455036E1DE7}</a:tableStyleId>
              </a:tblPr>
              <a:tblGrid>
                <a:gridCol w="409433">
                  <a:extLst>
                    <a:ext uri="{9D8B030D-6E8A-4147-A177-3AD203B41FA5}">
                      <a16:colId xmlns:a16="http://schemas.microsoft.com/office/drawing/2014/main" val="1118754997"/>
                    </a:ext>
                  </a:extLst>
                </a:gridCol>
              </a:tblGrid>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91221534"/>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35062896"/>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69111027"/>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6967664"/>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33956442"/>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49785490"/>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84720660"/>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41330436"/>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98339623"/>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05623177"/>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23183734"/>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29000696"/>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36467532"/>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33779146"/>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40822673"/>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51296459"/>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18492480"/>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8691141"/>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8783156"/>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18689854"/>
                  </a:ext>
                </a:extLst>
              </a:tr>
            </a:tbl>
          </a:graphicData>
        </a:graphic>
      </p:graphicFrame>
      <p:graphicFrame>
        <p:nvGraphicFramePr>
          <p:cNvPr id="115" name="Table 114">
            <a:extLst>
              <a:ext uri="{FF2B5EF4-FFF2-40B4-BE49-F238E27FC236}">
                <a16:creationId xmlns:a16="http://schemas.microsoft.com/office/drawing/2014/main" id="{FCB9D008-7E26-9441-4170-D6494ADB6B74}"/>
              </a:ext>
            </a:extLst>
          </p:cNvPr>
          <p:cNvGraphicFramePr>
            <a:graphicFrameLocks noGrp="1"/>
          </p:cNvGraphicFramePr>
          <p:nvPr>
            <p:extLst>
              <p:ext uri="{D42A27DB-BD31-4B8C-83A1-F6EECF244321}">
                <p14:modId xmlns:p14="http://schemas.microsoft.com/office/powerpoint/2010/main" val="1228335952"/>
              </p:ext>
            </p:extLst>
          </p:nvPr>
        </p:nvGraphicFramePr>
        <p:xfrm>
          <a:off x="9284785" y="1590743"/>
          <a:ext cx="409433" cy="4175060"/>
        </p:xfrm>
        <a:graphic>
          <a:graphicData uri="http://schemas.openxmlformats.org/drawingml/2006/table">
            <a:tbl>
              <a:tblPr bandRow="1">
                <a:tableStyleId>{35758FB7-9AC5-4552-8A53-C91805E547FA}</a:tableStyleId>
              </a:tblPr>
              <a:tblGrid>
                <a:gridCol w="409433">
                  <a:extLst>
                    <a:ext uri="{9D8B030D-6E8A-4147-A177-3AD203B41FA5}">
                      <a16:colId xmlns:a16="http://schemas.microsoft.com/office/drawing/2014/main" val="1118754997"/>
                    </a:ext>
                  </a:extLst>
                </a:gridCol>
              </a:tblGrid>
              <a:tr h="208753">
                <a:tc>
                  <a:txBody>
                    <a:bodyPr/>
                    <a:lstStyle/>
                    <a:p>
                      <a:endParaRPr lang="en-GB" sz="500" dirty="0"/>
                    </a:p>
                  </a:txBody>
                  <a:tcP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41330436"/>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98339623"/>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05623177"/>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23183734"/>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29000696"/>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36467532"/>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33779146"/>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40822673"/>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51296459"/>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18492480"/>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8691141"/>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8783156"/>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14455555"/>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49495962"/>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21249305"/>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77755949"/>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48169422"/>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571095781"/>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55237010"/>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712103"/>
                  </a:ext>
                </a:extLst>
              </a:tr>
            </a:tbl>
          </a:graphicData>
        </a:graphic>
      </p:graphicFrame>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BCC9DD60-6E23-C21E-B581-B92877681FE8}"/>
                  </a:ext>
                </a:extLst>
              </p:cNvPr>
              <p:cNvSpPr txBox="1"/>
              <p:nvPr/>
            </p:nvSpPr>
            <p:spPr>
              <a:xfrm>
                <a:off x="3280928" y="6246755"/>
                <a:ext cx="5499284" cy="424283"/>
              </a:xfrm>
              <a:prstGeom prst="rect">
                <a:avLst/>
              </a:prstGeom>
              <a:solidFill>
                <a:schemeClr val="accent1">
                  <a:lumMod val="20000"/>
                  <a:lumOff val="80000"/>
                </a:schemeClr>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𝑇</m:t>
                          </m:r>
                        </m:e>
                        <m:sub>
                          <m:r>
                            <a:rPr lang="en-GB" b="0" i="1" smtClean="0">
                              <a:latin typeface="Cambria Math" panose="02040503050406030204" pitchFamily="18" charset="0"/>
                            </a:rPr>
                            <m:t>𝑀𝑎𝑥</m:t>
                          </m:r>
                        </m:sub>
                      </m:sSub>
                      <m:r>
                        <a:rPr lang="en-GB" b="0" i="1" smtClean="0">
                          <a:latin typeface="Cambria Math" panose="02040503050406030204" pitchFamily="18" charset="0"/>
                        </a:rPr>
                        <m:t>=</m:t>
                      </m:r>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min</m:t>
                          </m:r>
                        </m:fName>
                        <m:e>
                          <m:d>
                            <m:dPr>
                              <m:ctrlPr>
                                <a:rPr lang="en-GB" b="0" i="1" smtClean="0">
                                  <a:latin typeface="Cambria Math" panose="02040503050406030204" pitchFamily="18" charset="0"/>
                                </a:rPr>
                              </m:ctrlPr>
                            </m:dPr>
                            <m:e>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max</m:t>
                                  </m:r>
                                </m:fName>
                                <m:e>
                                  <m:d>
                                    <m:dPr>
                                      <m:ctrlPr>
                                        <a:rPr lang="en-GB" b="0" i="1" smtClean="0">
                                          <a:latin typeface="Cambria Math" panose="02040503050406030204" pitchFamily="18" charset="0"/>
                                        </a:rPr>
                                      </m:ctrlPr>
                                    </m:dPr>
                                    <m:e>
                                      <m:sSubSup>
                                        <m:sSubSupPr>
                                          <m:ctrlPr>
                                            <a:rPr lang="en-GB" i="1">
                                              <a:latin typeface="Cambria Math" panose="02040503050406030204" pitchFamily="18" charset="0"/>
                                            </a:rPr>
                                          </m:ctrlPr>
                                        </m:sSubSupPr>
                                        <m:e>
                                          <m:r>
                                            <a:rPr lang="en-GB" i="1">
                                              <a:latin typeface="Cambria Math" panose="02040503050406030204" pitchFamily="18" charset="0"/>
                                            </a:rPr>
                                            <m:t>𝑡</m:t>
                                          </m:r>
                                        </m:e>
                                        <m:sub>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𝑖</m:t>
                                          </m:r>
                                        </m:sub>
                                        <m:sup>
                                          <m:r>
                                            <a:rPr lang="en-GB" b="0" i="1" smtClean="0">
                                              <a:latin typeface="Cambria Math" panose="02040503050406030204" pitchFamily="18" charset="0"/>
                                            </a:rPr>
                                            <m:t>𝐸𝑄</m:t>
                                          </m:r>
                                        </m:sup>
                                      </m:sSubSup>
                                      <m:r>
                                        <a:rPr lang="en-GB" b="0" i="1" smtClean="0">
                                          <a:latin typeface="Cambria Math" panose="02040503050406030204" pitchFamily="18" charset="0"/>
                                        </a:rPr>
                                        <m:t>, </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𝑡</m:t>
                                          </m:r>
                                        </m:e>
                                        <m:sub>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𝑖</m:t>
                                          </m:r>
                                        </m:sub>
                                        <m:sup>
                                          <m:r>
                                            <a:rPr lang="en-GB" b="0" i="1" smtClean="0">
                                              <a:latin typeface="Cambria Math" panose="02040503050406030204" pitchFamily="18" charset="0"/>
                                            </a:rPr>
                                            <m:t>𝐼𝑅</m:t>
                                          </m:r>
                                        </m:sup>
                                      </m:sSubSup>
                                    </m:e>
                                  </m:d>
                                </m:e>
                              </m:func>
                              <m:r>
                                <a:rPr lang="en-GB" i="1">
                                  <a:latin typeface="Cambria Math" panose="02040503050406030204" pitchFamily="18" charset="0"/>
                                </a:rPr>
                                <m:t>,50</m:t>
                              </m:r>
                              <m:r>
                                <a:rPr lang="en-GB" i="1">
                                  <a:latin typeface="Cambria Math" panose="02040503050406030204" pitchFamily="18" charset="0"/>
                                </a:rPr>
                                <m:t>𝑌</m:t>
                              </m:r>
                            </m:e>
                          </m:d>
                        </m:e>
                      </m:func>
                    </m:oMath>
                  </m:oMathPara>
                </a14:m>
                <a:endParaRPr lang="en-GB" dirty="0"/>
              </a:p>
            </p:txBody>
          </p:sp>
        </mc:Choice>
        <mc:Fallback xmlns="">
          <p:sp>
            <p:nvSpPr>
              <p:cNvPr id="122" name="TextBox 121">
                <a:extLst>
                  <a:ext uri="{FF2B5EF4-FFF2-40B4-BE49-F238E27FC236}">
                    <a16:creationId xmlns:a16="http://schemas.microsoft.com/office/drawing/2014/main" id="{BCC9DD60-6E23-C21E-B581-B92877681FE8}"/>
                  </a:ext>
                </a:extLst>
              </p:cNvPr>
              <p:cNvSpPr txBox="1">
                <a:spLocks noRot="1" noChangeAspect="1" noMove="1" noResize="1" noEditPoints="1" noAdjustHandles="1" noChangeArrowheads="1" noChangeShapeType="1" noTextEdit="1"/>
              </p:cNvSpPr>
              <p:nvPr/>
            </p:nvSpPr>
            <p:spPr>
              <a:xfrm>
                <a:off x="3280928" y="6246755"/>
                <a:ext cx="5499284" cy="424283"/>
              </a:xfrm>
              <a:prstGeom prst="rect">
                <a:avLst/>
              </a:prstGeom>
              <a:blipFill>
                <a:blip r:embed="rId21"/>
                <a:stretch>
                  <a:fillRect b="-2817"/>
                </a:stretch>
              </a:blipFill>
              <a:ln>
                <a:solidFill>
                  <a:schemeClr val="tx1"/>
                </a:solidFill>
              </a:ln>
            </p:spPr>
            <p:txBody>
              <a:bodyPr/>
              <a:lstStyle/>
              <a:p>
                <a:r>
                  <a:rPr lang="en-GB">
                    <a:noFill/>
                  </a:rPr>
                  <a:t> </a:t>
                </a:r>
              </a:p>
            </p:txBody>
          </p:sp>
        </mc:Fallback>
      </mc:AlternateContent>
      <p:graphicFrame>
        <p:nvGraphicFramePr>
          <p:cNvPr id="124" name="Table 123">
            <a:extLst>
              <a:ext uri="{FF2B5EF4-FFF2-40B4-BE49-F238E27FC236}">
                <a16:creationId xmlns:a16="http://schemas.microsoft.com/office/drawing/2014/main" id="{CC18FCC4-8DB4-29F4-D027-AA716BA93F8D}"/>
              </a:ext>
            </a:extLst>
          </p:cNvPr>
          <p:cNvGraphicFramePr>
            <a:graphicFrameLocks noGrp="1"/>
          </p:cNvGraphicFramePr>
          <p:nvPr>
            <p:extLst>
              <p:ext uri="{D42A27DB-BD31-4B8C-83A1-F6EECF244321}">
                <p14:modId xmlns:p14="http://schemas.microsoft.com/office/powerpoint/2010/main" val="917737310"/>
              </p:ext>
            </p:extLst>
          </p:nvPr>
        </p:nvGraphicFramePr>
        <p:xfrm>
          <a:off x="1998667" y="1362562"/>
          <a:ext cx="409433" cy="4909410"/>
        </p:xfrm>
        <a:graphic>
          <a:graphicData uri="http://schemas.openxmlformats.org/drawingml/2006/table">
            <a:tbl>
              <a:tblPr bandRow="1">
                <a:tableStyleId>{284E427A-3D55-4303-BF80-6455036E1DE7}</a:tableStyleId>
              </a:tblPr>
              <a:tblGrid>
                <a:gridCol w="409433">
                  <a:extLst>
                    <a:ext uri="{9D8B030D-6E8A-4147-A177-3AD203B41FA5}">
                      <a16:colId xmlns:a16="http://schemas.microsoft.com/office/drawing/2014/main" val="1118754997"/>
                    </a:ext>
                  </a:extLst>
                </a:gridCol>
              </a:tblGrid>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91221534"/>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35062896"/>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69111027"/>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6967664"/>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33956442"/>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49785490"/>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84720660"/>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41330436"/>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98339623"/>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05623177"/>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23183734"/>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29000696"/>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36467532"/>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33779146"/>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40822673"/>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51296459"/>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18492480"/>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8691141"/>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8783156"/>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18689854"/>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81352068"/>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96719783"/>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54027692"/>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94142395"/>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99632030"/>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10155162"/>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36617274"/>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503734277"/>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106308868"/>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359570895"/>
                  </a:ext>
                </a:extLst>
              </a:tr>
            </a:tbl>
          </a:graphicData>
        </a:graphic>
      </p:graphicFrame>
    </p:spTree>
    <p:extLst>
      <p:ext uri="{BB962C8B-B14F-4D97-AF65-F5344CB8AC3E}">
        <p14:creationId xmlns:p14="http://schemas.microsoft.com/office/powerpoint/2010/main" val="3475877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barn(outVertical)">
                                      <p:cBhvr>
                                        <p:cTn id="7" dur="500"/>
                                        <p:tgtEl>
                                          <p:spTgt spid="6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up)">
                                      <p:cBhvr>
                                        <p:cTn id="11" dur="500"/>
                                        <p:tgtEl>
                                          <p:spTgt spid="3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fade">
                                      <p:cBhvr>
                                        <p:cTn id="15" dur="500"/>
                                        <p:tgtEl>
                                          <p:spTgt spid="55"/>
                                        </p:tgtEl>
                                      </p:cBhvr>
                                    </p:animEffect>
                                  </p:childTnLst>
                                </p:cTn>
                              </p:par>
                              <p:par>
                                <p:cTn id="16" presetID="22" presetClass="entr" presetSubtype="4" fill="hold" nodeType="withEffect">
                                  <p:stCondLst>
                                    <p:cond delay="0"/>
                                  </p:stCondLst>
                                  <p:childTnLst>
                                    <p:set>
                                      <p:cBhvr>
                                        <p:cTn id="17" dur="1" fill="hold">
                                          <p:stCondLst>
                                            <p:cond delay="0"/>
                                          </p:stCondLst>
                                        </p:cTn>
                                        <p:tgtEl>
                                          <p:spTgt spid="60"/>
                                        </p:tgtEl>
                                        <p:attrNameLst>
                                          <p:attrName>style.visibility</p:attrName>
                                        </p:attrNameLst>
                                      </p:cBhvr>
                                      <p:to>
                                        <p:strVal val="visible"/>
                                      </p:to>
                                    </p:set>
                                    <p:animEffect transition="in" filter="wipe(down)">
                                      <p:cBhvr>
                                        <p:cTn id="18" dur="500"/>
                                        <p:tgtEl>
                                          <p:spTgt spid="60"/>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childTnLst>
                          </p:cTn>
                        </p:par>
                        <p:par>
                          <p:cTn id="23" fill="hold">
                            <p:stCondLst>
                              <p:cond delay="2000"/>
                            </p:stCondLst>
                            <p:childTnLst>
                              <p:par>
                                <p:cTn id="24" presetID="22" presetClass="entr" presetSubtype="1" fill="hold" nodeType="after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wipe(up)">
                                      <p:cBhvr>
                                        <p:cTn id="26" dur="500"/>
                                        <p:tgtEl>
                                          <p:spTgt spid="32"/>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fade">
                                      <p:cBhvr>
                                        <p:cTn id="30" dur="500"/>
                                        <p:tgtEl>
                                          <p:spTgt spid="56"/>
                                        </p:tgtEl>
                                      </p:cBhvr>
                                    </p:animEffect>
                                  </p:childTnLst>
                                </p:cTn>
                              </p:par>
                            </p:childTnLst>
                          </p:cTn>
                        </p:par>
                        <p:par>
                          <p:cTn id="31" fill="hold">
                            <p:stCondLst>
                              <p:cond delay="3000"/>
                            </p:stCondLst>
                            <p:childTnLst>
                              <p:par>
                                <p:cTn id="32" presetID="22" presetClass="entr" presetSubtype="8" fill="hold" nodeType="afterEffect">
                                  <p:stCondLst>
                                    <p:cond delay="0"/>
                                  </p:stCondLst>
                                  <p:childTnLst>
                                    <p:set>
                                      <p:cBhvr>
                                        <p:cTn id="33" dur="1" fill="hold">
                                          <p:stCondLst>
                                            <p:cond delay="0"/>
                                          </p:stCondLst>
                                        </p:cTn>
                                        <p:tgtEl>
                                          <p:spTgt spid="58"/>
                                        </p:tgtEl>
                                        <p:attrNameLst>
                                          <p:attrName>style.visibility</p:attrName>
                                        </p:attrNameLst>
                                      </p:cBhvr>
                                      <p:to>
                                        <p:strVal val="visible"/>
                                      </p:to>
                                    </p:set>
                                    <p:animEffect transition="in" filter="wipe(left)">
                                      <p:cBhvr>
                                        <p:cTn id="34" dur="500"/>
                                        <p:tgtEl>
                                          <p:spTgt spid="58"/>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fade">
                                      <p:cBhvr>
                                        <p:cTn id="38" dur="500"/>
                                        <p:tgtEl>
                                          <p:spTgt spid="5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fade">
                                      <p:cBhvr>
                                        <p:cTn id="43" dur="500"/>
                                        <p:tgtEl>
                                          <p:spTgt spid="47"/>
                                        </p:tgtEl>
                                      </p:cBhvr>
                                    </p:animEffect>
                                  </p:childTnLst>
                                </p:cTn>
                              </p:par>
                              <p:par>
                                <p:cTn id="44" presetID="22" presetClass="entr" presetSubtype="8" fill="hold"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wipe(left)">
                                      <p:cBhvr>
                                        <p:cTn id="46" dur="1000"/>
                                        <p:tgtEl>
                                          <p:spTgt spid="40"/>
                                        </p:tgtEl>
                                      </p:cBhvr>
                                    </p:animEffect>
                                  </p:childTnLst>
                                </p:cTn>
                              </p:par>
                            </p:childTnLst>
                          </p:cTn>
                        </p:par>
                        <p:par>
                          <p:cTn id="47" fill="hold">
                            <p:stCondLst>
                              <p:cond delay="1000"/>
                            </p:stCondLst>
                            <p:childTnLst>
                              <p:par>
                                <p:cTn id="48" presetID="16" presetClass="entr" presetSubtype="37" fill="hold" grpId="0" nodeType="afterEffect">
                                  <p:stCondLst>
                                    <p:cond delay="0"/>
                                  </p:stCondLst>
                                  <p:childTnLst>
                                    <p:set>
                                      <p:cBhvr>
                                        <p:cTn id="49" dur="1" fill="hold">
                                          <p:stCondLst>
                                            <p:cond delay="0"/>
                                          </p:stCondLst>
                                        </p:cTn>
                                        <p:tgtEl>
                                          <p:spTgt spid="122"/>
                                        </p:tgtEl>
                                        <p:attrNameLst>
                                          <p:attrName>style.visibility</p:attrName>
                                        </p:attrNameLst>
                                      </p:cBhvr>
                                      <p:to>
                                        <p:strVal val="visible"/>
                                      </p:to>
                                    </p:set>
                                    <p:animEffect transition="in" filter="barn(outVertical)">
                                      <p:cBhvr>
                                        <p:cTn id="50" dur="500"/>
                                        <p:tgtEl>
                                          <p:spTgt spid="122"/>
                                        </p:tgtEl>
                                      </p:cBhvr>
                                    </p:animEffect>
                                  </p:childTnLst>
                                </p:cTn>
                              </p:par>
                            </p:childTnLst>
                          </p:cTn>
                        </p:par>
                        <p:par>
                          <p:cTn id="51" fill="hold">
                            <p:stCondLst>
                              <p:cond delay="1500"/>
                            </p:stCondLst>
                            <p:childTnLst>
                              <p:par>
                                <p:cTn id="52" presetID="10" presetClass="entr" presetSubtype="0" fill="hold" grpId="0" nodeType="after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fade">
                                      <p:cBhvr>
                                        <p:cTn id="54" dur="500"/>
                                        <p:tgtEl>
                                          <p:spTgt spid="62"/>
                                        </p:tgtEl>
                                      </p:cBhvr>
                                    </p:animEffect>
                                  </p:childTnLst>
                                </p:cTn>
                              </p:par>
                              <p:par>
                                <p:cTn id="55" presetID="22" presetClass="entr" presetSubtype="8" fill="hold" nodeType="with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wipe(left)">
                                      <p:cBhvr>
                                        <p:cTn id="57" dur="1000"/>
                                        <p:tgtEl>
                                          <p:spTgt spid="3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24"/>
                                        </p:tgtEl>
                                        <p:attrNameLst>
                                          <p:attrName>style.visibility</p:attrName>
                                        </p:attrNameLst>
                                      </p:cBhvr>
                                      <p:to>
                                        <p:strVal val="visible"/>
                                      </p:to>
                                    </p:set>
                                    <p:animEffect transition="in" filter="fade">
                                      <p:cBhvr>
                                        <p:cTn id="62" dur="3000"/>
                                        <p:tgtEl>
                                          <p:spTgt spid="124"/>
                                        </p:tgtEl>
                                      </p:cBhvr>
                                    </p:animEffect>
                                  </p:childTnLst>
                                </p:cTn>
                              </p:par>
                              <p:par>
                                <p:cTn id="63" presetID="42" presetClass="path" presetSubtype="0" accel="50000" decel="50000" autoRev="1" fill="hold" nodeType="withEffect">
                                  <p:stCondLst>
                                    <p:cond delay="0"/>
                                  </p:stCondLst>
                                  <p:childTnLst>
                                    <p:animMotion origin="layout" path="M -1.66667E-6 -7.40741E-7 L -0.00013 0.08773 " pathEditMode="relative" rAng="0" ptsTypes="AA">
                                      <p:cBhvr>
                                        <p:cTn id="64" dur="3000" fill="hold"/>
                                        <p:tgtEl>
                                          <p:spTgt spid="58"/>
                                        </p:tgtEl>
                                        <p:attrNameLst>
                                          <p:attrName>ppt_x</p:attrName>
                                          <p:attrName>ppt_y</p:attrName>
                                        </p:attrNameLst>
                                      </p:cBhvr>
                                      <p:rCtr x="-13" y="4375"/>
                                    </p:animMotion>
                                  </p:childTnLst>
                                </p:cTn>
                              </p:par>
                              <p:par>
                                <p:cTn id="65" presetID="42" presetClass="path" presetSubtype="0" accel="50000" decel="50000" autoRev="1" fill="hold" grpId="1" nodeType="withEffect">
                                  <p:stCondLst>
                                    <p:cond delay="0"/>
                                  </p:stCondLst>
                                  <p:childTnLst>
                                    <p:animMotion origin="layout" path="M 4.58333E-6 1.85185E-6 L -0.00092 0.09954 " pathEditMode="relative" rAng="0" ptsTypes="AA">
                                      <p:cBhvr>
                                        <p:cTn id="66" dur="3000" fill="hold"/>
                                        <p:tgtEl>
                                          <p:spTgt spid="52"/>
                                        </p:tgtEl>
                                        <p:attrNameLst>
                                          <p:attrName>ppt_x</p:attrName>
                                          <p:attrName>ppt_y</p:attrName>
                                        </p:attrNameLst>
                                      </p:cBhvr>
                                      <p:rCtr x="-52" y="4977"/>
                                    </p:animMotion>
                                  </p:childTnLst>
                                </p:cTn>
                              </p:par>
                              <p:par>
                                <p:cTn id="67" presetID="10" presetClass="exit" presetSubtype="0" fill="hold" nodeType="withEffect">
                                  <p:stCondLst>
                                    <p:cond delay="2500"/>
                                  </p:stCondLst>
                                  <p:childTnLst>
                                    <p:animEffect transition="out" filter="fade">
                                      <p:cBhvr>
                                        <p:cTn id="68" dur="1500"/>
                                        <p:tgtEl>
                                          <p:spTgt spid="124"/>
                                        </p:tgtEl>
                                      </p:cBhvr>
                                    </p:animEffect>
                                    <p:set>
                                      <p:cBhvr>
                                        <p:cTn id="69" dur="1" fill="hold">
                                          <p:stCondLst>
                                            <p:cond delay="1499"/>
                                          </p:stCondLst>
                                        </p:cTn>
                                        <p:tgtEl>
                                          <p:spTgt spid="124"/>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wipe(left)">
                                      <p:cBhvr>
                                        <p:cTn id="74" dur="500"/>
                                        <p:tgtEl>
                                          <p:spTgt spid="15"/>
                                        </p:tgtEl>
                                      </p:cBhvr>
                                    </p:animEffect>
                                  </p:childTnLst>
                                </p:cTn>
                              </p:par>
                            </p:childTnLst>
                          </p:cTn>
                        </p:par>
                        <p:par>
                          <p:cTn id="75" fill="hold">
                            <p:stCondLst>
                              <p:cond delay="500"/>
                            </p:stCondLst>
                            <p:childTnLst>
                              <p:par>
                                <p:cTn id="76" presetID="10" presetClass="entr" presetSubtype="0" fill="hold" nodeType="afterEffect">
                                  <p:stCondLst>
                                    <p:cond delay="0"/>
                                  </p:stCondLst>
                                  <p:childTnLst>
                                    <p:set>
                                      <p:cBhvr>
                                        <p:cTn id="77" dur="1" fill="hold">
                                          <p:stCondLst>
                                            <p:cond delay="0"/>
                                          </p:stCondLst>
                                        </p:cTn>
                                        <p:tgtEl>
                                          <p:spTgt spid="64"/>
                                        </p:tgtEl>
                                        <p:attrNameLst>
                                          <p:attrName>style.visibility</p:attrName>
                                        </p:attrNameLst>
                                      </p:cBhvr>
                                      <p:to>
                                        <p:strVal val="visible"/>
                                      </p:to>
                                    </p:set>
                                    <p:animEffect transition="in" filter="fade">
                                      <p:cBhvr>
                                        <p:cTn id="78" dur="500"/>
                                        <p:tgtEl>
                                          <p:spTgt spid="6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53"/>
                                        </p:tgtEl>
                                        <p:attrNameLst>
                                          <p:attrName>style.visibility</p:attrName>
                                        </p:attrNameLst>
                                      </p:cBhvr>
                                      <p:to>
                                        <p:strVal val="visible"/>
                                      </p:to>
                                    </p:set>
                                    <p:animEffect transition="in" filter="fade">
                                      <p:cBhvr>
                                        <p:cTn id="81" dur="500"/>
                                        <p:tgtEl>
                                          <p:spTgt spid="53"/>
                                        </p:tgtEl>
                                      </p:cBhvr>
                                    </p:animEffect>
                                  </p:childTnLst>
                                </p:cTn>
                              </p:par>
                            </p:childTnLst>
                          </p:cTn>
                        </p:par>
                        <p:par>
                          <p:cTn id="82" fill="hold">
                            <p:stCondLst>
                              <p:cond delay="1000"/>
                            </p:stCondLst>
                            <p:childTnLst>
                              <p:par>
                                <p:cTn id="83" presetID="10" presetClass="entr" presetSubtype="0" fill="hold" nodeType="afterEffect">
                                  <p:stCondLst>
                                    <p:cond delay="0"/>
                                  </p:stCondLst>
                                  <p:childTnLst>
                                    <p:set>
                                      <p:cBhvr>
                                        <p:cTn id="84" dur="1" fill="hold">
                                          <p:stCondLst>
                                            <p:cond delay="0"/>
                                          </p:stCondLst>
                                        </p:cTn>
                                        <p:tgtEl>
                                          <p:spTgt spid="65"/>
                                        </p:tgtEl>
                                        <p:attrNameLst>
                                          <p:attrName>style.visibility</p:attrName>
                                        </p:attrNameLst>
                                      </p:cBhvr>
                                      <p:to>
                                        <p:strVal val="visible"/>
                                      </p:to>
                                    </p:set>
                                    <p:animEffect transition="in" filter="fade">
                                      <p:cBhvr>
                                        <p:cTn id="85" dur="500"/>
                                        <p:tgtEl>
                                          <p:spTgt spid="6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54"/>
                                        </p:tgtEl>
                                        <p:attrNameLst>
                                          <p:attrName>style.visibility</p:attrName>
                                        </p:attrNameLst>
                                      </p:cBhvr>
                                      <p:to>
                                        <p:strVal val="visible"/>
                                      </p:to>
                                    </p:set>
                                    <p:animEffect transition="in" filter="fade">
                                      <p:cBhvr>
                                        <p:cTn id="88" dur="500"/>
                                        <p:tgtEl>
                                          <p:spTgt spid="54"/>
                                        </p:tgtEl>
                                      </p:cBhvr>
                                    </p:animEffect>
                                  </p:childTnLst>
                                </p:cTn>
                              </p:par>
                              <p:par>
                                <p:cTn id="89" presetID="16" presetClass="entr" presetSubtype="37" fill="hold" nodeType="withEffect">
                                  <p:stCondLst>
                                    <p:cond delay="0"/>
                                  </p:stCondLst>
                                  <p:childTnLst>
                                    <p:set>
                                      <p:cBhvr>
                                        <p:cTn id="90" dur="1" fill="hold">
                                          <p:stCondLst>
                                            <p:cond delay="0"/>
                                          </p:stCondLst>
                                        </p:cTn>
                                        <p:tgtEl>
                                          <p:spTgt spid="74"/>
                                        </p:tgtEl>
                                        <p:attrNameLst>
                                          <p:attrName>style.visibility</p:attrName>
                                        </p:attrNameLst>
                                      </p:cBhvr>
                                      <p:to>
                                        <p:strVal val="visible"/>
                                      </p:to>
                                    </p:set>
                                    <p:animEffect transition="in" filter="barn(outVertical)">
                                      <p:cBhvr>
                                        <p:cTn id="91" dur="500"/>
                                        <p:tgtEl>
                                          <p:spTgt spid="74"/>
                                        </p:tgtEl>
                                      </p:cBhvr>
                                    </p:animEffect>
                                  </p:childTnLst>
                                </p:cTn>
                              </p:par>
                            </p:childTnLst>
                          </p:cTn>
                        </p:par>
                        <p:par>
                          <p:cTn id="92" fill="hold">
                            <p:stCondLst>
                              <p:cond delay="1500"/>
                            </p:stCondLst>
                            <p:childTnLst>
                              <p:par>
                                <p:cTn id="93" presetID="16" presetClass="entr" presetSubtype="21" fill="hold" nodeType="afterEffect">
                                  <p:stCondLst>
                                    <p:cond delay="0"/>
                                  </p:stCondLst>
                                  <p:childTnLst>
                                    <p:set>
                                      <p:cBhvr>
                                        <p:cTn id="94" dur="1" fill="hold">
                                          <p:stCondLst>
                                            <p:cond delay="0"/>
                                          </p:stCondLst>
                                        </p:cTn>
                                        <p:tgtEl>
                                          <p:spTgt spid="69"/>
                                        </p:tgtEl>
                                        <p:attrNameLst>
                                          <p:attrName>style.visibility</p:attrName>
                                        </p:attrNameLst>
                                      </p:cBhvr>
                                      <p:to>
                                        <p:strVal val="visible"/>
                                      </p:to>
                                    </p:set>
                                    <p:animEffect transition="in" filter="barn(inVertical)">
                                      <p:cBhvr>
                                        <p:cTn id="95" dur="500"/>
                                        <p:tgtEl>
                                          <p:spTgt spid="69"/>
                                        </p:tgtEl>
                                      </p:cBhvr>
                                    </p:animEffect>
                                  </p:childTnLst>
                                </p:cTn>
                              </p:par>
                              <p:par>
                                <p:cTn id="96" presetID="16" presetClass="entr" presetSubtype="42" fill="hold" nodeType="withEffect">
                                  <p:stCondLst>
                                    <p:cond delay="0"/>
                                  </p:stCondLst>
                                  <p:childTnLst>
                                    <p:set>
                                      <p:cBhvr>
                                        <p:cTn id="97" dur="1" fill="hold">
                                          <p:stCondLst>
                                            <p:cond delay="0"/>
                                          </p:stCondLst>
                                        </p:cTn>
                                        <p:tgtEl>
                                          <p:spTgt spid="39"/>
                                        </p:tgtEl>
                                        <p:attrNameLst>
                                          <p:attrName>style.visibility</p:attrName>
                                        </p:attrNameLst>
                                      </p:cBhvr>
                                      <p:to>
                                        <p:strVal val="visible"/>
                                      </p:to>
                                    </p:set>
                                    <p:animEffect transition="in" filter="barn(outHorizontal)">
                                      <p:cBhvr>
                                        <p:cTn id="98" dur="2000"/>
                                        <p:tgtEl>
                                          <p:spTgt spid="39"/>
                                        </p:tgtEl>
                                      </p:cBhvr>
                                    </p:animEffect>
                                  </p:childTnLst>
                                </p:cTn>
                              </p:par>
                            </p:childTnLst>
                          </p:cTn>
                        </p:par>
                        <p:par>
                          <p:cTn id="99" fill="hold">
                            <p:stCondLst>
                              <p:cond delay="3500"/>
                            </p:stCondLst>
                            <p:childTnLst>
                              <p:par>
                                <p:cTn id="100" presetID="16" presetClass="entr" presetSubtype="37" fill="hold" nodeType="afterEffect">
                                  <p:stCondLst>
                                    <p:cond delay="0"/>
                                  </p:stCondLst>
                                  <p:childTnLst>
                                    <p:set>
                                      <p:cBhvr>
                                        <p:cTn id="101" dur="1" fill="hold">
                                          <p:stCondLst>
                                            <p:cond delay="0"/>
                                          </p:stCondLst>
                                        </p:cTn>
                                        <p:tgtEl>
                                          <p:spTgt spid="75"/>
                                        </p:tgtEl>
                                        <p:attrNameLst>
                                          <p:attrName>style.visibility</p:attrName>
                                        </p:attrNameLst>
                                      </p:cBhvr>
                                      <p:to>
                                        <p:strVal val="visible"/>
                                      </p:to>
                                    </p:set>
                                    <p:animEffect transition="in" filter="barn(outVertical)">
                                      <p:cBhvr>
                                        <p:cTn id="102" dur="500"/>
                                        <p:tgtEl>
                                          <p:spTgt spid="75"/>
                                        </p:tgtEl>
                                      </p:cBhvr>
                                    </p:animEffect>
                                  </p:childTnLst>
                                </p:cTn>
                              </p:par>
                              <p:par>
                                <p:cTn id="103" presetID="16" presetClass="entr" presetSubtype="42" fill="hold" nodeType="withEffect">
                                  <p:stCondLst>
                                    <p:cond delay="0"/>
                                  </p:stCondLst>
                                  <p:childTnLst>
                                    <p:set>
                                      <p:cBhvr>
                                        <p:cTn id="104" dur="1" fill="hold">
                                          <p:stCondLst>
                                            <p:cond delay="0"/>
                                          </p:stCondLst>
                                        </p:cTn>
                                        <p:tgtEl>
                                          <p:spTgt spid="38"/>
                                        </p:tgtEl>
                                        <p:attrNameLst>
                                          <p:attrName>style.visibility</p:attrName>
                                        </p:attrNameLst>
                                      </p:cBhvr>
                                      <p:to>
                                        <p:strVal val="visible"/>
                                      </p:to>
                                    </p:set>
                                    <p:animEffect transition="in" filter="barn(outHorizontal)">
                                      <p:cBhvr>
                                        <p:cTn id="105" dur="1500"/>
                                        <p:tgtEl>
                                          <p:spTgt spid="38"/>
                                        </p:tgtEl>
                                      </p:cBhvr>
                                    </p:animEffect>
                                  </p:childTnLst>
                                </p:cTn>
                              </p:par>
                            </p:childTnLst>
                          </p:cTn>
                        </p:par>
                      </p:childTnLst>
                    </p:cTn>
                  </p:par>
                  <p:par>
                    <p:cTn id="106" fill="hold">
                      <p:stCondLst>
                        <p:cond delay="indefinite"/>
                      </p:stCondLst>
                      <p:childTnLst>
                        <p:par>
                          <p:cTn id="107" fill="hold">
                            <p:stCondLst>
                              <p:cond delay="0"/>
                            </p:stCondLst>
                            <p:childTnLst>
                              <p:par>
                                <p:cTn id="108" presetID="16" presetClass="entr" presetSubtype="37" fill="hold" grpId="0" nodeType="clickEffect">
                                  <p:stCondLst>
                                    <p:cond delay="0"/>
                                  </p:stCondLst>
                                  <p:childTnLst>
                                    <p:set>
                                      <p:cBhvr>
                                        <p:cTn id="109" dur="1" fill="hold">
                                          <p:stCondLst>
                                            <p:cond delay="0"/>
                                          </p:stCondLst>
                                        </p:cTn>
                                        <p:tgtEl>
                                          <p:spTgt spid="50"/>
                                        </p:tgtEl>
                                        <p:attrNameLst>
                                          <p:attrName>style.visibility</p:attrName>
                                        </p:attrNameLst>
                                      </p:cBhvr>
                                      <p:to>
                                        <p:strVal val="visible"/>
                                      </p:to>
                                    </p:set>
                                    <p:animEffect transition="in" filter="barn(outVertical)">
                                      <p:cBhvr>
                                        <p:cTn id="110" dur="500"/>
                                        <p:tgtEl>
                                          <p:spTgt spid="5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67"/>
                                        </p:tgtEl>
                                        <p:attrNameLst>
                                          <p:attrName>style.visibility</p:attrName>
                                        </p:attrNameLst>
                                      </p:cBhvr>
                                      <p:to>
                                        <p:strVal val="visible"/>
                                      </p:to>
                                    </p:set>
                                    <p:animEffect transition="in" filter="fade">
                                      <p:cBhvr>
                                        <p:cTn id="113" dur="500"/>
                                        <p:tgtEl>
                                          <p:spTgt spid="67"/>
                                        </p:tgtEl>
                                      </p:cBhvr>
                                    </p:animEffect>
                                  </p:childTnLst>
                                </p:cTn>
                              </p:par>
                            </p:childTnLst>
                          </p:cTn>
                        </p:par>
                      </p:childTnLst>
                    </p:cTn>
                  </p:par>
                  <p:par>
                    <p:cTn id="114" fill="hold">
                      <p:stCondLst>
                        <p:cond delay="indefinite"/>
                      </p:stCondLst>
                      <p:childTnLst>
                        <p:par>
                          <p:cTn id="115" fill="hold">
                            <p:stCondLst>
                              <p:cond delay="0"/>
                            </p:stCondLst>
                            <p:childTnLst>
                              <p:par>
                                <p:cTn id="116" presetID="16" presetClass="entr" presetSubtype="42" fill="hold" grpId="0" nodeType="clickEffect">
                                  <p:stCondLst>
                                    <p:cond delay="0"/>
                                  </p:stCondLst>
                                  <p:childTnLst>
                                    <p:set>
                                      <p:cBhvr>
                                        <p:cTn id="117" dur="1" fill="hold">
                                          <p:stCondLst>
                                            <p:cond delay="0"/>
                                          </p:stCondLst>
                                        </p:cTn>
                                        <p:tgtEl>
                                          <p:spTgt spid="49"/>
                                        </p:tgtEl>
                                        <p:attrNameLst>
                                          <p:attrName>style.visibility</p:attrName>
                                        </p:attrNameLst>
                                      </p:cBhvr>
                                      <p:to>
                                        <p:strVal val="visible"/>
                                      </p:to>
                                    </p:set>
                                    <p:animEffect transition="in" filter="barn(outHorizontal)">
                                      <p:cBhvr>
                                        <p:cTn id="118" dur="500"/>
                                        <p:tgtEl>
                                          <p:spTgt spid="49"/>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66"/>
                                        </p:tgtEl>
                                        <p:attrNameLst>
                                          <p:attrName>style.visibility</p:attrName>
                                        </p:attrNameLst>
                                      </p:cBhvr>
                                      <p:to>
                                        <p:strVal val="visible"/>
                                      </p:to>
                                    </p:set>
                                    <p:animEffect transition="in" filter="fade">
                                      <p:cBhvr>
                                        <p:cTn id="121" dur="500"/>
                                        <p:tgtEl>
                                          <p:spTgt spid="66"/>
                                        </p:tgtEl>
                                      </p:cBhvr>
                                    </p:animEffect>
                                  </p:childTnLst>
                                </p:cTn>
                              </p:par>
                            </p:childTnLst>
                          </p:cTn>
                        </p:par>
                      </p:childTnLst>
                    </p:cTn>
                  </p:par>
                  <p:par>
                    <p:cTn id="122" fill="hold">
                      <p:stCondLst>
                        <p:cond delay="indefinite"/>
                      </p:stCondLst>
                      <p:childTnLst>
                        <p:par>
                          <p:cTn id="123" fill="hold">
                            <p:stCondLst>
                              <p:cond delay="0"/>
                            </p:stCondLst>
                            <p:childTnLst>
                              <p:par>
                                <p:cTn id="124" presetID="6" presetClass="emph" presetSubtype="0" autoRev="1" fill="hold" nodeType="clickEffect">
                                  <p:stCondLst>
                                    <p:cond delay="0"/>
                                  </p:stCondLst>
                                  <p:childTnLst>
                                    <p:animScale>
                                      <p:cBhvr>
                                        <p:cTn id="125" dur="750" fill="hold"/>
                                        <p:tgtEl>
                                          <p:spTgt spid="69"/>
                                        </p:tgtEl>
                                      </p:cBhvr>
                                      <p:by x="150000" y="150000"/>
                                    </p:animScale>
                                  </p:childTnLst>
                                </p:cTn>
                              </p:par>
                              <p:par>
                                <p:cTn id="126" presetID="6" presetClass="emph" presetSubtype="0" autoRev="1" fill="hold" nodeType="withEffect">
                                  <p:stCondLst>
                                    <p:cond delay="0"/>
                                  </p:stCondLst>
                                  <p:childTnLst>
                                    <p:animScale>
                                      <p:cBhvr>
                                        <p:cTn id="127" dur="750" fill="hold"/>
                                        <p:tgtEl>
                                          <p:spTgt spid="75"/>
                                        </p:tgtEl>
                                      </p:cBhvr>
                                      <p:by x="150000" y="150000"/>
                                    </p:animScale>
                                  </p:childTnLst>
                                </p:cTn>
                              </p:par>
                              <p:par>
                                <p:cTn id="128" presetID="6" presetClass="emph" presetSubtype="0" autoRev="1" fill="hold" nodeType="withEffect">
                                  <p:stCondLst>
                                    <p:cond delay="0"/>
                                  </p:stCondLst>
                                  <p:childTnLst>
                                    <p:animScale>
                                      <p:cBhvr>
                                        <p:cTn id="129" dur="750" fill="hold"/>
                                        <p:tgtEl>
                                          <p:spTgt spid="74"/>
                                        </p:tgtEl>
                                      </p:cBhvr>
                                      <p:by x="150000" y="150000"/>
                                    </p:animScale>
                                  </p:childTnLst>
                                </p:cTn>
                              </p:par>
                            </p:childTnLst>
                          </p:cTn>
                        </p:par>
                      </p:childTnLst>
                    </p:cTn>
                  </p:par>
                  <p:par>
                    <p:cTn id="130" fill="hold">
                      <p:stCondLst>
                        <p:cond delay="indefinite"/>
                      </p:stCondLst>
                      <p:childTnLst>
                        <p:par>
                          <p:cTn id="131" fill="hold">
                            <p:stCondLst>
                              <p:cond delay="0"/>
                            </p:stCondLst>
                            <p:childTnLst>
                              <p:par>
                                <p:cTn id="132" presetID="16" presetClass="entr" presetSubtype="42" fill="hold" nodeType="clickEffect">
                                  <p:stCondLst>
                                    <p:cond delay="0"/>
                                  </p:stCondLst>
                                  <p:childTnLst>
                                    <p:set>
                                      <p:cBhvr>
                                        <p:cTn id="133" dur="1" fill="hold">
                                          <p:stCondLst>
                                            <p:cond delay="0"/>
                                          </p:stCondLst>
                                        </p:cTn>
                                        <p:tgtEl>
                                          <p:spTgt spid="100"/>
                                        </p:tgtEl>
                                        <p:attrNameLst>
                                          <p:attrName>style.visibility</p:attrName>
                                        </p:attrNameLst>
                                      </p:cBhvr>
                                      <p:to>
                                        <p:strVal val="visible"/>
                                      </p:to>
                                    </p:set>
                                    <p:animEffect transition="in" filter="barn(outHorizontal)">
                                      <p:cBhvr>
                                        <p:cTn id="134" dur="500"/>
                                        <p:tgtEl>
                                          <p:spTgt spid="100"/>
                                        </p:tgtEl>
                                      </p:cBhvr>
                                    </p:animEffect>
                                  </p:childTnLst>
                                </p:cTn>
                              </p:par>
                            </p:childTnLst>
                          </p:cTn>
                        </p:par>
                        <p:par>
                          <p:cTn id="135" fill="hold">
                            <p:stCondLst>
                              <p:cond delay="500"/>
                            </p:stCondLst>
                            <p:childTnLst>
                              <p:par>
                                <p:cTn id="136" presetID="16" presetClass="entr" presetSubtype="37" fill="hold" grpId="0" nodeType="afterEffect">
                                  <p:stCondLst>
                                    <p:cond delay="0"/>
                                  </p:stCondLst>
                                  <p:childTnLst>
                                    <p:set>
                                      <p:cBhvr>
                                        <p:cTn id="137" dur="1" fill="hold">
                                          <p:stCondLst>
                                            <p:cond delay="0"/>
                                          </p:stCondLst>
                                        </p:cTn>
                                        <p:tgtEl>
                                          <p:spTgt spid="88"/>
                                        </p:tgtEl>
                                        <p:attrNameLst>
                                          <p:attrName>style.visibility</p:attrName>
                                        </p:attrNameLst>
                                      </p:cBhvr>
                                      <p:to>
                                        <p:strVal val="visible"/>
                                      </p:to>
                                    </p:set>
                                    <p:animEffect transition="in" filter="barn(outVertical)">
                                      <p:cBhvr>
                                        <p:cTn id="138" dur="500"/>
                                        <p:tgtEl>
                                          <p:spTgt spid="88"/>
                                        </p:tgtEl>
                                      </p:cBhvr>
                                    </p:animEffect>
                                  </p:childTnLst>
                                </p:cTn>
                              </p:par>
                            </p:childTnLst>
                          </p:cTn>
                        </p:par>
                        <p:par>
                          <p:cTn id="139" fill="hold">
                            <p:stCondLst>
                              <p:cond delay="1000"/>
                            </p:stCondLst>
                            <p:childTnLst>
                              <p:par>
                                <p:cTn id="140" presetID="22" presetClass="entr" presetSubtype="1" fill="hold" nodeType="afterEffect">
                                  <p:stCondLst>
                                    <p:cond delay="0"/>
                                  </p:stCondLst>
                                  <p:childTnLst>
                                    <p:set>
                                      <p:cBhvr>
                                        <p:cTn id="141" dur="1" fill="hold">
                                          <p:stCondLst>
                                            <p:cond delay="0"/>
                                          </p:stCondLst>
                                        </p:cTn>
                                        <p:tgtEl>
                                          <p:spTgt spid="104"/>
                                        </p:tgtEl>
                                        <p:attrNameLst>
                                          <p:attrName>style.visibility</p:attrName>
                                        </p:attrNameLst>
                                      </p:cBhvr>
                                      <p:to>
                                        <p:strVal val="visible"/>
                                      </p:to>
                                    </p:set>
                                    <p:animEffect transition="in" filter="wipe(up)">
                                      <p:cBhvr>
                                        <p:cTn id="142" dur="500"/>
                                        <p:tgtEl>
                                          <p:spTgt spid="104"/>
                                        </p:tgtEl>
                                      </p:cBhvr>
                                    </p:animEffect>
                                  </p:childTnLst>
                                </p:cTn>
                              </p:par>
                            </p:childTnLst>
                          </p:cTn>
                        </p:par>
                        <p:par>
                          <p:cTn id="143" fill="hold">
                            <p:stCondLst>
                              <p:cond delay="1500"/>
                            </p:stCondLst>
                            <p:childTnLst>
                              <p:par>
                                <p:cTn id="144" presetID="10" presetClass="entr" presetSubtype="0" fill="hold" grpId="0" nodeType="afterEffect">
                                  <p:stCondLst>
                                    <p:cond delay="0"/>
                                  </p:stCondLst>
                                  <p:childTnLst>
                                    <p:set>
                                      <p:cBhvr>
                                        <p:cTn id="145" dur="1" fill="hold">
                                          <p:stCondLst>
                                            <p:cond delay="0"/>
                                          </p:stCondLst>
                                        </p:cTn>
                                        <p:tgtEl>
                                          <p:spTgt spid="112"/>
                                        </p:tgtEl>
                                        <p:attrNameLst>
                                          <p:attrName>style.visibility</p:attrName>
                                        </p:attrNameLst>
                                      </p:cBhvr>
                                      <p:to>
                                        <p:strVal val="visible"/>
                                      </p:to>
                                    </p:set>
                                    <p:animEffect transition="in" filter="fade">
                                      <p:cBhvr>
                                        <p:cTn id="146" dur="500"/>
                                        <p:tgtEl>
                                          <p:spTgt spid="112"/>
                                        </p:tgtEl>
                                      </p:cBhvr>
                                    </p:animEffect>
                                  </p:childTnLst>
                                </p:cTn>
                              </p:par>
                            </p:childTnLst>
                          </p:cTn>
                        </p:par>
                        <p:par>
                          <p:cTn id="147" fill="hold">
                            <p:stCondLst>
                              <p:cond delay="2000"/>
                            </p:stCondLst>
                            <p:childTnLst>
                              <p:par>
                                <p:cTn id="148" presetID="22" presetClass="entr" presetSubtype="4" fill="hold" nodeType="afterEffect">
                                  <p:stCondLst>
                                    <p:cond delay="0"/>
                                  </p:stCondLst>
                                  <p:childTnLst>
                                    <p:set>
                                      <p:cBhvr>
                                        <p:cTn id="149" dur="1" fill="hold">
                                          <p:stCondLst>
                                            <p:cond delay="0"/>
                                          </p:stCondLst>
                                        </p:cTn>
                                        <p:tgtEl>
                                          <p:spTgt spid="87"/>
                                        </p:tgtEl>
                                        <p:attrNameLst>
                                          <p:attrName>style.visibility</p:attrName>
                                        </p:attrNameLst>
                                      </p:cBhvr>
                                      <p:to>
                                        <p:strVal val="visible"/>
                                      </p:to>
                                    </p:set>
                                    <p:animEffect transition="in" filter="wipe(down)">
                                      <p:cBhvr>
                                        <p:cTn id="150" dur="500"/>
                                        <p:tgtEl>
                                          <p:spTgt spid="87"/>
                                        </p:tgtEl>
                                      </p:cBhvr>
                                    </p:animEffect>
                                  </p:childTnLst>
                                </p:cTn>
                              </p:par>
                            </p:childTnLst>
                          </p:cTn>
                        </p:par>
                        <p:par>
                          <p:cTn id="151" fill="hold">
                            <p:stCondLst>
                              <p:cond delay="2500"/>
                            </p:stCondLst>
                            <p:childTnLst>
                              <p:par>
                                <p:cTn id="152" presetID="10" presetClass="entr" presetSubtype="0" fill="hold" grpId="0" nodeType="afterEffect">
                                  <p:stCondLst>
                                    <p:cond delay="0"/>
                                  </p:stCondLst>
                                  <p:childTnLst>
                                    <p:set>
                                      <p:cBhvr>
                                        <p:cTn id="153" dur="1" fill="hold">
                                          <p:stCondLst>
                                            <p:cond delay="0"/>
                                          </p:stCondLst>
                                        </p:cTn>
                                        <p:tgtEl>
                                          <p:spTgt spid="84"/>
                                        </p:tgtEl>
                                        <p:attrNameLst>
                                          <p:attrName>style.visibility</p:attrName>
                                        </p:attrNameLst>
                                      </p:cBhvr>
                                      <p:to>
                                        <p:strVal val="visible"/>
                                      </p:to>
                                    </p:set>
                                    <p:animEffect transition="in" filter="fade">
                                      <p:cBhvr>
                                        <p:cTn id="154" dur="500"/>
                                        <p:tgtEl>
                                          <p:spTgt spid="84"/>
                                        </p:tgtEl>
                                      </p:cBhvr>
                                    </p:animEffect>
                                  </p:childTnLst>
                                </p:cTn>
                              </p:par>
                            </p:childTnLst>
                          </p:cTn>
                        </p:par>
                        <p:par>
                          <p:cTn id="155" fill="hold">
                            <p:stCondLst>
                              <p:cond delay="3000"/>
                            </p:stCondLst>
                            <p:childTnLst>
                              <p:par>
                                <p:cTn id="156" presetID="22" presetClass="entr" presetSubtype="1" fill="hold" nodeType="afterEffect">
                                  <p:stCondLst>
                                    <p:cond delay="0"/>
                                  </p:stCondLst>
                                  <p:childTnLst>
                                    <p:set>
                                      <p:cBhvr>
                                        <p:cTn id="157" dur="1" fill="hold">
                                          <p:stCondLst>
                                            <p:cond delay="0"/>
                                          </p:stCondLst>
                                        </p:cTn>
                                        <p:tgtEl>
                                          <p:spTgt spid="78"/>
                                        </p:tgtEl>
                                        <p:attrNameLst>
                                          <p:attrName>style.visibility</p:attrName>
                                        </p:attrNameLst>
                                      </p:cBhvr>
                                      <p:to>
                                        <p:strVal val="visible"/>
                                      </p:to>
                                    </p:set>
                                    <p:animEffect transition="in" filter="wipe(up)">
                                      <p:cBhvr>
                                        <p:cTn id="158" dur="500"/>
                                        <p:tgtEl>
                                          <p:spTgt spid="78"/>
                                        </p:tgtEl>
                                      </p:cBhvr>
                                    </p:animEffect>
                                  </p:childTnLst>
                                </p:cTn>
                              </p:par>
                            </p:childTnLst>
                          </p:cTn>
                        </p:par>
                        <p:par>
                          <p:cTn id="159" fill="hold">
                            <p:stCondLst>
                              <p:cond delay="3500"/>
                            </p:stCondLst>
                            <p:childTnLst>
                              <p:par>
                                <p:cTn id="160" presetID="10" presetClass="entr" presetSubtype="0" fill="hold" grpId="0" nodeType="afterEffect">
                                  <p:stCondLst>
                                    <p:cond delay="0"/>
                                  </p:stCondLst>
                                  <p:childTnLst>
                                    <p:set>
                                      <p:cBhvr>
                                        <p:cTn id="161" dur="1" fill="hold">
                                          <p:stCondLst>
                                            <p:cond delay="0"/>
                                          </p:stCondLst>
                                        </p:cTn>
                                        <p:tgtEl>
                                          <p:spTgt spid="113"/>
                                        </p:tgtEl>
                                        <p:attrNameLst>
                                          <p:attrName>style.visibility</p:attrName>
                                        </p:attrNameLst>
                                      </p:cBhvr>
                                      <p:to>
                                        <p:strVal val="visible"/>
                                      </p:to>
                                    </p:set>
                                    <p:animEffect transition="in" filter="fade">
                                      <p:cBhvr>
                                        <p:cTn id="162" dur="500"/>
                                        <p:tgtEl>
                                          <p:spTgt spid="113"/>
                                        </p:tgtEl>
                                      </p:cBhvr>
                                    </p:animEffect>
                                  </p:childTnLst>
                                </p:cTn>
                              </p:par>
                            </p:childTnLst>
                          </p:cTn>
                        </p:par>
                        <p:par>
                          <p:cTn id="163" fill="hold">
                            <p:stCondLst>
                              <p:cond delay="4000"/>
                            </p:stCondLst>
                            <p:childTnLst>
                              <p:par>
                                <p:cTn id="164" presetID="22" presetClass="entr" presetSubtype="8" fill="hold" nodeType="afterEffect">
                                  <p:stCondLst>
                                    <p:cond delay="0"/>
                                  </p:stCondLst>
                                  <p:childTnLst>
                                    <p:set>
                                      <p:cBhvr>
                                        <p:cTn id="165" dur="1" fill="hold">
                                          <p:stCondLst>
                                            <p:cond delay="0"/>
                                          </p:stCondLst>
                                        </p:cTn>
                                        <p:tgtEl>
                                          <p:spTgt spid="86"/>
                                        </p:tgtEl>
                                        <p:attrNameLst>
                                          <p:attrName>style.visibility</p:attrName>
                                        </p:attrNameLst>
                                      </p:cBhvr>
                                      <p:to>
                                        <p:strVal val="visible"/>
                                      </p:to>
                                    </p:set>
                                    <p:animEffect transition="in" filter="wipe(left)">
                                      <p:cBhvr>
                                        <p:cTn id="166" dur="500"/>
                                        <p:tgtEl>
                                          <p:spTgt spid="86"/>
                                        </p:tgtEl>
                                      </p:cBhvr>
                                    </p:animEffect>
                                  </p:childTnLst>
                                </p:cTn>
                              </p:par>
                            </p:childTnLst>
                          </p:cTn>
                        </p:par>
                        <p:par>
                          <p:cTn id="167" fill="hold">
                            <p:stCondLst>
                              <p:cond delay="4500"/>
                            </p:stCondLst>
                            <p:childTnLst>
                              <p:par>
                                <p:cTn id="168" presetID="10" presetClass="entr" presetSubtype="0" fill="hold" grpId="0" nodeType="afterEffect">
                                  <p:stCondLst>
                                    <p:cond delay="0"/>
                                  </p:stCondLst>
                                  <p:childTnLst>
                                    <p:set>
                                      <p:cBhvr>
                                        <p:cTn id="169" dur="1" fill="hold">
                                          <p:stCondLst>
                                            <p:cond delay="0"/>
                                          </p:stCondLst>
                                        </p:cTn>
                                        <p:tgtEl>
                                          <p:spTgt spid="85"/>
                                        </p:tgtEl>
                                        <p:attrNameLst>
                                          <p:attrName>style.visibility</p:attrName>
                                        </p:attrNameLst>
                                      </p:cBhvr>
                                      <p:to>
                                        <p:strVal val="visible"/>
                                      </p:to>
                                    </p:set>
                                    <p:animEffect transition="in" filter="fade">
                                      <p:cBhvr>
                                        <p:cTn id="170" dur="500"/>
                                        <p:tgtEl>
                                          <p:spTgt spid="85"/>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8" fill="hold" grpId="0" nodeType="clickEffect">
                                  <p:stCondLst>
                                    <p:cond delay="0"/>
                                  </p:stCondLst>
                                  <p:childTnLst>
                                    <p:set>
                                      <p:cBhvr>
                                        <p:cTn id="174" dur="1" fill="hold">
                                          <p:stCondLst>
                                            <p:cond delay="0"/>
                                          </p:stCondLst>
                                        </p:cTn>
                                        <p:tgtEl>
                                          <p:spTgt spid="76"/>
                                        </p:tgtEl>
                                        <p:attrNameLst>
                                          <p:attrName>style.visibility</p:attrName>
                                        </p:attrNameLst>
                                      </p:cBhvr>
                                      <p:to>
                                        <p:strVal val="visible"/>
                                      </p:to>
                                    </p:set>
                                    <p:animEffect transition="in" filter="wipe(left)">
                                      <p:cBhvr>
                                        <p:cTn id="175" dur="500"/>
                                        <p:tgtEl>
                                          <p:spTgt spid="76"/>
                                        </p:tgtEl>
                                      </p:cBhvr>
                                    </p:animEffect>
                                  </p:childTnLst>
                                </p:cTn>
                              </p:par>
                            </p:childTnLst>
                          </p:cTn>
                        </p:par>
                        <p:par>
                          <p:cTn id="176" fill="hold">
                            <p:stCondLst>
                              <p:cond delay="500"/>
                            </p:stCondLst>
                            <p:childTnLst>
                              <p:par>
                                <p:cTn id="177" presetID="22" presetClass="entr" presetSubtype="1" fill="hold" nodeType="afterEffect">
                                  <p:stCondLst>
                                    <p:cond delay="0"/>
                                  </p:stCondLst>
                                  <p:childTnLst>
                                    <p:set>
                                      <p:cBhvr>
                                        <p:cTn id="178" dur="1" fill="hold">
                                          <p:stCondLst>
                                            <p:cond delay="0"/>
                                          </p:stCondLst>
                                        </p:cTn>
                                        <p:tgtEl>
                                          <p:spTgt spid="115"/>
                                        </p:tgtEl>
                                        <p:attrNameLst>
                                          <p:attrName>style.visibility</p:attrName>
                                        </p:attrNameLst>
                                      </p:cBhvr>
                                      <p:to>
                                        <p:strVal val="visible"/>
                                      </p:to>
                                    </p:set>
                                    <p:animEffect transition="in" filter="wipe(up)">
                                      <p:cBhvr>
                                        <p:cTn id="179" dur="500"/>
                                        <p:tgtEl>
                                          <p:spTgt spid="115"/>
                                        </p:tgtEl>
                                      </p:cBhvr>
                                    </p:animEffect>
                                  </p:childTnLst>
                                </p:cTn>
                              </p:par>
                            </p:childTnLst>
                          </p:cTn>
                        </p:par>
                        <p:par>
                          <p:cTn id="180" fill="hold">
                            <p:stCondLst>
                              <p:cond delay="1000"/>
                            </p:stCondLst>
                            <p:childTnLst>
                              <p:par>
                                <p:cTn id="181" presetID="10" presetClass="entr" presetSubtype="0" fill="hold" grpId="0" nodeType="afterEffect">
                                  <p:stCondLst>
                                    <p:cond delay="0"/>
                                  </p:stCondLst>
                                  <p:childTnLst>
                                    <p:set>
                                      <p:cBhvr>
                                        <p:cTn id="182" dur="1" fill="hold">
                                          <p:stCondLst>
                                            <p:cond delay="0"/>
                                          </p:stCondLst>
                                        </p:cTn>
                                        <p:tgtEl>
                                          <p:spTgt spid="110"/>
                                        </p:tgtEl>
                                        <p:attrNameLst>
                                          <p:attrName>style.visibility</p:attrName>
                                        </p:attrNameLst>
                                      </p:cBhvr>
                                      <p:to>
                                        <p:strVal val="visible"/>
                                      </p:to>
                                    </p:set>
                                    <p:animEffect transition="in" filter="fade">
                                      <p:cBhvr>
                                        <p:cTn id="183" dur="500"/>
                                        <p:tgtEl>
                                          <p:spTgt spid="110"/>
                                        </p:tgtEl>
                                      </p:cBhvr>
                                    </p:animEffect>
                                  </p:childTnLst>
                                </p:cTn>
                              </p:par>
                            </p:childTnLst>
                          </p:cTn>
                        </p:par>
                        <p:par>
                          <p:cTn id="184" fill="hold">
                            <p:stCondLst>
                              <p:cond delay="1500"/>
                            </p:stCondLst>
                            <p:childTnLst>
                              <p:par>
                                <p:cTn id="185" presetID="22" presetClass="entr" presetSubtype="1" fill="hold" nodeType="afterEffect">
                                  <p:stCondLst>
                                    <p:cond delay="0"/>
                                  </p:stCondLst>
                                  <p:childTnLst>
                                    <p:set>
                                      <p:cBhvr>
                                        <p:cTn id="186" dur="1" fill="hold">
                                          <p:stCondLst>
                                            <p:cond delay="0"/>
                                          </p:stCondLst>
                                        </p:cTn>
                                        <p:tgtEl>
                                          <p:spTgt spid="114"/>
                                        </p:tgtEl>
                                        <p:attrNameLst>
                                          <p:attrName>style.visibility</p:attrName>
                                        </p:attrNameLst>
                                      </p:cBhvr>
                                      <p:to>
                                        <p:strVal val="visible"/>
                                      </p:to>
                                    </p:set>
                                    <p:animEffect transition="in" filter="wipe(up)">
                                      <p:cBhvr>
                                        <p:cTn id="187" dur="500"/>
                                        <p:tgtEl>
                                          <p:spTgt spid="114"/>
                                        </p:tgtEl>
                                      </p:cBhvr>
                                    </p:animEffect>
                                  </p:childTnLst>
                                </p:cTn>
                              </p:par>
                            </p:childTnLst>
                          </p:cTn>
                        </p:par>
                        <p:par>
                          <p:cTn id="188" fill="hold">
                            <p:stCondLst>
                              <p:cond delay="2000"/>
                            </p:stCondLst>
                            <p:childTnLst>
                              <p:par>
                                <p:cTn id="189" presetID="10" presetClass="entr" presetSubtype="0" fill="hold" grpId="0" nodeType="afterEffect">
                                  <p:stCondLst>
                                    <p:cond delay="0"/>
                                  </p:stCondLst>
                                  <p:childTnLst>
                                    <p:set>
                                      <p:cBhvr>
                                        <p:cTn id="190" dur="1" fill="hold">
                                          <p:stCondLst>
                                            <p:cond delay="0"/>
                                          </p:stCondLst>
                                        </p:cTn>
                                        <p:tgtEl>
                                          <p:spTgt spid="111"/>
                                        </p:tgtEl>
                                        <p:attrNameLst>
                                          <p:attrName>style.visibility</p:attrName>
                                        </p:attrNameLst>
                                      </p:cBhvr>
                                      <p:to>
                                        <p:strVal val="visible"/>
                                      </p:to>
                                    </p:set>
                                    <p:animEffect transition="in" filter="fade">
                                      <p:cBhvr>
                                        <p:cTn id="191" dur="500"/>
                                        <p:tgtEl>
                                          <p:spTgt spid="111"/>
                                        </p:tgtEl>
                                      </p:cBhvr>
                                    </p:animEffect>
                                  </p:childTnLst>
                                </p:cTn>
                              </p:par>
                            </p:childTnLst>
                          </p:cTn>
                        </p:par>
                        <p:par>
                          <p:cTn id="192" fill="hold">
                            <p:stCondLst>
                              <p:cond delay="2500"/>
                            </p:stCondLst>
                            <p:childTnLst>
                              <p:par>
                                <p:cTn id="193" presetID="16" presetClass="entr" presetSubtype="37" fill="hold" nodeType="afterEffect">
                                  <p:stCondLst>
                                    <p:cond delay="0"/>
                                  </p:stCondLst>
                                  <p:childTnLst>
                                    <p:set>
                                      <p:cBhvr>
                                        <p:cTn id="194" dur="1" fill="hold">
                                          <p:stCondLst>
                                            <p:cond delay="0"/>
                                          </p:stCondLst>
                                        </p:cTn>
                                        <p:tgtEl>
                                          <p:spTgt spid="93"/>
                                        </p:tgtEl>
                                        <p:attrNameLst>
                                          <p:attrName>style.visibility</p:attrName>
                                        </p:attrNameLst>
                                      </p:cBhvr>
                                      <p:to>
                                        <p:strVal val="visible"/>
                                      </p:to>
                                    </p:set>
                                    <p:animEffect transition="in" filter="barn(outVertical)">
                                      <p:cBhvr>
                                        <p:cTn id="195" dur="500"/>
                                        <p:tgtEl>
                                          <p:spTgt spid="93"/>
                                        </p:tgtEl>
                                      </p:cBhvr>
                                    </p:animEffect>
                                  </p:childTnLst>
                                </p:cTn>
                              </p:par>
                              <p:par>
                                <p:cTn id="196" presetID="22" presetClass="entr" presetSubtype="4" fill="hold" nodeType="withEffect">
                                  <p:stCondLst>
                                    <p:cond delay="0"/>
                                  </p:stCondLst>
                                  <p:childTnLst>
                                    <p:set>
                                      <p:cBhvr>
                                        <p:cTn id="197" dur="1" fill="hold">
                                          <p:stCondLst>
                                            <p:cond delay="0"/>
                                          </p:stCondLst>
                                        </p:cTn>
                                        <p:tgtEl>
                                          <p:spTgt spid="105"/>
                                        </p:tgtEl>
                                        <p:attrNameLst>
                                          <p:attrName>style.visibility</p:attrName>
                                        </p:attrNameLst>
                                      </p:cBhvr>
                                      <p:to>
                                        <p:strVal val="visible"/>
                                      </p:to>
                                    </p:set>
                                    <p:animEffect transition="in" filter="wipe(down)">
                                      <p:cBhvr>
                                        <p:cTn id="198" dur="2000"/>
                                        <p:tgtEl>
                                          <p:spTgt spid="105"/>
                                        </p:tgtEl>
                                      </p:cBhvr>
                                    </p:animEffect>
                                  </p:childTnLst>
                                </p:cTn>
                              </p:par>
                            </p:childTnLst>
                          </p:cTn>
                        </p:par>
                        <p:par>
                          <p:cTn id="199" fill="hold">
                            <p:stCondLst>
                              <p:cond delay="4500"/>
                            </p:stCondLst>
                            <p:childTnLst>
                              <p:par>
                                <p:cTn id="200" presetID="16" presetClass="entr" presetSubtype="37" fill="hold" nodeType="afterEffect">
                                  <p:stCondLst>
                                    <p:cond delay="0"/>
                                  </p:stCondLst>
                                  <p:childTnLst>
                                    <p:set>
                                      <p:cBhvr>
                                        <p:cTn id="201" dur="1" fill="hold">
                                          <p:stCondLst>
                                            <p:cond delay="0"/>
                                          </p:stCondLst>
                                        </p:cTn>
                                        <p:tgtEl>
                                          <p:spTgt spid="94"/>
                                        </p:tgtEl>
                                        <p:attrNameLst>
                                          <p:attrName>style.visibility</p:attrName>
                                        </p:attrNameLst>
                                      </p:cBhvr>
                                      <p:to>
                                        <p:strVal val="visible"/>
                                      </p:to>
                                    </p:set>
                                    <p:animEffect transition="in" filter="barn(outVertical)">
                                      <p:cBhvr>
                                        <p:cTn id="202" dur="500"/>
                                        <p:tgtEl>
                                          <p:spTgt spid="94"/>
                                        </p:tgtEl>
                                      </p:cBhvr>
                                    </p:animEffect>
                                  </p:childTnLst>
                                </p:cTn>
                              </p:par>
                            </p:childTnLst>
                          </p:cTn>
                        </p:par>
                        <p:par>
                          <p:cTn id="203" fill="hold">
                            <p:stCondLst>
                              <p:cond delay="5000"/>
                            </p:stCondLst>
                            <p:childTnLst>
                              <p:par>
                                <p:cTn id="204" presetID="16" presetClass="entr" presetSubtype="37" fill="hold" nodeType="afterEffect">
                                  <p:stCondLst>
                                    <p:cond delay="0"/>
                                  </p:stCondLst>
                                  <p:childTnLst>
                                    <p:set>
                                      <p:cBhvr>
                                        <p:cTn id="205" dur="1" fill="hold">
                                          <p:stCondLst>
                                            <p:cond delay="0"/>
                                          </p:stCondLst>
                                        </p:cTn>
                                        <p:tgtEl>
                                          <p:spTgt spid="95"/>
                                        </p:tgtEl>
                                        <p:attrNameLst>
                                          <p:attrName>style.visibility</p:attrName>
                                        </p:attrNameLst>
                                      </p:cBhvr>
                                      <p:to>
                                        <p:strVal val="visible"/>
                                      </p:to>
                                    </p:set>
                                    <p:animEffect transition="in" filter="barn(outVertical)">
                                      <p:cBhvr>
                                        <p:cTn id="206" dur="500"/>
                                        <p:tgtEl>
                                          <p:spTgt spid="95"/>
                                        </p:tgtEl>
                                      </p:cBhvr>
                                    </p:animEffect>
                                  </p:childTnLst>
                                </p:cTn>
                              </p:par>
                              <p:par>
                                <p:cTn id="207" presetID="16" presetClass="entr" presetSubtype="42" fill="hold" nodeType="withEffect">
                                  <p:stCondLst>
                                    <p:cond delay="0"/>
                                  </p:stCondLst>
                                  <p:childTnLst>
                                    <p:set>
                                      <p:cBhvr>
                                        <p:cTn id="208" dur="1" fill="hold">
                                          <p:stCondLst>
                                            <p:cond delay="0"/>
                                          </p:stCondLst>
                                        </p:cTn>
                                        <p:tgtEl>
                                          <p:spTgt spid="109"/>
                                        </p:tgtEl>
                                        <p:attrNameLst>
                                          <p:attrName>style.visibility</p:attrName>
                                        </p:attrNameLst>
                                      </p:cBhvr>
                                      <p:to>
                                        <p:strVal val="visible"/>
                                      </p:to>
                                    </p:set>
                                    <p:animEffect transition="in" filter="barn(outHorizontal)">
                                      <p:cBhvr>
                                        <p:cTn id="209" dur="2000"/>
                                        <p:tgtEl>
                                          <p:spTgt spid="109"/>
                                        </p:tgtEl>
                                      </p:cBhvr>
                                    </p:animEffect>
                                  </p:childTnLst>
                                </p:cTn>
                              </p:par>
                            </p:childTnLst>
                          </p:cTn>
                        </p:par>
                        <p:par>
                          <p:cTn id="210" fill="hold">
                            <p:stCondLst>
                              <p:cond delay="7000"/>
                            </p:stCondLst>
                            <p:childTnLst>
                              <p:par>
                                <p:cTn id="211" presetID="16" presetClass="entr" presetSubtype="42" fill="hold" grpId="0" nodeType="afterEffect">
                                  <p:stCondLst>
                                    <p:cond delay="0"/>
                                  </p:stCondLst>
                                  <p:childTnLst>
                                    <p:set>
                                      <p:cBhvr>
                                        <p:cTn id="212" dur="1" fill="hold">
                                          <p:stCondLst>
                                            <p:cond delay="0"/>
                                          </p:stCondLst>
                                        </p:cTn>
                                        <p:tgtEl>
                                          <p:spTgt spid="82"/>
                                        </p:tgtEl>
                                        <p:attrNameLst>
                                          <p:attrName>style.visibility</p:attrName>
                                        </p:attrNameLst>
                                      </p:cBhvr>
                                      <p:to>
                                        <p:strVal val="visible"/>
                                      </p:to>
                                    </p:set>
                                    <p:animEffect transition="in" filter="barn(outHorizontal)">
                                      <p:cBhvr>
                                        <p:cTn id="213" dur="500"/>
                                        <p:tgtEl>
                                          <p:spTgt spid="82"/>
                                        </p:tgtEl>
                                      </p:cBhvr>
                                    </p:animEffect>
                                  </p:childTnLst>
                                </p:cTn>
                              </p:par>
                              <p:par>
                                <p:cTn id="214" presetID="10" presetClass="entr" presetSubtype="0" fill="hold" grpId="0" nodeType="withEffect">
                                  <p:stCondLst>
                                    <p:cond delay="0"/>
                                  </p:stCondLst>
                                  <p:childTnLst>
                                    <p:set>
                                      <p:cBhvr>
                                        <p:cTn id="215" dur="1" fill="hold">
                                          <p:stCondLst>
                                            <p:cond delay="0"/>
                                          </p:stCondLst>
                                        </p:cTn>
                                        <p:tgtEl>
                                          <p:spTgt spid="91"/>
                                        </p:tgtEl>
                                        <p:attrNameLst>
                                          <p:attrName>style.visibility</p:attrName>
                                        </p:attrNameLst>
                                      </p:cBhvr>
                                      <p:to>
                                        <p:strVal val="visible"/>
                                      </p:to>
                                    </p:set>
                                    <p:animEffect transition="in" filter="fade">
                                      <p:cBhvr>
                                        <p:cTn id="216" dur="500"/>
                                        <p:tgtEl>
                                          <p:spTgt spid="91"/>
                                        </p:tgtEl>
                                      </p:cBhvr>
                                    </p:animEffect>
                                  </p:childTnLst>
                                </p:cTn>
                              </p:par>
                            </p:childTnLst>
                          </p:cTn>
                        </p:par>
                        <p:par>
                          <p:cTn id="217" fill="hold">
                            <p:stCondLst>
                              <p:cond delay="7500"/>
                            </p:stCondLst>
                            <p:childTnLst>
                              <p:par>
                                <p:cTn id="218" presetID="16" presetClass="entr" presetSubtype="37" fill="hold" grpId="0" nodeType="afterEffect">
                                  <p:stCondLst>
                                    <p:cond delay="0"/>
                                  </p:stCondLst>
                                  <p:childTnLst>
                                    <p:set>
                                      <p:cBhvr>
                                        <p:cTn id="219" dur="1" fill="hold">
                                          <p:stCondLst>
                                            <p:cond delay="0"/>
                                          </p:stCondLst>
                                        </p:cTn>
                                        <p:tgtEl>
                                          <p:spTgt spid="83"/>
                                        </p:tgtEl>
                                        <p:attrNameLst>
                                          <p:attrName>style.visibility</p:attrName>
                                        </p:attrNameLst>
                                      </p:cBhvr>
                                      <p:to>
                                        <p:strVal val="visible"/>
                                      </p:to>
                                    </p:set>
                                    <p:animEffect transition="in" filter="barn(outVertical)">
                                      <p:cBhvr>
                                        <p:cTn id="220" dur="500"/>
                                        <p:tgtEl>
                                          <p:spTgt spid="83"/>
                                        </p:tgtEl>
                                      </p:cBhvr>
                                    </p:animEffect>
                                  </p:childTnLst>
                                </p:cTn>
                              </p:par>
                            </p:childTnLst>
                          </p:cTn>
                        </p:par>
                        <p:par>
                          <p:cTn id="221" fill="hold">
                            <p:stCondLst>
                              <p:cond delay="8000"/>
                            </p:stCondLst>
                            <p:childTnLst>
                              <p:par>
                                <p:cTn id="222" presetID="10" presetClass="entr" presetSubtype="0" fill="hold" grpId="0" nodeType="afterEffect">
                                  <p:stCondLst>
                                    <p:cond delay="0"/>
                                  </p:stCondLst>
                                  <p:childTnLst>
                                    <p:set>
                                      <p:cBhvr>
                                        <p:cTn id="223" dur="1" fill="hold">
                                          <p:stCondLst>
                                            <p:cond delay="0"/>
                                          </p:stCondLst>
                                        </p:cTn>
                                        <p:tgtEl>
                                          <p:spTgt spid="92"/>
                                        </p:tgtEl>
                                        <p:attrNameLst>
                                          <p:attrName>style.visibility</p:attrName>
                                        </p:attrNameLst>
                                      </p:cBhvr>
                                      <p:to>
                                        <p:strVal val="visible"/>
                                      </p:to>
                                    </p:set>
                                    <p:animEffect transition="in" filter="fade">
                                      <p:cBhvr>
                                        <p:cTn id="224" dur="500"/>
                                        <p:tgtEl>
                                          <p:spTgt spid="92"/>
                                        </p:tgtEl>
                                      </p:cBhvr>
                                    </p:animEffect>
                                  </p:childTnLst>
                                </p:cTn>
                              </p:par>
                            </p:childTnLst>
                          </p:cTn>
                        </p:par>
                        <p:par>
                          <p:cTn id="225" fill="hold">
                            <p:stCondLst>
                              <p:cond delay="8500"/>
                            </p:stCondLst>
                            <p:childTnLst>
                              <p:par>
                                <p:cTn id="226" presetID="6" presetClass="emph" presetSubtype="0" autoRev="1" fill="hold" nodeType="afterEffect">
                                  <p:stCondLst>
                                    <p:cond delay="0"/>
                                  </p:stCondLst>
                                  <p:childTnLst>
                                    <p:animScale>
                                      <p:cBhvr>
                                        <p:cTn id="227" dur="1000" fill="hold"/>
                                        <p:tgtEl>
                                          <p:spTgt spid="94"/>
                                        </p:tgtEl>
                                      </p:cBhvr>
                                      <p:by x="150000" y="150000"/>
                                    </p:animScale>
                                  </p:childTnLst>
                                </p:cTn>
                              </p:par>
                            </p:childTnLst>
                          </p:cTn>
                        </p:par>
                        <p:par>
                          <p:cTn id="228" fill="hold">
                            <p:stCondLst>
                              <p:cond delay="10500"/>
                            </p:stCondLst>
                            <p:childTnLst>
                              <p:par>
                                <p:cTn id="229" presetID="6" presetClass="emph" presetSubtype="0" autoRev="1" fill="hold" nodeType="afterEffect">
                                  <p:stCondLst>
                                    <p:cond delay="0"/>
                                  </p:stCondLst>
                                  <p:childTnLst>
                                    <p:animScale>
                                      <p:cBhvr>
                                        <p:cTn id="230" dur="1000" fill="hold"/>
                                        <p:tgtEl>
                                          <p:spTgt spid="93"/>
                                        </p:tgtEl>
                                      </p:cBhvr>
                                      <p:by x="150000" y="150000"/>
                                    </p:animScale>
                                  </p:childTnLst>
                                </p:cTn>
                              </p:par>
                            </p:childTnLst>
                          </p:cTn>
                        </p:par>
                        <p:par>
                          <p:cTn id="231" fill="hold">
                            <p:stCondLst>
                              <p:cond delay="12500"/>
                            </p:stCondLst>
                            <p:childTnLst>
                              <p:par>
                                <p:cTn id="232" presetID="6" presetClass="emph" presetSubtype="0" autoRev="1" fill="hold" nodeType="afterEffect">
                                  <p:stCondLst>
                                    <p:cond delay="0"/>
                                  </p:stCondLst>
                                  <p:childTnLst>
                                    <p:animScale>
                                      <p:cBhvr>
                                        <p:cTn id="233" dur="1000" fill="hold"/>
                                        <p:tgtEl>
                                          <p:spTgt spid="9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7" grpId="0"/>
      <p:bldP spid="49" grpId="0" animBg="1"/>
      <p:bldP spid="50" grpId="0" animBg="1"/>
      <p:bldP spid="51" grpId="0"/>
      <p:bldP spid="52" grpId="0"/>
      <p:bldP spid="52" grpId="1"/>
      <p:bldP spid="53" grpId="0"/>
      <p:bldP spid="54" grpId="0"/>
      <p:bldP spid="55" grpId="0"/>
      <p:bldP spid="56" grpId="0"/>
      <p:bldP spid="62" grpId="0"/>
      <p:bldP spid="63" grpId="0" animBg="1"/>
      <p:bldP spid="66" grpId="0"/>
      <p:bldP spid="67" grpId="0"/>
      <p:bldP spid="76" grpId="0" animBg="1"/>
      <p:bldP spid="82" grpId="0" animBg="1"/>
      <p:bldP spid="83" grpId="0" animBg="1"/>
      <p:bldP spid="84" grpId="0"/>
      <p:bldP spid="85" grpId="0"/>
      <p:bldP spid="88" grpId="0" animBg="1"/>
      <p:bldP spid="91" grpId="0"/>
      <p:bldP spid="92" grpId="0"/>
      <p:bldP spid="110" grpId="0"/>
      <p:bldP spid="111" grpId="0"/>
      <p:bldP spid="112" grpId="0"/>
      <p:bldP spid="113" grpId="0"/>
      <p:bldP spid="12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CE2D1-72BC-E62C-8F5B-47BDDB4A9620}"/>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862B4543-0493-BEE2-597A-BBFBEEC7E0C6}"/>
              </a:ext>
            </a:extLst>
          </p:cNvPr>
          <p:cNvSpPr/>
          <p:nvPr/>
        </p:nvSpPr>
        <p:spPr>
          <a:xfrm>
            <a:off x="835071" y="5825058"/>
            <a:ext cx="9797351" cy="732908"/>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A1E5F2C4-B2CB-1004-AB59-EFF59163829E}"/>
              </a:ext>
            </a:extLst>
          </p:cNvPr>
          <p:cNvSpPr/>
          <p:nvPr/>
        </p:nvSpPr>
        <p:spPr>
          <a:xfrm>
            <a:off x="825500" y="1186193"/>
            <a:ext cx="9797351" cy="4576697"/>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09" name="Table 108">
            <a:extLst>
              <a:ext uri="{FF2B5EF4-FFF2-40B4-BE49-F238E27FC236}">
                <a16:creationId xmlns:a16="http://schemas.microsoft.com/office/drawing/2014/main" id="{121B8F27-0AB5-31C3-131B-50098EC2AF72}"/>
              </a:ext>
            </a:extLst>
          </p:cNvPr>
          <p:cNvGraphicFramePr>
            <a:graphicFrameLocks noGrp="1"/>
          </p:cNvGraphicFramePr>
          <p:nvPr/>
        </p:nvGraphicFramePr>
        <p:xfrm>
          <a:off x="10013836" y="1161782"/>
          <a:ext cx="409433" cy="4619930"/>
        </p:xfrm>
        <a:graphic>
          <a:graphicData uri="http://schemas.openxmlformats.org/drawingml/2006/table">
            <a:tbl>
              <a:tblPr bandRow="1">
                <a:tableStyleId>{284E427A-3D55-4303-BF80-6455036E1DE7}</a:tableStyleId>
              </a:tblPr>
              <a:tblGrid>
                <a:gridCol w="409433">
                  <a:extLst>
                    <a:ext uri="{9D8B030D-6E8A-4147-A177-3AD203B41FA5}">
                      <a16:colId xmlns:a16="http://schemas.microsoft.com/office/drawing/2014/main" val="1118754997"/>
                    </a:ext>
                  </a:extLst>
                </a:gridCol>
              </a:tblGrid>
              <a:tr h="165653">
                <a:tc>
                  <a:txBody>
                    <a:bodyPr/>
                    <a:lstStyle/>
                    <a:p>
                      <a:endParaRPr lang="en-GB" sz="400" dirty="0"/>
                    </a:p>
                  </a:txBody>
                  <a:tcPr>
                    <a:lnB w="12700" cap="flat" cmpd="sng" algn="ctr">
                      <a:solidFill>
                        <a:schemeClr val="bg1"/>
                      </a:solidFill>
                      <a:prstDash val="solid"/>
                      <a:round/>
                      <a:headEnd type="none" w="med" len="med"/>
                      <a:tailEnd type="none" w="med" len="med"/>
                    </a:lnB>
                    <a:solidFill>
                      <a:srgbClr val="EFC479"/>
                    </a:solidFill>
                  </a:tcPr>
                </a:tc>
                <a:extLst>
                  <a:ext uri="{0D108BD9-81ED-4DB2-BD59-A6C34878D82A}">
                    <a16:rowId xmlns:a16="http://schemas.microsoft.com/office/drawing/2014/main" val="3865204404"/>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91221534"/>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35062896"/>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69111027"/>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6967664"/>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33956442"/>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49785490"/>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84720660"/>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41330436"/>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98339623"/>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05623177"/>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23183734"/>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29000696"/>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36467532"/>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33779146"/>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40822673"/>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51296459"/>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18492480"/>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8691141"/>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8783156"/>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18689854"/>
                  </a:ext>
                </a:extLst>
              </a:tr>
              <a:tr h="1141217">
                <a:tc>
                  <a:txBody>
                    <a:bodyPr/>
                    <a:lstStyle/>
                    <a:p>
                      <a:endParaRPr lang="en-GB" sz="400" dirty="0"/>
                    </a:p>
                  </a:txBody>
                  <a:tcPr>
                    <a:lnT w="12700" cap="flat" cmpd="sng" algn="ctr">
                      <a:solidFill>
                        <a:schemeClr val="bg1"/>
                      </a:solidFill>
                      <a:prstDash val="solid"/>
                      <a:round/>
                      <a:headEnd type="none" w="med" len="med"/>
                      <a:tailEnd type="none" w="med" len="med"/>
                    </a:lnT>
                    <a:solidFill>
                      <a:schemeClr val="accent4"/>
                    </a:solidFill>
                  </a:tcPr>
                </a:tc>
                <a:extLst>
                  <a:ext uri="{0D108BD9-81ED-4DB2-BD59-A6C34878D82A}">
                    <a16:rowId xmlns:a16="http://schemas.microsoft.com/office/drawing/2014/main" val="3681352068"/>
                  </a:ext>
                </a:extLst>
              </a:tr>
            </a:tbl>
          </a:graphicData>
        </a:graphic>
      </p:graphicFrame>
      <p:graphicFrame>
        <p:nvGraphicFramePr>
          <p:cNvPr id="105" name="Table 104">
            <a:extLst>
              <a:ext uri="{FF2B5EF4-FFF2-40B4-BE49-F238E27FC236}">
                <a16:creationId xmlns:a16="http://schemas.microsoft.com/office/drawing/2014/main" id="{971F0A7E-4F8F-70CD-4DB3-2E0C8C7E24AB}"/>
              </a:ext>
            </a:extLst>
          </p:cNvPr>
          <p:cNvGraphicFramePr>
            <a:graphicFrameLocks noGrp="1"/>
          </p:cNvGraphicFramePr>
          <p:nvPr/>
        </p:nvGraphicFramePr>
        <p:xfrm>
          <a:off x="9279198" y="1163179"/>
          <a:ext cx="409433" cy="4618547"/>
        </p:xfrm>
        <a:graphic>
          <a:graphicData uri="http://schemas.openxmlformats.org/drawingml/2006/table">
            <a:tbl>
              <a:tblPr bandRow="1">
                <a:tableStyleId>{35758FB7-9AC5-4552-8A53-C91805E547FA}</a:tableStyleId>
              </a:tblPr>
              <a:tblGrid>
                <a:gridCol w="409433">
                  <a:extLst>
                    <a:ext uri="{9D8B030D-6E8A-4147-A177-3AD203B41FA5}">
                      <a16:colId xmlns:a16="http://schemas.microsoft.com/office/drawing/2014/main" val="1118754997"/>
                    </a:ext>
                  </a:extLst>
                </a:gridCol>
              </a:tblGrid>
              <a:tr h="419867">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542157688"/>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41330436"/>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98339623"/>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05623177"/>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23183734"/>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29000696"/>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36467532"/>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33779146"/>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40822673"/>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51296459"/>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18492480"/>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8691141"/>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8783156"/>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14455555"/>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49495962"/>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21249305"/>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77755949"/>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48169422"/>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571095781"/>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55237010"/>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712103"/>
                  </a:ext>
                </a:extLst>
              </a:tr>
            </a:tbl>
          </a:graphicData>
        </a:graphic>
      </p:graphicFrame>
      <p:sp>
        <p:nvSpPr>
          <p:cNvPr id="2" name="Title 1">
            <a:extLst>
              <a:ext uri="{FF2B5EF4-FFF2-40B4-BE49-F238E27FC236}">
                <a16:creationId xmlns:a16="http://schemas.microsoft.com/office/drawing/2014/main" id="{AEFBE44E-8201-8984-B026-CAA175651AA0}"/>
              </a:ext>
            </a:extLst>
          </p:cNvPr>
          <p:cNvSpPr>
            <a:spLocks noGrp="1"/>
          </p:cNvSpPr>
          <p:nvPr>
            <p:ph type="ctrTitle"/>
          </p:nvPr>
        </p:nvSpPr>
        <p:spPr/>
        <p:txBody>
          <a:bodyPr/>
          <a:lstStyle/>
          <a:p>
            <a:r>
              <a:rPr lang="en-GB" dirty="0"/>
              <a:t>Equity Forward Curve – Data Adjustment for Interpolation</a:t>
            </a:r>
          </a:p>
        </p:txBody>
      </p:sp>
      <p:cxnSp>
        <p:nvCxnSpPr>
          <p:cNvPr id="18" name="Straight Connector 17">
            <a:extLst>
              <a:ext uri="{FF2B5EF4-FFF2-40B4-BE49-F238E27FC236}">
                <a16:creationId xmlns:a16="http://schemas.microsoft.com/office/drawing/2014/main" id="{90C049CD-E78E-2332-FE65-1F0F61B59CD8}"/>
              </a:ext>
            </a:extLst>
          </p:cNvPr>
          <p:cNvCxnSpPr>
            <a:cxnSpLocks/>
          </p:cNvCxnSpPr>
          <p:nvPr/>
        </p:nvCxnSpPr>
        <p:spPr>
          <a:xfrm flipH="1">
            <a:off x="776294" y="1052583"/>
            <a:ext cx="1628" cy="5561159"/>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934212D-8003-23D8-D9F2-85E20231BA43}"/>
              </a:ext>
            </a:extLst>
          </p:cNvPr>
          <p:cNvCxnSpPr>
            <a:cxnSpLocks/>
          </p:cNvCxnSpPr>
          <p:nvPr/>
        </p:nvCxnSpPr>
        <p:spPr>
          <a:xfrm>
            <a:off x="727122" y="1165272"/>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249A56D-EAFD-0635-CD8B-683BFBF1797A}"/>
              </a:ext>
            </a:extLst>
          </p:cNvPr>
          <p:cNvCxnSpPr>
            <a:cxnSpLocks/>
          </p:cNvCxnSpPr>
          <p:nvPr/>
        </p:nvCxnSpPr>
        <p:spPr>
          <a:xfrm>
            <a:off x="727122" y="1724072"/>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CACFF08-C77E-ADFE-64D3-8DEE38AE3DCA}"/>
              </a:ext>
            </a:extLst>
          </p:cNvPr>
          <p:cNvCxnSpPr>
            <a:cxnSpLocks/>
          </p:cNvCxnSpPr>
          <p:nvPr/>
        </p:nvCxnSpPr>
        <p:spPr>
          <a:xfrm>
            <a:off x="728733" y="2314622"/>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92FC628-54CD-35AE-93B1-39096438DC0C}"/>
              </a:ext>
            </a:extLst>
          </p:cNvPr>
          <p:cNvCxnSpPr>
            <a:cxnSpLocks/>
          </p:cNvCxnSpPr>
          <p:nvPr/>
        </p:nvCxnSpPr>
        <p:spPr>
          <a:xfrm>
            <a:off x="728733" y="2886122"/>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17BAB64-0D92-9060-F13A-4FC86F43FE96}"/>
              </a:ext>
            </a:extLst>
          </p:cNvPr>
          <p:cNvCxnSpPr>
            <a:cxnSpLocks/>
          </p:cNvCxnSpPr>
          <p:nvPr/>
        </p:nvCxnSpPr>
        <p:spPr>
          <a:xfrm>
            <a:off x="730344" y="3489372"/>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38A76A-8466-8EF1-2B42-7CCE461676F7}"/>
              </a:ext>
            </a:extLst>
          </p:cNvPr>
          <p:cNvCxnSpPr>
            <a:cxnSpLocks/>
          </p:cNvCxnSpPr>
          <p:nvPr/>
        </p:nvCxnSpPr>
        <p:spPr>
          <a:xfrm>
            <a:off x="730344" y="4060872"/>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D00AF25-14FE-610F-CC65-8FE71C4454F4}"/>
              </a:ext>
            </a:extLst>
          </p:cNvPr>
          <p:cNvCxnSpPr>
            <a:cxnSpLocks/>
          </p:cNvCxnSpPr>
          <p:nvPr/>
        </p:nvCxnSpPr>
        <p:spPr>
          <a:xfrm>
            <a:off x="736694" y="4639102"/>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7CA330B-4297-3C47-C933-C0E945578A37}"/>
              </a:ext>
            </a:extLst>
          </p:cNvPr>
          <p:cNvCxnSpPr>
            <a:cxnSpLocks/>
          </p:cNvCxnSpPr>
          <p:nvPr/>
        </p:nvCxnSpPr>
        <p:spPr>
          <a:xfrm>
            <a:off x="728733" y="5216572"/>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5CACCBA-BA93-45AD-937A-C8AFFDB4240E}"/>
              </a:ext>
            </a:extLst>
          </p:cNvPr>
          <p:cNvCxnSpPr>
            <a:cxnSpLocks/>
          </p:cNvCxnSpPr>
          <p:nvPr/>
        </p:nvCxnSpPr>
        <p:spPr>
          <a:xfrm>
            <a:off x="730344" y="5781722"/>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AAA1801-C4C4-E994-B8C0-2B72C16066A5}"/>
              </a:ext>
            </a:extLst>
          </p:cNvPr>
          <p:cNvCxnSpPr/>
          <p:nvPr/>
        </p:nvCxnSpPr>
        <p:spPr>
          <a:xfrm>
            <a:off x="769688" y="1165272"/>
            <a:ext cx="985316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38" name="Table 37">
            <a:extLst>
              <a:ext uri="{FF2B5EF4-FFF2-40B4-BE49-F238E27FC236}">
                <a16:creationId xmlns:a16="http://schemas.microsoft.com/office/drawing/2014/main" id="{48423D28-D111-50F5-B8FF-EE509DB2FCCB}"/>
              </a:ext>
            </a:extLst>
          </p:cNvPr>
          <p:cNvGraphicFramePr>
            <a:graphicFrameLocks noGrp="1"/>
          </p:cNvGraphicFramePr>
          <p:nvPr/>
        </p:nvGraphicFramePr>
        <p:xfrm>
          <a:off x="4508037" y="1162103"/>
          <a:ext cx="409433" cy="4613224"/>
        </p:xfrm>
        <a:graphic>
          <a:graphicData uri="http://schemas.openxmlformats.org/drawingml/2006/table">
            <a:tbl>
              <a:tblPr bandRow="1">
                <a:tableStyleId>{284E427A-3D55-4303-BF80-6455036E1DE7}</a:tableStyleId>
              </a:tblPr>
              <a:tblGrid>
                <a:gridCol w="409433">
                  <a:extLst>
                    <a:ext uri="{9D8B030D-6E8A-4147-A177-3AD203B41FA5}">
                      <a16:colId xmlns:a16="http://schemas.microsoft.com/office/drawing/2014/main" val="1118754997"/>
                    </a:ext>
                  </a:extLst>
                </a:gridCol>
              </a:tblGrid>
              <a:tr h="164758">
                <a:tc>
                  <a:txBody>
                    <a:bodyPr/>
                    <a:lstStyle/>
                    <a:p>
                      <a:endParaRPr lang="en-GB" sz="400" dirty="0"/>
                    </a:p>
                  </a:txBody>
                  <a:tcPr>
                    <a:lnB w="12700" cap="flat" cmpd="sng" algn="ctr">
                      <a:solidFill>
                        <a:schemeClr val="bg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865204404"/>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91221534"/>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35062896"/>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69111027"/>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6967664"/>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33956442"/>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49785490"/>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84720660"/>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41330436"/>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98339623"/>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05623177"/>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23183734"/>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29000696"/>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36467532"/>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33779146"/>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40822673"/>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51296459"/>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18492480"/>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8691141"/>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8783156"/>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18689854"/>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81352068"/>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96719783"/>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54027692"/>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94142395"/>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99632030"/>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10155162"/>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836617274"/>
                  </a:ext>
                </a:extLst>
              </a:tr>
            </a:tbl>
          </a:graphicData>
        </a:graphic>
      </p:graphicFrame>
      <p:graphicFrame>
        <p:nvGraphicFramePr>
          <p:cNvPr id="39" name="Table 38">
            <a:extLst>
              <a:ext uri="{FF2B5EF4-FFF2-40B4-BE49-F238E27FC236}">
                <a16:creationId xmlns:a16="http://schemas.microsoft.com/office/drawing/2014/main" id="{03625E9E-1BC1-FE2E-B713-C1C7F2D55E85}"/>
              </a:ext>
            </a:extLst>
          </p:cNvPr>
          <p:cNvGraphicFramePr>
            <a:graphicFrameLocks noGrp="1"/>
          </p:cNvGraphicFramePr>
          <p:nvPr/>
        </p:nvGraphicFramePr>
        <p:xfrm>
          <a:off x="3775725" y="1162102"/>
          <a:ext cx="409433" cy="4619622"/>
        </p:xfrm>
        <a:graphic>
          <a:graphicData uri="http://schemas.openxmlformats.org/drawingml/2006/table">
            <a:tbl>
              <a:tblPr bandRow="1">
                <a:tableStyleId>{35758FB7-9AC5-4552-8A53-C91805E547FA}</a:tableStyleId>
              </a:tblPr>
              <a:tblGrid>
                <a:gridCol w="409433">
                  <a:extLst>
                    <a:ext uri="{9D8B030D-6E8A-4147-A177-3AD203B41FA5}">
                      <a16:colId xmlns:a16="http://schemas.microsoft.com/office/drawing/2014/main" val="1118754997"/>
                    </a:ext>
                  </a:extLst>
                </a:gridCol>
              </a:tblGrid>
              <a:tr h="419965">
                <a:tc>
                  <a:txBody>
                    <a:bodyPr/>
                    <a:lstStyle/>
                    <a:p>
                      <a:endParaRPr lang="en-GB" sz="500" dirty="0"/>
                    </a:p>
                  </a:txBody>
                  <a:tcPr>
                    <a:lnB w="12700" cap="flat" cmpd="sng" algn="ctr">
                      <a:solidFill>
                        <a:schemeClr val="bg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865204404"/>
                  </a:ext>
                </a:extLst>
              </a:tr>
              <a:tr h="20998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41330436"/>
                  </a:ext>
                </a:extLst>
              </a:tr>
              <a:tr h="20998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98339623"/>
                  </a:ext>
                </a:extLst>
              </a:tr>
              <a:tr h="20998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05623177"/>
                  </a:ext>
                </a:extLst>
              </a:tr>
              <a:tr h="20998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23183734"/>
                  </a:ext>
                </a:extLst>
              </a:tr>
              <a:tr h="20998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29000696"/>
                  </a:ext>
                </a:extLst>
              </a:tr>
              <a:tr h="20998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36467532"/>
                  </a:ext>
                </a:extLst>
              </a:tr>
              <a:tr h="20998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33779146"/>
                  </a:ext>
                </a:extLst>
              </a:tr>
              <a:tr h="20998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40822673"/>
                  </a:ext>
                </a:extLst>
              </a:tr>
              <a:tr h="20998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51296459"/>
                  </a:ext>
                </a:extLst>
              </a:tr>
              <a:tr h="20998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18492480"/>
                  </a:ext>
                </a:extLst>
              </a:tr>
              <a:tr h="20998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8691141"/>
                  </a:ext>
                </a:extLst>
              </a:tr>
              <a:tr h="20998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8783156"/>
                  </a:ext>
                </a:extLst>
              </a:tr>
              <a:tr h="1679861">
                <a:tc>
                  <a:txBody>
                    <a:bodyPr/>
                    <a:lstStyle/>
                    <a:p>
                      <a:endParaRPr lang="en-GB" sz="500" dirty="0"/>
                    </a:p>
                  </a:txBody>
                  <a:tcPr>
                    <a:lnT w="12700" cap="flat" cmpd="sng" algn="ctr">
                      <a:solidFill>
                        <a:schemeClr val="bg1"/>
                      </a:solidFill>
                      <a:prstDash val="solid"/>
                      <a:round/>
                      <a:headEnd type="none" w="med" len="med"/>
                      <a:tailEnd type="none" w="med" len="med"/>
                    </a:lnT>
                    <a:solidFill>
                      <a:schemeClr val="accent4">
                        <a:lumMod val="60000"/>
                        <a:lumOff val="40000"/>
                      </a:schemeClr>
                    </a:solidFill>
                  </a:tcPr>
                </a:tc>
                <a:extLst>
                  <a:ext uri="{0D108BD9-81ED-4DB2-BD59-A6C34878D82A}">
                    <a16:rowId xmlns:a16="http://schemas.microsoft.com/office/drawing/2014/main" val="2918689854"/>
                  </a:ext>
                </a:extLst>
              </a:tr>
            </a:tbl>
          </a:graphicData>
        </a:graphic>
      </p:graphicFrame>
      <p:cxnSp>
        <p:nvCxnSpPr>
          <p:cNvPr id="40" name="Straight Connector 39">
            <a:extLst>
              <a:ext uri="{FF2B5EF4-FFF2-40B4-BE49-F238E27FC236}">
                <a16:creationId xmlns:a16="http://schemas.microsoft.com/office/drawing/2014/main" id="{4F87AC38-7F4E-0346-6DAF-C2134E1333F6}"/>
              </a:ext>
            </a:extLst>
          </p:cNvPr>
          <p:cNvCxnSpPr>
            <a:cxnSpLocks/>
          </p:cNvCxnSpPr>
          <p:nvPr/>
        </p:nvCxnSpPr>
        <p:spPr>
          <a:xfrm>
            <a:off x="718111" y="5781722"/>
            <a:ext cx="985316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548152-198A-A2B6-34AA-523343A7026E}"/>
                  </a:ext>
                </a:extLst>
              </p:cNvPr>
              <p:cNvSpPr txBox="1"/>
              <p:nvPr/>
            </p:nvSpPr>
            <p:spPr>
              <a:xfrm>
                <a:off x="488493" y="3652481"/>
                <a:ext cx="16639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GB" sz="1400" i="1">
                              <a:latin typeface="Cambria Math" panose="02040503050406030204" pitchFamily="18" charset="0"/>
                            </a:rPr>
                            <m:t>𝑡</m:t>
                          </m:r>
                        </m:e>
                        <m:sub>
                          <m:r>
                            <a:rPr lang="en-GB" sz="1400" b="0" i="1" smtClean="0">
                              <a:latin typeface="Cambria Math" panose="02040503050406030204" pitchFamily="18" charset="0"/>
                            </a:rPr>
                            <m:t>𝑖</m:t>
                          </m:r>
                        </m:sub>
                      </m:sSub>
                    </m:oMath>
                  </m:oMathPara>
                </a14:m>
                <a:endParaRPr lang="en-GB" sz="1400" dirty="0"/>
              </a:p>
            </p:txBody>
          </p:sp>
        </mc:Choice>
        <mc:Fallback xmlns="">
          <p:sp>
            <p:nvSpPr>
              <p:cNvPr id="46" name="TextBox 45">
                <a:extLst>
                  <a:ext uri="{FF2B5EF4-FFF2-40B4-BE49-F238E27FC236}">
                    <a16:creationId xmlns:a16="http://schemas.microsoft.com/office/drawing/2014/main" id="{16548152-198A-A2B6-34AA-523343A7026E}"/>
                  </a:ext>
                </a:extLst>
              </p:cNvPr>
              <p:cNvSpPr txBox="1">
                <a:spLocks noRot="1" noChangeAspect="1" noMove="1" noResize="1" noEditPoints="1" noAdjustHandles="1" noChangeArrowheads="1" noChangeShapeType="1" noTextEdit="1"/>
              </p:cNvSpPr>
              <p:nvPr/>
            </p:nvSpPr>
            <p:spPr>
              <a:xfrm>
                <a:off x="488493" y="3652481"/>
                <a:ext cx="166392" cy="215444"/>
              </a:xfrm>
              <a:prstGeom prst="rect">
                <a:avLst/>
              </a:prstGeom>
              <a:blipFill>
                <a:blip r:embed="rId3"/>
                <a:stretch>
                  <a:fillRect l="-22222" r="-7407" b="-1388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CEE04918-B0B7-C17C-22AF-F40860B3C18C}"/>
                  </a:ext>
                </a:extLst>
              </p:cNvPr>
              <p:cNvSpPr txBox="1"/>
              <p:nvPr/>
            </p:nvSpPr>
            <p:spPr>
              <a:xfrm>
                <a:off x="195577" y="5673309"/>
                <a:ext cx="44223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1400" b="0" i="1" smtClean="0">
                              <a:latin typeface="Cambria Math" panose="02040503050406030204" pitchFamily="18" charset="0"/>
                            </a:rPr>
                          </m:ctrlPr>
                        </m:sSupPr>
                        <m:e>
                          <m:r>
                            <a:rPr lang="en-GB" sz="1400" b="0" i="1" smtClean="0">
                              <a:latin typeface="Cambria Math" panose="02040503050406030204" pitchFamily="18" charset="0"/>
                            </a:rPr>
                            <m:t>𝑇</m:t>
                          </m:r>
                        </m:e>
                        <m:sup>
                          <m:r>
                            <a:rPr lang="en-GB" sz="1400" b="0" i="1" smtClean="0">
                              <a:latin typeface="Cambria Math" panose="02040503050406030204" pitchFamily="18" charset="0"/>
                            </a:rPr>
                            <m:t>𝑀𝑎𝑥</m:t>
                          </m:r>
                        </m:sup>
                      </m:sSup>
                    </m:oMath>
                  </m:oMathPara>
                </a14:m>
                <a:endParaRPr lang="en-GB" sz="1400" dirty="0"/>
              </a:p>
            </p:txBody>
          </p:sp>
        </mc:Choice>
        <mc:Fallback xmlns="">
          <p:sp>
            <p:nvSpPr>
              <p:cNvPr id="47" name="TextBox 46">
                <a:extLst>
                  <a:ext uri="{FF2B5EF4-FFF2-40B4-BE49-F238E27FC236}">
                    <a16:creationId xmlns:a16="http://schemas.microsoft.com/office/drawing/2014/main" id="{CEE04918-B0B7-C17C-22AF-F40860B3C18C}"/>
                  </a:ext>
                </a:extLst>
              </p:cNvPr>
              <p:cNvSpPr txBox="1">
                <a:spLocks noRot="1" noChangeAspect="1" noMove="1" noResize="1" noEditPoints="1" noAdjustHandles="1" noChangeArrowheads="1" noChangeShapeType="1" noTextEdit="1"/>
              </p:cNvSpPr>
              <p:nvPr/>
            </p:nvSpPr>
            <p:spPr>
              <a:xfrm>
                <a:off x="195577" y="5673309"/>
                <a:ext cx="442237" cy="215444"/>
              </a:xfrm>
              <a:prstGeom prst="rect">
                <a:avLst/>
              </a:prstGeom>
              <a:blipFill>
                <a:blip r:embed="rId4"/>
                <a:stretch>
                  <a:fillRect l="-8219" b="-8571"/>
                </a:stretch>
              </a:blipFill>
            </p:spPr>
            <p:txBody>
              <a:bodyPr/>
              <a:lstStyle/>
              <a:p>
                <a:r>
                  <a:rPr lang="en-GB">
                    <a:noFill/>
                  </a:rPr>
                  <a:t> </a:t>
                </a:r>
              </a:p>
            </p:txBody>
          </p:sp>
        </mc:Fallback>
      </mc:AlternateContent>
      <p:sp>
        <p:nvSpPr>
          <p:cNvPr id="48" name="TextBox 47">
            <a:extLst>
              <a:ext uri="{FF2B5EF4-FFF2-40B4-BE49-F238E27FC236}">
                <a16:creationId xmlns:a16="http://schemas.microsoft.com/office/drawing/2014/main" id="{5998CA13-7994-CCDA-53C8-B726B79A1AE2}"/>
              </a:ext>
            </a:extLst>
          </p:cNvPr>
          <p:cNvSpPr txBox="1"/>
          <p:nvPr/>
        </p:nvSpPr>
        <p:spPr>
          <a:xfrm rot="16200000">
            <a:off x="-799969" y="3615098"/>
            <a:ext cx="2204844" cy="369332"/>
          </a:xfrm>
          <a:prstGeom prst="rect">
            <a:avLst/>
          </a:prstGeom>
          <a:noFill/>
        </p:spPr>
        <p:txBody>
          <a:bodyPr wrap="square" rtlCol="0">
            <a:spAutoFit/>
          </a:bodyPr>
          <a:lstStyle/>
          <a:p>
            <a:pPr algn="ctr"/>
            <a:r>
              <a:rPr lang="en-GB" dirty="0"/>
              <a:t> Quotes Expiries</a:t>
            </a: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1B24EC0-6578-8170-364C-438986568485}"/>
                  </a:ext>
                </a:extLst>
              </p:cNvPr>
              <p:cNvSpPr txBox="1"/>
              <p:nvPr/>
            </p:nvSpPr>
            <p:spPr>
              <a:xfrm>
                <a:off x="3749214" y="5773721"/>
                <a:ext cx="515907" cy="307777"/>
              </a:xfrm>
              <a:prstGeom prst="rect">
                <a:avLst/>
              </a:prstGeom>
              <a:noFill/>
            </p:spPr>
            <p:txBody>
              <a:bodyPr wrap="square">
                <a:spAutoFit/>
              </a:bodyPr>
              <a:lstStyle/>
              <a:p>
                <a:pPr algn="ctr"/>
                <a14:m>
                  <m:oMath xmlns:m="http://schemas.openxmlformats.org/officeDocument/2006/math">
                    <m:r>
                      <a:rPr lang="en-GB" sz="1400" b="0" i="1" smtClean="0">
                        <a:latin typeface="Cambria Math" panose="02040503050406030204" pitchFamily="18" charset="0"/>
                      </a:rPr>
                      <m:t>𝐸𝑄</m:t>
                    </m:r>
                  </m:oMath>
                </a14:m>
                <a:r>
                  <a:rPr lang="en-GB" sz="1400" dirty="0"/>
                  <a:t> </a:t>
                </a:r>
              </a:p>
            </p:txBody>
          </p:sp>
        </mc:Choice>
        <mc:Fallback xmlns="">
          <p:sp>
            <p:nvSpPr>
              <p:cNvPr id="53" name="TextBox 52">
                <a:extLst>
                  <a:ext uri="{FF2B5EF4-FFF2-40B4-BE49-F238E27FC236}">
                    <a16:creationId xmlns:a16="http://schemas.microsoft.com/office/drawing/2014/main" id="{C1B24EC0-6578-8170-364C-438986568485}"/>
                  </a:ext>
                </a:extLst>
              </p:cNvPr>
              <p:cNvSpPr txBox="1">
                <a:spLocks noRot="1" noChangeAspect="1" noMove="1" noResize="1" noEditPoints="1" noAdjustHandles="1" noChangeArrowheads="1" noChangeShapeType="1" noTextEdit="1"/>
              </p:cNvSpPr>
              <p:nvPr/>
            </p:nvSpPr>
            <p:spPr>
              <a:xfrm>
                <a:off x="3749214" y="5773721"/>
                <a:ext cx="515907" cy="307777"/>
              </a:xfrm>
              <a:prstGeom prst="rect">
                <a:avLst/>
              </a:prstGeom>
              <a:blipFill>
                <a:blip r:embed="rId5"/>
                <a:stretch>
                  <a:fillRect b="-588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F9EC8B37-1ADB-9C38-0785-3D7A7DE8E27D}"/>
                  </a:ext>
                </a:extLst>
              </p:cNvPr>
              <p:cNvSpPr txBox="1"/>
              <p:nvPr/>
            </p:nvSpPr>
            <p:spPr>
              <a:xfrm>
                <a:off x="4392230" y="5787274"/>
                <a:ext cx="66644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𝐼𝑅</m:t>
                      </m:r>
                    </m:oMath>
                  </m:oMathPara>
                </a14:m>
                <a:endParaRPr lang="en-GB" sz="1400" dirty="0"/>
              </a:p>
            </p:txBody>
          </p:sp>
        </mc:Choice>
        <mc:Fallback xmlns="">
          <p:sp>
            <p:nvSpPr>
              <p:cNvPr id="54" name="TextBox 53">
                <a:extLst>
                  <a:ext uri="{FF2B5EF4-FFF2-40B4-BE49-F238E27FC236}">
                    <a16:creationId xmlns:a16="http://schemas.microsoft.com/office/drawing/2014/main" id="{F9EC8B37-1ADB-9C38-0785-3D7A7DE8E27D}"/>
                  </a:ext>
                </a:extLst>
              </p:cNvPr>
              <p:cNvSpPr txBox="1">
                <a:spLocks noRot="1" noChangeAspect="1" noMove="1" noResize="1" noEditPoints="1" noAdjustHandles="1" noChangeArrowheads="1" noChangeShapeType="1" noTextEdit="1"/>
              </p:cNvSpPr>
              <p:nvPr/>
            </p:nvSpPr>
            <p:spPr>
              <a:xfrm>
                <a:off x="4392230" y="5787274"/>
                <a:ext cx="666447" cy="307777"/>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E8603C70-34F5-33F9-E29C-C725732E4D2B}"/>
                  </a:ext>
                </a:extLst>
              </p:cNvPr>
              <p:cNvSpPr txBox="1"/>
              <p:nvPr/>
            </p:nvSpPr>
            <p:spPr>
              <a:xfrm>
                <a:off x="453318" y="1009229"/>
                <a:ext cx="19075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GB" sz="1400" i="1">
                              <a:latin typeface="Cambria Math" panose="02040503050406030204" pitchFamily="18" charset="0"/>
                            </a:rPr>
                            <m:t>𝑡</m:t>
                          </m:r>
                        </m:e>
                        <m:sub>
                          <m:r>
                            <a:rPr lang="en-GB" sz="1400" b="0" i="1" smtClean="0">
                              <a:latin typeface="Cambria Math" panose="02040503050406030204" pitchFamily="18" charset="0"/>
                            </a:rPr>
                            <m:t>0</m:t>
                          </m:r>
                        </m:sub>
                      </m:sSub>
                    </m:oMath>
                  </m:oMathPara>
                </a14:m>
                <a:endParaRPr lang="en-GB" sz="1400" dirty="0"/>
              </a:p>
            </p:txBody>
          </p:sp>
        </mc:Choice>
        <mc:Fallback xmlns="">
          <p:sp>
            <p:nvSpPr>
              <p:cNvPr id="62" name="TextBox 61">
                <a:extLst>
                  <a:ext uri="{FF2B5EF4-FFF2-40B4-BE49-F238E27FC236}">
                    <a16:creationId xmlns:a16="http://schemas.microsoft.com/office/drawing/2014/main" id="{E8603C70-34F5-33F9-E29C-C725732E4D2B}"/>
                  </a:ext>
                </a:extLst>
              </p:cNvPr>
              <p:cNvSpPr txBox="1">
                <a:spLocks noRot="1" noChangeAspect="1" noMove="1" noResize="1" noEditPoints="1" noAdjustHandles="1" noChangeArrowheads="1" noChangeShapeType="1" noTextEdit="1"/>
              </p:cNvSpPr>
              <p:nvPr/>
            </p:nvSpPr>
            <p:spPr>
              <a:xfrm>
                <a:off x="453318" y="1009229"/>
                <a:ext cx="190758" cy="215444"/>
              </a:xfrm>
              <a:prstGeom prst="rect">
                <a:avLst/>
              </a:prstGeom>
              <a:blipFill>
                <a:blip r:embed="rId7"/>
                <a:stretch>
                  <a:fillRect l="-18750" r="-3125" b="-1428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C3D957F7-FD49-D344-46E0-EE9B72744E5C}"/>
                  </a:ext>
                </a:extLst>
              </p:cNvPr>
              <p:cNvSpPr txBox="1"/>
              <p:nvPr/>
            </p:nvSpPr>
            <p:spPr>
              <a:xfrm>
                <a:off x="2200074" y="678179"/>
                <a:ext cx="1336465" cy="290144"/>
              </a:xfrm>
              <a:prstGeom prst="rect">
                <a:avLst/>
              </a:prstGeom>
              <a:solidFill>
                <a:schemeClr val="accent4">
                  <a:lumMod val="20000"/>
                  <a:lumOff val="8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1600" b="1" i="1" smtClean="0">
                              <a:latin typeface="Cambria Math" panose="02040503050406030204" pitchFamily="18" charset="0"/>
                            </a:rPr>
                          </m:ctrlPr>
                        </m:sSubSupPr>
                        <m:e>
                          <m:r>
                            <a:rPr lang="en-GB" sz="1600" b="1" i="1" smtClean="0">
                              <a:latin typeface="Cambria Math" panose="02040503050406030204" pitchFamily="18" charset="0"/>
                            </a:rPr>
                            <m:t>𝑻</m:t>
                          </m:r>
                        </m:e>
                        <m:sub>
                          <m:r>
                            <a:rPr lang="en-GB" sz="1600" b="1" i="1" smtClean="0">
                              <a:latin typeface="Cambria Math" panose="02040503050406030204" pitchFamily="18" charset="0"/>
                            </a:rPr>
                            <m:t>𝑬𝑸</m:t>
                          </m:r>
                        </m:sub>
                        <m:sup>
                          <m:r>
                            <a:rPr lang="en-GB" sz="1600" b="1" i="1" smtClean="0">
                              <a:latin typeface="Cambria Math" panose="02040503050406030204" pitchFamily="18" charset="0"/>
                            </a:rPr>
                            <m:t>𝑴𝒂𝒙</m:t>
                          </m:r>
                        </m:sup>
                      </m:sSubSup>
                      <m:r>
                        <a:rPr lang="en-GB" sz="1600" b="1" i="1" smtClean="0">
                          <a:latin typeface="Cambria Math" panose="02040503050406030204" pitchFamily="18" charset="0"/>
                        </a:rPr>
                        <m:t>&lt;</m:t>
                      </m:r>
                      <m:sSubSup>
                        <m:sSubSupPr>
                          <m:ctrlPr>
                            <a:rPr lang="en-GB" sz="1600" b="1" i="1" smtClean="0">
                              <a:latin typeface="Cambria Math" panose="02040503050406030204" pitchFamily="18" charset="0"/>
                            </a:rPr>
                          </m:ctrlPr>
                        </m:sSubSupPr>
                        <m:e>
                          <m:r>
                            <a:rPr lang="en-GB" sz="1600" b="1" i="1" smtClean="0">
                              <a:latin typeface="Cambria Math" panose="02040503050406030204" pitchFamily="18" charset="0"/>
                            </a:rPr>
                            <m:t>𝑻</m:t>
                          </m:r>
                        </m:e>
                        <m:sub>
                          <m:r>
                            <a:rPr lang="en-GB" sz="1600" b="1" i="1" smtClean="0">
                              <a:latin typeface="Cambria Math" panose="02040503050406030204" pitchFamily="18" charset="0"/>
                            </a:rPr>
                            <m:t>𝑰𝑹</m:t>
                          </m:r>
                        </m:sub>
                        <m:sup>
                          <m:r>
                            <a:rPr lang="en-GB" sz="1600" b="1" i="1" smtClean="0">
                              <a:latin typeface="Cambria Math" panose="02040503050406030204" pitchFamily="18" charset="0"/>
                            </a:rPr>
                            <m:t>𝑴𝒂𝒙</m:t>
                          </m:r>
                        </m:sup>
                      </m:sSubSup>
                    </m:oMath>
                  </m:oMathPara>
                </a14:m>
                <a:endParaRPr lang="en-GB" sz="1600" b="1" dirty="0"/>
              </a:p>
            </p:txBody>
          </p:sp>
        </mc:Choice>
        <mc:Fallback xmlns="">
          <p:sp>
            <p:nvSpPr>
              <p:cNvPr id="63" name="TextBox 62">
                <a:extLst>
                  <a:ext uri="{FF2B5EF4-FFF2-40B4-BE49-F238E27FC236}">
                    <a16:creationId xmlns:a16="http://schemas.microsoft.com/office/drawing/2014/main" id="{C3D957F7-FD49-D344-46E0-EE9B72744E5C}"/>
                  </a:ext>
                </a:extLst>
              </p:cNvPr>
              <p:cNvSpPr txBox="1">
                <a:spLocks noRot="1" noChangeAspect="1" noMove="1" noResize="1" noEditPoints="1" noAdjustHandles="1" noChangeArrowheads="1" noChangeShapeType="1" noTextEdit="1"/>
              </p:cNvSpPr>
              <p:nvPr/>
            </p:nvSpPr>
            <p:spPr>
              <a:xfrm>
                <a:off x="2200074" y="678179"/>
                <a:ext cx="1336465" cy="290144"/>
              </a:xfrm>
              <a:prstGeom prst="rect">
                <a:avLst/>
              </a:prstGeom>
              <a:blipFill>
                <a:blip r:embed="rId8"/>
                <a:stretch>
                  <a:fillRect b="-20833"/>
                </a:stretch>
              </a:blipFill>
            </p:spPr>
            <p:txBody>
              <a:bodyPr/>
              <a:lstStyle/>
              <a:p>
                <a:r>
                  <a:rPr lang="en-GB">
                    <a:noFill/>
                  </a:rPr>
                  <a:t> </a:t>
                </a:r>
              </a:p>
            </p:txBody>
          </p:sp>
        </mc:Fallback>
      </mc:AlternateContent>
      <p:graphicFrame>
        <p:nvGraphicFramePr>
          <p:cNvPr id="64" name="Table 63">
            <a:extLst>
              <a:ext uri="{FF2B5EF4-FFF2-40B4-BE49-F238E27FC236}">
                <a16:creationId xmlns:a16="http://schemas.microsoft.com/office/drawing/2014/main" id="{CEDDB9D9-E0EB-9773-282B-8A24AA4E02F2}"/>
              </a:ext>
            </a:extLst>
          </p:cNvPr>
          <p:cNvGraphicFramePr>
            <a:graphicFrameLocks noGrp="1"/>
          </p:cNvGraphicFramePr>
          <p:nvPr/>
        </p:nvGraphicFramePr>
        <p:xfrm>
          <a:off x="3775723" y="1575423"/>
          <a:ext cx="409433" cy="2843952"/>
        </p:xfrm>
        <a:graphic>
          <a:graphicData uri="http://schemas.openxmlformats.org/drawingml/2006/table">
            <a:tbl>
              <a:tblPr bandRow="1">
                <a:tableStyleId>{35758FB7-9AC5-4552-8A53-C91805E547FA}</a:tableStyleId>
              </a:tblPr>
              <a:tblGrid>
                <a:gridCol w="409433">
                  <a:extLst>
                    <a:ext uri="{9D8B030D-6E8A-4147-A177-3AD203B41FA5}">
                      <a16:colId xmlns:a16="http://schemas.microsoft.com/office/drawing/2014/main" val="1118754997"/>
                    </a:ext>
                  </a:extLst>
                </a:gridCol>
              </a:tblGrid>
              <a:tr h="236996">
                <a:tc>
                  <a:txBody>
                    <a:bodyPr/>
                    <a:lstStyle/>
                    <a:p>
                      <a:endParaRPr lang="en-GB" sz="500" dirty="0"/>
                    </a:p>
                  </a:txBody>
                  <a:tcP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41330436"/>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98339623"/>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05623177"/>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23183734"/>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29000696"/>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36467532"/>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33779146"/>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40822673"/>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51296459"/>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18492480"/>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8691141"/>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68783156"/>
                  </a:ext>
                </a:extLst>
              </a:tr>
            </a:tbl>
          </a:graphicData>
        </a:graphic>
      </p:graphicFrame>
      <p:graphicFrame>
        <p:nvGraphicFramePr>
          <p:cNvPr id="65" name="Table 64">
            <a:extLst>
              <a:ext uri="{FF2B5EF4-FFF2-40B4-BE49-F238E27FC236}">
                <a16:creationId xmlns:a16="http://schemas.microsoft.com/office/drawing/2014/main" id="{35DD3918-A634-9F03-BB04-508372C378A6}"/>
              </a:ext>
            </a:extLst>
          </p:cNvPr>
          <p:cNvGraphicFramePr>
            <a:graphicFrameLocks noGrp="1"/>
          </p:cNvGraphicFramePr>
          <p:nvPr/>
        </p:nvGraphicFramePr>
        <p:xfrm>
          <a:off x="4501492" y="1331448"/>
          <a:ext cx="409433" cy="4434345"/>
        </p:xfrm>
        <a:graphic>
          <a:graphicData uri="http://schemas.openxmlformats.org/drawingml/2006/table">
            <a:tbl>
              <a:tblPr bandRow="1">
                <a:tableStyleId>{284E427A-3D55-4303-BF80-6455036E1DE7}</a:tableStyleId>
              </a:tblPr>
              <a:tblGrid>
                <a:gridCol w="409433">
                  <a:extLst>
                    <a:ext uri="{9D8B030D-6E8A-4147-A177-3AD203B41FA5}">
                      <a16:colId xmlns:a16="http://schemas.microsoft.com/office/drawing/2014/main" val="1118754997"/>
                    </a:ext>
                  </a:extLst>
                </a:gridCol>
              </a:tblGrid>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91221534"/>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35062896"/>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69111027"/>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6967664"/>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33956442"/>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49785490"/>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84720660"/>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41330436"/>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98339623"/>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05623177"/>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23183734"/>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29000696"/>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36467532"/>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33779146"/>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40822673"/>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51296459"/>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18492480"/>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8691141"/>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8783156"/>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18689854"/>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81352068"/>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96719783"/>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54027692"/>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94142395"/>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99632030"/>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10155162"/>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836617274"/>
                  </a:ext>
                </a:extLst>
              </a:tr>
            </a:tbl>
          </a:graphicData>
        </a:graphic>
      </p:graphicFrame>
      <p:cxnSp>
        <p:nvCxnSpPr>
          <p:cNvPr id="69" name="Straight Connector 68">
            <a:extLst>
              <a:ext uri="{FF2B5EF4-FFF2-40B4-BE49-F238E27FC236}">
                <a16:creationId xmlns:a16="http://schemas.microsoft.com/office/drawing/2014/main" id="{B8341440-D212-70C9-8BC5-80916098795B}"/>
              </a:ext>
            </a:extLst>
          </p:cNvPr>
          <p:cNvCxnSpPr>
            <a:cxnSpLocks/>
          </p:cNvCxnSpPr>
          <p:nvPr/>
        </p:nvCxnSpPr>
        <p:spPr>
          <a:xfrm>
            <a:off x="3775724" y="1162102"/>
            <a:ext cx="409433" cy="0"/>
          </a:xfrm>
          <a:prstGeom prst="line">
            <a:avLst/>
          </a:prstGeom>
          <a:ln w="57150"/>
        </p:spPr>
        <p:style>
          <a:lnRef idx="1">
            <a:schemeClr val="accent5"/>
          </a:lnRef>
          <a:fillRef idx="0">
            <a:schemeClr val="accent5"/>
          </a:fillRef>
          <a:effectRef idx="0">
            <a:schemeClr val="accent5"/>
          </a:effectRef>
          <a:fontRef idx="minor">
            <a:schemeClr val="tx1"/>
          </a:fontRef>
        </p:style>
      </p:cxnSp>
      <p:cxnSp>
        <p:nvCxnSpPr>
          <p:cNvPr id="74" name="Straight Connector 73">
            <a:extLst>
              <a:ext uri="{FF2B5EF4-FFF2-40B4-BE49-F238E27FC236}">
                <a16:creationId xmlns:a16="http://schemas.microsoft.com/office/drawing/2014/main" id="{B63C5B89-2994-2F35-73B4-C22CF00C30AB}"/>
              </a:ext>
            </a:extLst>
          </p:cNvPr>
          <p:cNvCxnSpPr>
            <a:cxnSpLocks/>
          </p:cNvCxnSpPr>
          <p:nvPr/>
        </p:nvCxnSpPr>
        <p:spPr>
          <a:xfrm>
            <a:off x="3775723" y="5790021"/>
            <a:ext cx="409433" cy="0"/>
          </a:xfrm>
          <a:prstGeom prst="line">
            <a:avLst/>
          </a:prstGeom>
          <a:ln w="57150"/>
        </p:spPr>
        <p:style>
          <a:lnRef idx="1">
            <a:schemeClr val="accent5"/>
          </a:lnRef>
          <a:fillRef idx="0">
            <a:schemeClr val="accent5"/>
          </a:fillRef>
          <a:effectRef idx="0">
            <a:schemeClr val="accent5"/>
          </a:effectRef>
          <a:fontRef idx="minor">
            <a:schemeClr val="tx1"/>
          </a:fontRef>
        </p:style>
      </p:cxnSp>
      <p:cxnSp>
        <p:nvCxnSpPr>
          <p:cNvPr id="75" name="Straight Connector 74">
            <a:extLst>
              <a:ext uri="{FF2B5EF4-FFF2-40B4-BE49-F238E27FC236}">
                <a16:creationId xmlns:a16="http://schemas.microsoft.com/office/drawing/2014/main" id="{8BC4EE24-F6CC-A769-4E43-F99A9C2672F7}"/>
              </a:ext>
            </a:extLst>
          </p:cNvPr>
          <p:cNvCxnSpPr>
            <a:cxnSpLocks/>
          </p:cNvCxnSpPr>
          <p:nvPr/>
        </p:nvCxnSpPr>
        <p:spPr>
          <a:xfrm>
            <a:off x="4508037" y="1171679"/>
            <a:ext cx="409433" cy="0"/>
          </a:xfrm>
          <a:prstGeom prst="line">
            <a:avLst/>
          </a:prstGeom>
          <a:ln w="57150">
            <a:solidFill>
              <a:schemeClr val="accent2"/>
            </a:solidFill>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88" name="Second Case">
                <a:extLst>
                  <a:ext uri="{FF2B5EF4-FFF2-40B4-BE49-F238E27FC236}">
                    <a16:creationId xmlns:a16="http://schemas.microsoft.com/office/drawing/2014/main" id="{860258E7-8569-E287-976B-F4C1C062E390}"/>
                  </a:ext>
                </a:extLst>
              </p:cNvPr>
              <p:cNvSpPr txBox="1"/>
              <p:nvPr/>
            </p:nvSpPr>
            <p:spPr>
              <a:xfrm>
                <a:off x="7703549" y="678179"/>
                <a:ext cx="1336465" cy="290144"/>
              </a:xfrm>
              <a:prstGeom prst="rect">
                <a:avLst/>
              </a:prstGeom>
              <a:solidFill>
                <a:schemeClr val="accent4">
                  <a:lumMod val="20000"/>
                  <a:lumOff val="8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1600" b="1" i="1" smtClean="0">
                              <a:latin typeface="Cambria Math" panose="02040503050406030204" pitchFamily="18" charset="0"/>
                            </a:rPr>
                          </m:ctrlPr>
                        </m:sSubSupPr>
                        <m:e>
                          <m:r>
                            <a:rPr lang="en-GB" sz="1600" b="1" i="1" smtClean="0">
                              <a:latin typeface="Cambria Math" panose="02040503050406030204" pitchFamily="18" charset="0"/>
                            </a:rPr>
                            <m:t>𝑻</m:t>
                          </m:r>
                        </m:e>
                        <m:sub>
                          <m:r>
                            <a:rPr lang="en-GB" sz="1600" b="1" i="1" smtClean="0">
                              <a:latin typeface="Cambria Math" panose="02040503050406030204" pitchFamily="18" charset="0"/>
                            </a:rPr>
                            <m:t>𝑬𝑸</m:t>
                          </m:r>
                        </m:sub>
                        <m:sup>
                          <m:r>
                            <a:rPr lang="en-GB" sz="1600" b="1" i="1" smtClean="0">
                              <a:latin typeface="Cambria Math" panose="02040503050406030204" pitchFamily="18" charset="0"/>
                            </a:rPr>
                            <m:t>𝑴𝒂𝒙</m:t>
                          </m:r>
                        </m:sup>
                      </m:sSubSup>
                      <m:r>
                        <a:rPr lang="en-GB" sz="1600" b="1" i="1" smtClean="0">
                          <a:latin typeface="Cambria Math" panose="02040503050406030204" pitchFamily="18" charset="0"/>
                        </a:rPr>
                        <m:t>&gt;</m:t>
                      </m:r>
                      <m:sSubSup>
                        <m:sSubSupPr>
                          <m:ctrlPr>
                            <a:rPr lang="en-GB" sz="1600" b="1" i="1" smtClean="0">
                              <a:latin typeface="Cambria Math" panose="02040503050406030204" pitchFamily="18" charset="0"/>
                            </a:rPr>
                          </m:ctrlPr>
                        </m:sSubSupPr>
                        <m:e>
                          <m:r>
                            <a:rPr lang="en-GB" sz="1600" b="1" i="1" smtClean="0">
                              <a:latin typeface="Cambria Math" panose="02040503050406030204" pitchFamily="18" charset="0"/>
                            </a:rPr>
                            <m:t>𝑻</m:t>
                          </m:r>
                        </m:e>
                        <m:sub>
                          <m:r>
                            <a:rPr lang="en-GB" sz="1600" b="1" i="1" smtClean="0">
                              <a:latin typeface="Cambria Math" panose="02040503050406030204" pitchFamily="18" charset="0"/>
                            </a:rPr>
                            <m:t>𝑰𝑹</m:t>
                          </m:r>
                        </m:sub>
                        <m:sup>
                          <m:r>
                            <a:rPr lang="en-GB" sz="1600" b="1" i="1" smtClean="0">
                              <a:latin typeface="Cambria Math" panose="02040503050406030204" pitchFamily="18" charset="0"/>
                            </a:rPr>
                            <m:t>𝑴𝒂𝒙</m:t>
                          </m:r>
                        </m:sup>
                      </m:sSubSup>
                    </m:oMath>
                  </m:oMathPara>
                </a14:m>
                <a:endParaRPr lang="en-GB" sz="1600" b="1" dirty="0"/>
              </a:p>
            </p:txBody>
          </p:sp>
        </mc:Choice>
        <mc:Fallback xmlns="">
          <p:sp>
            <p:nvSpPr>
              <p:cNvPr id="88" name="Second Case">
                <a:extLst>
                  <a:ext uri="{FF2B5EF4-FFF2-40B4-BE49-F238E27FC236}">
                    <a16:creationId xmlns:a16="http://schemas.microsoft.com/office/drawing/2014/main" id="{860258E7-8569-E287-976B-F4C1C062E390}"/>
                  </a:ext>
                </a:extLst>
              </p:cNvPr>
              <p:cNvSpPr txBox="1">
                <a:spLocks noRot="1" noChangeAspect="1" noMove="1" noResize="1" noEditPoints="1" noAdjustHandles="1" noChangeArrowheads="1" noChangeShapeType="1" noTextEdit="1"/>
              </p:cNvSpPr>
              <p:nvPr/>
            </p:nvSpPr>
            <p:spPr>
              <a:xfrm>
                <a:off x="7703549" y="678179"/>
                <a:ext cx="1336465" cy="290144"/>
              </a:xfrm>
              <a:prstGeom prst="rect">
                <a:avLst/>
              </a:prstGeom>
              <a:blipFill>
                <a:blip r:embed="rId9"/>
                <a:stretch>
                  <a:fillRect b="-20833"/>
                </a:stretch>
              </a:blipFill>
            </p:spPr>
            <p:txBody>
              <a:bodyPr/>
              <a:lstStyle/>
              <a:p>
                <a:r>
                  <a:rPr lang="en-GB">
                    <a:noFill/>
                  </a:rPr>
                  <a:t> </a:t>
                </a:r>
              </a:p>
            </p:txBody>
          </p:sp>
        </mc:Fallback>
      </mc:AlternateContent>
      <p:cxnSp>
        <p:nvCxnSpPr>
          <p:cNvPr id="93" name="Straight Connector 92">
            <a:extLst>
              <a:ext uri="{FF2B5EF4-FFF2-40B4-BE49-F238E27FC236}">
                <a16:creationId xmlns:a16="http://schemas.microsoft.com/office/drawing/2014/main" id="{3B8E7161-AB22-2097-A22B-B2DF783C3AEC}"/>
              </a:ext>
            </a:extLst>
          </p:cNvPr>
          <p:cNvCxnSpPr>
            <a:cxnSpLocks/>
          </p:cNvCxnSpPr>
          <p:nvPr/>
        </p:nvCxnSpPr>
        <p:spPr>
          <a:xfrm>
            <a:off x="9279199" y="1162102"/>
            <a:ext cx="409433" cy="0"/>
          </a:xfrm>
          <a:prstGeom prst="line">
            <a:avLst/>
          </a:prstGeom>
          <a:ln w="57150"/>
        </p:spPr>
        <p:style>
          <a:lnRef idx="1">
            <a:schemeClr val="accent5"/>
          </a:lnRef>
          <a:fillRef idx="0">
            <a:schemeClr val="accent5"/>
          </a:fillRef>
          <a:effectRef idx="0">
            <a:schemeClr val="accent5"/>
          </a:effectRef>
          <a:fontRef idx="minor">
            <a:schemeClr val="tx1"/>
          </a:fontRef>
        </p:style>
      </p:cxnSp>
      <p:cxnSp>
        <p:nvCxnSpPr>
          <p:cNvPr id="94" name="Straight Connector 93">
            <a:extLst>
              <a:ext uri="{FF2B5EF4-FFF2-40B4-BE49-F238E27FC236}">
                <a16:creationId xmlns:a16="http://schemas.microsoft.com/office/drawing/2014/main" id="{FA5D9AE5-4428-5496-F6D5-32227DD5A3B4}"/>
              </a:ext>
            </a:extLst>
          </p:cNvPr>
          <p:cNvCxnSpPr>
            <a:cxnSpLocks/>
          </p:cNvCxnSpPr>
          <p:nvPr/>
        </p:nvCxnSpPr>
        <p:spPr>
          <a:xfrm>
            <a:off x="10011512" y="5778158"/>
            <a:ext cx="409433" cy="0"/>
          </a:xfrm>
          <a:prstGeom prst="line">
            <a:avLst/>
          </a:prstGeom>
          <a:ln w="57150">
            <a:solidFill>
              <a:schemeClr val="accent2"/>
            </a:solidFill>
          </a:ln>
        </p:spPr>
        <p:style>
          <a:lnRef idx="1">
            <a:schemeClr val="accent5"/>
          </a:lnRef>
          <a:fillRef idx="0">
            <a:schemeClr val="accent5"/>
          </a:fillRef>
          <a:effectRef idx="0">
            <a:schemeClr val="accent5"/>
          </a:effectRef>
          <a:fontRef idx="minor">
            <a:schemeClr val="tx1"/>
          </a:fontRef>
        </p:style>
      </p:cxnSp>
      <p:cxnSp>
        <p:nvCxnSpPr>
          <p:cNvPr id="95" name="Straight Connector 94">
            <a:extLst>
              <a:ext uri="{FF2B5EF4-FFF2-40B4-BE49-F238E27FC236}">
                <a16:creationId xmlns:a16="http://schemas.microsoft.com/office/drawing/2014/main" id="{C6275319-FF64-F6EC-A787-D0162AA35985}"/>
              </a:ext>
            </a:extLst>
          </p:cNvPr>
          <p:cNvCxnSpPr>
            <a:cxnSpLocks/>
          </p:cNvCxnSpPr>
          <p:nvPr/>
        </p:nvCxnSpPr>
        <p:spPr>
          <a:xfrm>
            <a:off x="10011512" y="1171679"/>
            <a:ext cx="409433" cy="0"/>
          </a:xfrm>
          <a:prstGeom prst="line">
            <a:avLst/>
          </a:prstGeom>
          <a:ln w="57150">
            <a:solidFill>
              <a:schemeClr val="accent2"/>
            </a:solidFill>
          </a:ln>
        </p:spPr>
        <p:style>
          <a:lnRef idx="1">
            <a:schemeClr val="accent5"/>
          </a:lnRef>
          <a:fillRef idx="0">
            <a:schemeClr val="accent5"/>
          </a:fillRef>
          <a:effectRef idx="0">
            <a:schemeClr val="accent5"/>
          </a:effectRef>
          <a:fontRef idx="minor">
            <a:schemeClr val="tx1"/>
          </a:fontRef>
        </p:style>
      </p:cxnSp>
      <p:cxnSp>
        <p:nvCxnSpPr>
          <p:cNvPr id="100" name="Separator">
            <a:extLst>
              <a:ext uri="{FF2B5EF4-FFF2-40B4-BE49-F238E27FC236}">
                <a16:creationId xmlns:a16="http://schemas.microsoft.com/office/drawing/2014/main" id="{335F3BF2-5D03-6316-7CC7-39717B11A740}"/>
              </a:ext>
            </a:extLst>
          </p:cNvPr>
          <p:cNvCxnSpPr>
            <a:cxnSpLocks/>
          </p:cNvCxnSpPr>
          <p:nvPr/>
        </p:nvCxnSpPr>
        <p:spPr>
          <a:xfrm>
            <a:off x="5856431" y="678179"/>
            <a:ext cx="0" cy="585405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714A1505-1218-9F9A-C011-ED14467CF8D8}"/>
                  </a:ext>
                </a:extLst>
              </p:cNvPr>
              <p:cNvSpPr txBox="1"/>
              <p:nvPr/>
            </p:nvSpPr>
            <p:spPr>
              <a:xfrm>
                <a:off x="9252688" y="5811505"/>
                <a:ext cx="515907" cy="307777"/>
              </a:xfrm>
              <a:prstGeom prst="rect">
                <a:avLst/>
              </a:prstGeom>
              <a:noFill/>
            </p:spPr>
            <p:txBody>
              <a:bodyPr wrap="square">
                <a:spAutoFit/>
              </a:bodyPr>
              <a:lstStyle/>
              <a:p>
                <a:pPr algn="ctr"/>
                <a14:m>
                  <m:oMath xmlns:m="http://schemas.openxmlformats.org/officeDocument/2006/math">
                    <m:r>
                      <a:rPr lang="en-GB" sz="1400" b="0" i="1" smtClean="0">
                        <a:latin typeface="Cambria Math" panose="02040503050406030204" pitchFamily="18" charset="0"/>
                      </a:rPr>
                      <m:t>𝐸𝑄</m:t>
                    </m:r>
                  </m:oMath>
                </a14:m>
                <a:r>
                  <a:rPr lang="en-GB" sz="1400" dirty="0"/>
                  <a:t> </a:t>
                </a:r>
              </a:p>
            </p:txBody>
          </p:sp>
        </mc:Choice>
        <mc:Fallback xmlns="">
          <p:sp>
            <p:nvSpPr>
              <p:cNvPr id="110" name="TextBox 109">
                <a:extLst>
                  <a:ext uri="{FF2B5EF4-FFF2-40B4-BE49-F238E27FC236}">
                    <a16:creationId xmlns:a16="http://schemas.microsoft.com/office/drawing/2014/main" id="{714A1505-1218-9F9A-C011-ED14467CF8D8}"/>
                  </a:ext>
                </a:extLst>
              </p:cNvPr>
              <p:cNvSpPr txBox="1">
                <a:spLocks noRot="1" noChangeAspect="1" noMove="1" noResize="1" noEditPoints="1" noAdjustHandles="1" noChangeArrowheads="1" noChangeShapeType="1" noTextEdit="1"/>
              </p:cNvSpPr>
              <p:nvPr/>
            </p:nvSpPr>
            <p:spPr>
              <a:xfrm>
                <a:off x="9252688" y="5811505"/>
                <a:ext cx="515907" cy="307777"/>
              </a:xfrm>
              <a:prstGeom prst="rect">
                <a:avLst/>
              </a:prstGeom>
              <a:blipFill>
                <a:blip r:embed="rId10"/>
                <a:stretch>
                  <a:fillRect b="-588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0CB02431-8390-CB67-7040-2CC0B9509E4C}"/>
                  </a:ext>
                </a:extLst>
              </p:cNvPr>
              <p:cNvSpPr txBox="1"/>
              <p:nvPr/>
            </p:nvSpPr>
            <p:spPr>
              <a:xfrm>
                <a:off x="9895704" y="5825058"/>
                <a:ext cx="66644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𝐼𝑅</m:t>
                      </m:r>
                    </m:oMath>
                  </m:oMathPara>
                </a14:m>
                <a:endParaRPr lang="en-GB" sz="1400" dirty="0"/>
              </a:p>
            </p:txBody>
          </p:sp>
        </mc:Choice>
        <mc:Fallback xmlns="">
          <p:sp>
            <p:nvSpPr>
              <p:cNvPr id="111" name="TextBox 110">
                <a:extLst>
                  <a:ext uri="{FF2B5EF4-FFF2-40B4-BE49-F238E27FC236}">
                    <a16:creationId xmlns:a16="http://schemas.microsoft.com/office/drawing/2014/main" id="{0CB02431-8390-CB67-7040-2CC0B9509E4C}"/>
                  </a:ext>
                </a:extLst>
              </p:cNvPr>
              <p:cNvSpPr txBox="1">
                <a:spLocks noRot="1" noChangeAspect="1" noMove="1" noResize="1" noEditPoints="1" noAdjustHandles="1" noChangeArrowheads="1" noChangeShapeType="1" noTextEdit="1"/>
              </p:cNvSpPr>
              <p:nvPr/>
            </p:nvSpPr>
            <p:spPr>
              <a:xfrm>
                <a:off x="9895704" y="5825058"/>
                <a:ext cx="666447" cy="307777"/>
              </a:xfrm>
              <a:prstGeom prst="rect">
                <a:avLst/>
              </a:prstGeom>
              <a:blipFill>
                <a:blip r:embed="rId11"/>
                <a:stretch>
                  <a:fillRect/>
                </a:stretch>
              </a:blipFill>
            </p:spPr>
            <p:txBody>
              <a:bodyPr/>
              <a:lstStyle/>
              <a:p>
                <a:r>
                  <a:rPr lang="en-GB">
                    <a:noFill/>
                  </a:rPr>
                  <a:t> </a:t>
                </a:r>
              </a:p>
            </p:txBody>
          </p:sp>
        </mc:Fallback>
      </mc:AlternateContent>
      <p:graphicFrame>
        <p:nvGraphicFramePr>
          <p:cNvPr id="114" name="Table 113">
            <a:extLst>
              <a:ext uri="{FF2B5EF4-FFF2-40B4-BE49-F238E27FC236}">
                <a16:creationId xmlns:a16="http://schemas.microsoft.com/office/drawing/2014/main" id="{6745264D-9CC6-B0A3-6297-7FD1BC7A22A0}"/>
              </a:ext>
            </a:extLst>
          </p:cNvPr>
          <p:cNvGraphicFramePr>
            <a:graphicFrameLocks noGrp="1"/>
          </p:cNvGraphicFramePr>
          <p:nvPr/>
        </p:nvGraphicFramePr>
        <p:xfrm>
          <a:off x="10011512" y="1337843"/>
          <a:ext cx="409433" cy="3724220"/>
        </p:xfrm>
        <a:graphic>
          <a:graphicData uri="http://schemas.openxmlformats.org/drawingml/2006/table">
            <a:tbl>
              <a:tblPr bandRow="1">
                <a:tableStyleId>{284E427A-3D55-4303-BF80-6455036E1DE7}</a:tableStyleId>
              </a:tblPr>
              <a:tblGrid>
                <a:gridCol w="409433">
                  <a:extLst>
                    <a:ext uri="{9D8B030D-6E8A-4147-A177-3AD203B41FA5}">
                      <a16:colId xmlns:a16="http://schemas.microsoft.com/office/drawing/2014/main" val="1118754997"/>
                    </a:ext>
                  </a:extLst>
                </a:gridCol>
              </a:tblGrid>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91221534"/>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35062896"/>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69111027"/>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6967664"/>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33956442"/>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49785490"/>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84720660"/>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41330436"/>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98339623"/>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05623177"/>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23183734"/>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29000696"/>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36467532"/>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33779146"/>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40822673"/>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51296459"/>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18492480"/>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8691141"/>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8783156"/>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18689854"/>
                  </a:ext>
                </a:extLst>
              </a:tr>
            </a:tbl>
          </a:graphicData>
        </a:graphic>
      </p:graphicFrame>
      <p:graphicFrame>
        <p:nvGraphicFramePr>
          <p:cNvPr id="115" name="Table 114">
            <a:extLst>
              <a:ext uri="{FF2B5EF4-FFF2-40B4-BE49-F238E27FC236}">
                <a16:creationId xmlns:a16="http://schemas.microsoft.com/office/drawing/2014/main" id="{E0668EF6-3AE1-C998-3539-08E6F03C69FD}"/>
              </a:ext>
            </a:extLst>
          </p:cNvPr>
          <p:cNvGraphicFramePr>
            <a:graphicFrameLocks noGrp="1"/>
          </p:cNvGraphicFramePr>
          <p:nvPr/>
        </p:nvGraphicFramePr>
        <p:xfrm>
          <a:off x="9284785" y="1590743"/>
          <a:ext cx="409433" cy="4175060"/>
        </p:xfrm>
        <a:graphic>
          <a:graphicData uri="http://schemas.openxmlformats.org/drawingml/2006/table">
            <a:tbl>
              <a:tblPr bandRow="1">
                <a:tableStyleId>{35758FB7-9AC5-4552-8A53-C91805E547FA}</a:tableStyleId>
              </a:tblPr>
              <a:tblGrid>
                <a:gridCol w="409433">
                  <a:extLst>
                    <a:ext uri="{9D8B030D-6E8A-4147-A177-3AD203B41FA5}">
                      <a16:colId xmlns:a16="http://schemas.microsoft.com/office/drawing/2014/main" val="1118754997"/>
                    </a:ext>
                  </a:extLst>
                </a:gridCol>
              </a:tblGrid>
              <a:tr h="208753">
                <a:tc>
                  <a:txBody>
                    <a:bodyPr/>
                    <a:lstStyle/>
                    <a:p>
                      <a:endParaRPr lang="en-GB" sz="500" dirty="0"/>
                    </a:p>
                  </a:txBody>
                  <a:tcP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41330436"/>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98339623"/>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05623177"/>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23183734"/>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29000696"/>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36467532"/>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33779146"/>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40822673"/>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51296459"/>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18492480"/>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8691141"/>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8783156"/>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14455555"/>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49495962"/>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21249305"/>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77755949"/>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48169422"/>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571095781"/>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55237010"/>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712103"/>
                  </a:ext>
                </a:extLst>
              </a:tr>
            </a:tbl>
          </a:graphicData>
        </a:graphic>
      </p:graphicFrame>
      <p:sp>
        <p:nvSpPr>
          <p:cNvPr id="3" name="Arrow: Up-Down 2">
            <a:extLst>
              <a:ext uri="{FF2B5EF4-FFF2-40B4-BE49-F238E27FC236}">
                <a16:creationId xmlns:a16="http://schemas.microsoft.com/office/drawing/2014/main" id="{753BA642-EE16-90B3-DE5E-46A8EEAE9B8C}"/>
              </a:ext>
            </a:extLst>
          </p:cNvPr>
          <p:cNvSpPr/>
          <p:nvPr/>
        </p:nvSpPr>
        <p:spPr>
          <a:xfrm>
            <a:off x="2552632" y="1245585"/>
            <a:ext cx="494384" cy="4427716"/>
          </a:xfrm>
          <a:prstGeom prst="upDown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Arrow: Up-Down 3">
            <a:extLst>
              <a:ext uri="{FF2B5EF4-FFF2-40B4-BE49-F238E27FC236}">
                <a16:creationId xmlns:a16="http://schemas.microsoft.com/office/drawing/2014/main" id="{21CDDF51-3884-94FA-F4B6-9E338DEC604A}"/>
              </a:ext>
            </a:extLst>
          </p:cNvPr>
          <p:cNvSpPr/>
          <p:nvPr/>
        </p:nvSpPr>
        <p:spPr>
          <a:xfrm>
            <a:off x="8424600" y="1234796"/>
            <a:ext cx="494384" cy="4427716"/>
          </a:xfrm>
          <a:prstGeom prst="upDown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58F6774F-4283-4488-FA2D-FE084E8082D6}"/>
              </a:ext>
            </a:extLst>
          </p:cNvPr>
          <p:cNvSpPr txBox="1"/>
          <p:nvPr/>
        </p:nvSpPr>
        <p:spPr>
          <a:xfrm rot="16200000">
            <a:off x="1036241" y="3091396"/>
            <a:ext cx="2481162" cy="461665"/>
          </a:xfrm>
          <a:prstGeom prst="rect">
            <a:avLst/>
          </a:prstGeom>
          <a:noFill/>
        </p:spPr>
        <p:txBody>
          <a:bodyPr wrap="square" rtlCol="0">
            <a:spAutoFit/>
          </a:bodyPr>
          <a:lstStyle/>
          <a:p>
            <a:pPr algn="ctr"/>
            <a:r>
              <a:rPr lang="en-GB" sz="2400" b="1" dirty="0">
                <a:solidFill>
                  <a:schemeClr val="accent4"/>
                </a:solidFill>
              </a:rPr>
              <a:t>Interpolation</a:t>
            </a:r>
          </a:p>
        </p:txBody>
      </p:sp>
      <p:sp>
        <p:nvSpPr>
          <p:cNvPr id="7" name="TextBox 6">
            <a:extLst>
              <a:ext uri="{FF2B5EF4-FFF2-40B4-BE49-F238E27FC236}">
                <a16:creationId xmlns:a16="http://schemas.microsoft.com/office/drawing/2014/main" id="{35046C8E-DE95-4ACD-2263-3C52DB4CA121}"/>
              </a:ext>
            </a:extLst>
          </p:cNvPr>
          <p:cNvSpPr txBox="1"/>
          <p:nvPr/>
        </p:nvSpPr>
        <p:spPr>
          <a:xfrm rot="16200000">
            <a:off x="6929399" y="3113043"/>
            <a:ext cx="2481162" cy="461665"/>
          </a:xfrm>
          <a:prstGeom prst="rect">
            <a:avLst/>
          </a:prstGeom>
          <a:noFill/>
        </p:spPr>
        <p:txBody>
          <a:bodyPr wrap="square" rtlCol="0">
            <a:spAutoFit/>
          </a:bodyPr>
          <a:lstStyle/>
          <a:p>
            <a:pPr algn="ctr"/>
            <a:r>
              <a:rPr lang="en-GB" sz="2400" b="1" dirty="0">
                <a:solidFill>
                  <a:schemeClr val="accent4"/>
                </a:solidFill>
              </a:rPr>
              <a:t>Interpolation</a:t>
            </a:r>
          </a:p>
        </p:txBody>
      </p:sp>
      <p:sp>
        <p:nvSpPr>
          <p:cNvPr id="9" name="Arrow: Down 8">
            <a:extLst>
              <a:ext uri="{FF2B5EF4-FFF2-40B4-BE49-F238E27FC236}">
                <a16:creationId xmlns:a16="http://schemas.microsoft.com/office/drawing/2014/main" id="{BA67522B-88AD-758C-3500-E120CF9841AD}"/>
              </a:ext>
            </a:extLst>
          </p:cNvPr>
          <p:cNvSpPr/>
          <p:nvPr/>
        </p:nvSpPr>
        <p:spPr>
          <a:xfrm>
            <a:off x="2552632" y="5855534"/>
            <a:ext cx="493200" cy="684000"/>
          </a:xfrm>
          <a:prstGeom prst="downArrow">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a:p>
        </p:txBody>
      </p:sp>
      <p:sp>
        <p:nvSpPr>
          <p:cNvPr id="10" name="Arrow: Down 9">
            <a:extLst>
              <a:ext uri="{FF2B5EF4-FFF2-40B4-BE49-F238E27FC236}">
                <a16:creationId xmlns:a16="http://schemas.microsoft.com/office/drawing/2014/main" id="{D5EC5BA5-7218-4FDB-23C9-4889C53B5F0B}"/>
              </a:ext>
            </a:extLst>
          </p:cNvPr>
          <p:cNvSpPr/>
          <p:nvPr/>
        </p:nvSpPr>
        <p:spPr>
          <a:xfrm>
            <a:off x="8424600" y="5848233"/>
            <a:ext cx="493200" cy="684000"/>
          </a:xfrm>
          <a:prstGeom prst="downArrow">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C18EB75F-0FE5-6E4E-3C41-C857E1A492E8}"/>
              </a:ext>
            </a:extLst>
          </p:cNvPr>
          <p:cNvSpPr txBox="1"/>
          <p:nvPr/>
        </p:nvSpPr>
        <p:spPr>
          <a:xfrm>
            <a:off x="612395" y="5912986"/>
            <a:ext cx="2481162" cy="400110"/>
          </a:xfrm>
          <a:prstGeom prst="rect">
            <a:avLst/>
          </a:prstGeom>
          <a:noFill/>
        </p:spPr>
        <p:txBody>
          <a:bodyPr wrap="square" rtlCol="0">
            <a:spAutoFit/>
          </a:bodyPr>
          <a:lstStyle/>
          <a:p>
            <a:pPr algn="ctr"/>
            <a:r>
              <a:rPr lang="en-GB" sz="2000" b="1" dirty="0">
                <a:solidFill>
                  <a:schemeClr val="accent1"/>
                </a:solidFill>
              </a:rPr>
              <a:t>Extrapolation</a:t>
            </a:r>
          </a:p>
        </p:txBody>
      </p:sp>
      <p:sp>
        <p:nvSpPr>
          <p:cNvPr id="12" name="TextBox 11">
            <a:extLst>
              <a:ext uri="{FF2B5EF4-FFF2-40B4-BE49-F238E27FC236}">
                <a16:creationId xmlns:a16="http://schemas.microsoft.com/office/drawing/2014/main" id="{DA98F95C-EDAB-ECA4-CF6A-C994D55F2613}"/>
              </a:ext>
            </a:extLst>
          </p:cNvPr>
          <p:cNvSpPr txBox="1"/>
          <p:nvPr/>
        </p:nvSpPr>
        <p:spPr>
          <a:xfrm>
            <a:off x="6462968" y="5905196"/>
            <a:ext cx="2481162" cy="400110"/>
          </a:xfrm>
          <a:prstGeom prst="rect">
            <a:avLst/>
          </a:prstGeom>
          <a:noFill/>
        </p:spPr>
        <p:txBody>
          <a:bodyPr wrap="square" rtlCol="0">
            <a:spAutoFit/>
          </a:bodyPr>
          <a:lstStyle/>
          <a:p>
            <a:pPr algn="ctr"/>
            <a:r>
              <a:rPr lang="en-GB" sz="2000" b="1" dirty="0">
                <a:solidFill>
                  <a:schemeClr val="accent1"/>
                </a:solidFill>
              </a:rPr>
              <a:t>Extrapolation</a:t>
            </a:r>
          </a:p>
        </p:txBody>
      </p:sp>
    </p:spTree>
    <p:extLst>
      <p:ext uri="{BB962C8B-B14F-4D97-AF65-F5344CB8AC3E}">
        <p14:creationId xmlns:p14="http://schemas.microsoft.com/office/powerpoint/2010/main" val="29127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Horizontal)">
                                      <p:cBhvr>
                                        <p:cTn id="7" dur="500"/>
                                        <p:tgtEl>
                                          <p:spTgt spid="5"/>
                                        </p:tgtEl>
                                      </p:cBhvr>
                                    </p:animEffect>
                                  </p:childTnLst>
                                </p:cTn>
                              </p:par>
                              <p:par>
                                <p:cTn id="8" presetID="16" presetClass="entr" presetSubtype="42"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outHorizontal)">
                                      <p:cBhvr>
                                        <p:cTn id="10" dur="500"/>
                                        <p:tgtEl>
                                          <p:spTgt spid="3"/>
                                        </p:tgtEl>
                                      </p:cBhvr>
                                    </p:animEffect>
                                  </p:childTnLst>
                                </p:cTn>
                              </p:par>
                              <p:par>
                                <p:cTn id="11" presetID="16" presetClass="entr" presetSubtype="42"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outHorizontal)">
                                      <p:cBhvr>
                                        <p:cTn id="13" dur="500"/>
                                        <p:tgtEl>
                                          <p:spTgt spid="4"/>
                                        </p:tgtEl>
                                      </p:cBhvr>
                                    </p:animEffect>
                                  </p:childTnLst>
                                </p:cTn>
                              </p:par>
                              <p:par>
                                <p:cTn id="14" presetID="16" presetClass="entr" presetSubtype="42"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outHorizontal)">
                                      <p:cBhvr>
                                        <p:cTn id="16" dur="500"/>
                                        <p:tgtEl>
                                          <p:spTgt spid="7"/>
                                        </p:tgtEl>
                                      </p:cBhvr>
                                    </p:animEffect>
                                  </p:childTnLst>
                                </p:cTn>
                              </p:par>
                              <p:par>
                                <p:cTn id="17" presetID="16" presetClass="entr" presetSubtype="42"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outHorizontal)">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up)">
                                      <p:cBhvr>
                                        <p:cTn id="24" dur="500"/>
                                        <p:tgtEl>
                                          <p:spTgt spid="8"/>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up)">
                                      <p:cBhvr>
                                        <p:cTn id="30" dur="500"/>
                                        <p:tgtEl>
                                          <p:spTgt spid="11"/>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up)">
                                      <p:cBhvr>
                                        <p:cTn id="33" dur="500"/>
                                        <p:tgtEl>
                                          <p:spTgt spid="12"/>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up)">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3" grpId="0" animBg="1"/>
      <p:bldP spid="4" grpId="0" animBg="1"/>
      <p:bldP spid="6" grpId="0"/>
      <p:bldP spid="7" grpId="0"/>
      <p:bldP spid="9" grpId="0" animBg="1"/>
      <p:bldP spid="10" grpId="0" animBg="1"/>
      <p:bldP spid="11" grpId="0"/>
      <p:bldP spid="1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EF566-6476-5A75-FDB4-26E70671DFEB}"/>
              </a:ext>
            </a:extLst>
          </p:cNvPr>
          <p:cNvSpPr>
            <a:spLocks noGrp="1"/>
          </p:cNvSpPr>
          <p:nvPr>
            <p:ph type="ctrTitle"/>
          </p:nvPr>
        </p:nvSpPr>
        <p:spPr/>
        <p:txBody>
          <a:bodyPr/>
          <a:lstStyle/>
          <a:p>
            <a:r>
              <a:rPr lang="en-GB" dirty="0"/>
              <a:t>Extrapolation</a:t>
            </a: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87F234B2-5CF3-4BCB-1A95-95EEC99C00BF}"/>
                  </a:ext>
                </a:extLst>
              </p:cNvPr>
              <p:cNvGraphicFramePr>
                <a:graphicFrameLocks noGrp="1"/>
              </p:cNvGraphicFramePr>
              <p:nvPr>
                <p:extLst>
                  <p:ext uri="{D42A27DB-BD31-4B8C-83A1-F6EECF244321}">
                    <p14:modId xmlns:p14="http://schemas.microsoft.com/office/powerpoint/2010/main" val="1463931505"/>
                  </p:ext>
                </p:extLst>
              </p:nvPr>
            </p:nvGraphicFramePr>
            <p:xfrm>
              <a:off x="35035" y="3614681"/>
              <a:ext cx="5875706" cy="1978926"/>
            </p:xfrm>
            <a:graphic>
              <a:graphicData uri="http://schemas.openxmlformats.org/drawingml/2006/table">
                <a:tbl>
                  <a:tblPr firstCol="1">
                    <a:tableStyleId>{7DF18680-E054-41AD-8BC1-D1AEF772440D}</a:tableStyleId>
                  </a:tblPr>
                  <a:tblGrid>
                    <a:gridCol w="2542707">
                      <a:extLst>
                        <a:ext uri="{9D8B030D-6E8A-4147-A177-3AD203B41FA5}">
                          <a16:colId xmlns:a16="http://schemas.microsoft.com/office/drawing/2014/main" val="477884259"/>
                        </a:ext>
                      </a:extLst>
                    </a:gridCol>
                    <a:gridCol w="3332999">
                      <a:extLst>
                        <a:ext uri="{9D8B030D-6E8A-4147-A177-3AD203B41FA5}">
                          <a16:colId xmlns:a16="http://schemas.microsoft.com/office/drawing/2014/main" val="4201471297"/>
                        </a:ext>
                      </a:extLst>
                    </a:gridCol>
                  </a:tblGrid>
                  <a:tr h="558159">
                    <a:tc>
                      <a:txBody>
                        <a:bodyPr/>
                        <a:lstStyle/>
                        <a:p>
                          <a:r>
                            <a:rPr lang="en-GB" dirty="0"/>
                            <a:t>&lt;Extrapolation&gt;</a:t>
                          </a:r>
                        </a:p>
                      </a:txBody>
                      <a:tcPr anchor="ctr">
                        <a:solidFill>
                          <a:schemeClr val="tx1"/>
                        </a:solidFill>
                      </a:tcPr>
                    </a:tc>
                    <a:tc>
                      <a:txBody>
                        <a:bodyPr/>
                        <a:lstStyle/>
                        <a:p>
                          <a:pPr algn="ctr"/>
                          <a:r>
                            <a:rPr lang="en-GB" sz="1800" b="1" dirty="0">
                              <a:solidFill>
                                <a:srgbClr val="00B050"/>
                              </a:solidFill>
                            </a:rPr>
                            <a:t>TRUE</a:t>
                          </a:r>
                        </a:p>
                      </a:txBody>
                      <a:tcPr anchor="ctr"/>
                    </a:tc>
                    <a:extLst>
                      <a:ext uri="{0D108BD9-81ED-4DB2-BD59-A6C34878D82A}">
                        <a16:rowId xmlns:a16="http://schemas.microsoft.com/office/drawing/2014/main" val="2450353721"/>
                      </a:ext>
                    </a:extLst>
                  </a:tr>
                  <a:tr h="468121">
                    <a:tc>
                      <a:txBody>
                        <a:bodyPr/>
                        <a:lstStyle/>
                        <a:p>
                          <a:r>
                            <a:rPr lang="en-GB" dirty="0"/>
                            <a:t>&lt;DividendExtrapolation&gt;</a:t>
                          </a:r>
                        </a:p>
                      </a:txBody>
                      <a:tcPr anchor="ctr">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GB" sz="1800" dirty="0"/>
                        </a:p>
                      </a:txBody>
                      <a:tcPr anchor="ctr">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1389538124"/>
                      </a:ext>
                    </a:extLst>
                  </a:tr>
                  <a:tr h="952646">
                    <a:tc>
                      <a:txBody>
                        <a:bodyPr/>
                        <a:lstStyle/>
                        <a:p>
                          <a:r>
                            <a:rPr lang="en-GB" dirty="0"/>
                            <a:t>Dividend DF</a:t>
                          </a:r>
                        </a:p>
                      </a:txBody>
                      <a:tcPr anchor="ctr">
                        <a:lnT w="12700" cap="flat" cmpd="sng" algn="ctr">
                          <a:solidFill>
                            <a:schemeClr val="bg1"/>
                          </a:solidFill>
                          <a:prstDash val="solid"/>
                          <a:round/>
                          <a:headEnd type="none" w="med" len="med"/>
                          <a:tailEnd type="none" w="med" len="med"/>
                        </a:lnT>
                      </a:tcPr>
                    </a:tc>
                    <a:tc>
                      <a:txBody>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𝐷</m:t>
                                </m:r>
                                <m:sSubSup>
                                  <m:sSubSupPr>
                                    <m:ctrlPr>
                                      <a:rPr lang="en-GB" sz="1600" b="0" i="1" smtClean="0">
                                        <a:latin typeface="Cambria Math" panose="02040503050406030204" pitchFamily="18" charset="0"/>
                                      </a:rPr>
                                    </m:ctrlPr>
                                  </m:sSubSupPr>
                                  <m:e>
                                    <m:r>
                                      <a:rPr lang="en-GB" sz="1600" b="0" i="1" smtClean="0">
                                        <a:latin typeface="Cambria Math" panose="02040503050406030204" pitchFamily="18" charset="0"/>
                                      </a:rPr>
                                      <m:t>𝐹</m:t>
                                    </m:r>
                                  </m:e>
                                  <m:sub>
                                    <m:r>
                                      <a:rPr lang="en-GB" sz="1600" b="0" i="1" smtClean="0">
                                        <a:latin typeface="Cambria Math" panose="02040503050406030204" pitchFamily="18" charset="0"/>
                                      </a:rPr>
                                      <m:t>𝑇</m:t>
                                    </m:r>
                                  </m:sub>
                                  <m:sup>
                                    <m:r>
                                      <a:rPr lang="en-GB" sz="1600" b="0" i="1" smtClean="0">
                                        <a:latin typeface="Cambria Math" panose="02040503050406030204" pitchFamily="18" charset="0"/>
                                      </a:rPr>
                                      <m:t>𝐷𝑖𝑣</m:t>
                                    </m:r>
                                  </m:sup>
                                </m:sSubSup>
                                <m:r>
                                  <a:rPr lang="en-GB" sz="1600" b="0" i="1" smtClean="0">
                                    <a:latin typeface="Cambria Math" panose="02040503050406030204" pitchFamily="18" charset="0"/>
                                  </a:rPr>
                                  <m:t>=</m:t>
                                </m:r>
                                <m:r>
                                  <a:rPr lang="en-GB" sz="1600" b="0" i="1" smtClean="0">
                                    <a:latin typeface="Cambria Math" panose="02040503050406030204" pitchFamily="18" charset="0"/>
                                  </a:rPr>
                                  <m:t>𝐸𝑥𝑝</m:t>
                                </m:r>
                                <m:d>
                                  <m:dPr>
                                    <m:ctrlPr>
                                      <a:rPr lang="en-GB" sz="1600" b="0" i="1" smtClean="0">
                                        <a:latin typeface="Cambria Math" panose="02040503050406030204" pitchFamily="18" charset="0"/>
                                      </a:rPr>
                                    </m:ctrlPr>
                                  </m:dPr>
                                  <m:e>
                                    <m:r>
                                      <a:rPr lang="en-GB" sz="1600" b="0" i="1" smtClean="0">
                                        <a:latin typeface="Cambria Math" panose="02040503050406030204" pitchFamily="18" charset="0"/>
                                      </a:rPr>
                                      <m:t>−</m:t>
                                    </m:r>
                                    <m:sSubSup>
                                      <m:sSubSupPr>
                                        <m:ctrlPr>
                                          <a:rPr lang="en-GB" sz="1600" b="0" i="1" smtClean="0">
                                            <a:latin typeface="Cambria Math" panose="02040503050406030204" pitchFamily="18" charset="0"/>
                                          </a:rPr>
                                        </m:ctrlPr>
                                      </m:sSubSupPr>
                                      <m:e>
                                        <m:r>
                                          <a:rPr lang="en-GB" sz="1600" b="0" i="1" smtClean="0">
                                            <a:latin typeface="Cambria Math" panose="02040503050406030204" pitchFamily="18" charset="0"/>
                                          </a:rPr>
                                          <m:t>𝑟</m:t>
                                        </m:r>
                                      </m:e>
                                      <m:sub>
                                        <m:r>
                                          <a:rPr lang="en-GB" sz="1600" b="0" i="1" smtClean="0">
                                            <a:latin typeface="Cambria Math" panose="02040503050406030204" pitchFamily="18" charset="0"/>
                                          </a:rPr>
                                          <m:t>𝑇</m:t>
                                        </m:r>
                                      </m:sub>
                                      <m:sup>
                                        <m:r>
                                          <a:rPr lang="en-GB" sz="1600" b="0" i="1" smtClean="0">
                                            <a:latin typeface="Cambria Math" panose="02040503050406030204" pitchFamily="18" charset="0"/>
                                          </a:rPr>
                                          <m:t>𝐷𝐼𝑉</m:t>
                                        </m:r>
                                      </m:sup>
                                    </m:sSubSup>
                                    <m:r>
                                      <a:rPr lang="en-GB" sz="1600" b="0" i="1" smtClean="0">
                                        <a:latin typeface="Cambria Math" panose="02040503050406030204" pitchFamily="18" charset="0"/>
                                        <a:ea typeface="Cambria Math" panose="02040503050406030204" pitchFamily="18" charset="0"/>
                                      </a:rPr>
                                      <m:t>∙</m:t>
                                    </m:r>
                                    <m:d>
                                      <m:dPr>
                                        <m:ctrlPr>
                                          <a:rPr lang="en-GB" sz="1600" b="0" i="1" smtClean="0">
                                            <a:latin typeface="Cambria Math" panose="02040503050406030204" pitchFamily="18" charset="0"/>
                                            <a:ea typeface="Cambria Math" panose="02040503050406030204" pitchFamily="18" charset="0"/>
                                          </a:rPr>
                                        </m:ctrlPr>
                                      </m:dPr>
                                      <m:e>
                                        <m:r>
                                          <a:rPr lang="en-GB" sz="1600" b="0" i="1" smtClean="0">
                                            <a:latin typeface="Cambria Math" panose="02040503050406030204" pitchFamily="18" charset="0"/>
                                            <a:ea typeface="Cambria Math" panose="02040503050406030204" pitchFamily="18" charset="0"/>
                                          </a:rPr>
                                          <m:t>𝑇</m:t>
                                        </m:r>
                                        <m:r>
                                          <a:rPr lang="en-GB" sz="1600" b="0" i="1" smtClean="0">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𝑡</m:t>
                                        </m:r>
                                      </m:e>
                                    </m:d>
                                  </m:e>
                                </m:d>
                                <m:r>
                                  <a:rPr lang="en-GB" sz="1600" b="0" i="1" smtClean="0">
                                    <a:latin typeface="Cambria Math" panose="02040503050406030204" pitchFamily="18" charset="0"/>
                                  </a:rPr>
                                  <m:t> </m:t>
                                </m:r>
                              </m:oMath>
                            </m:oMathPara>
                          </a14:m>
                          <a:endParaRPr lang="en-GB" sz="1600" dirty="0"/>
                        </a:p>
                      </a:txBody>
                      <a:tcPr anchor="ctr">
                        <a:lnT w="12700" cap="flat" cmpd="sng" algn="ctr">
                          <a:solidFill>
                            <a:schemeClr val="accent5"/>
                          </a:solidFill>
                          <a:prstDash val="solid"/>
                          <a:round/>
                          <a:headEnd type="none" w="med" len="med"/>
                          <a:tailEnd type="none" w="med" len="med"/>
                        </a:lnT>
                      </a:tcPr>
                    </a:tc>
                    <a:extLst>
                      <a:ext uri="{0D108BD9-81ED-4DB2-BD59-A6C34878D82A}">
                        <a16:rowId xmlns:a16="http://schemas.microsoft.com/office/drawing/2014/main" val="5591836"/>
                      </a:ext>
                    </a:extLst>
                  </a:tr>
                </a:tbl>
              </a:graphicData>
            </a:graphic>
          </p:graphicFrame>
        </mc:Choice>
        <mc:Fallback xmlns="">
          <p:graphicFrame>
            <p:nvGraphicFramePr>
              <p:cNvPr id="6" name="Table 5">
                <a:extLst>
                  <a:ext uri="{FF2B5EF4-FFF2-40B4-BE49-F238E27FC236}">
                    <a16:creationId xmlns:a16="http://schemas.microsoft.com/office/drawing/2014/main" id="{87F234B2-5CF3-4BCB-1A95-95EEC99C00BF}"/>
                  </a:ext>
                </a:extLst>
              </p:cNvPr>
              <p:cNvGraphicFramePr>
                <a:graphicFrameLocks noGrp="1"/>
              </p:cNvGraphicFramePr>
              <p:nvPr>
                <p:extLst>
                  <p:ext uri="{D42A27DB-BD31-4B8C-83A1-F6EECF244321}">
                    <p14:modId xmlns:p14="http://schemas.microsoft.com/office/powerpoint/2010/main" val="1463931505"/>
                  </p:ext>
                </p:extLst>
              </p:nvPr>
            </p:nvGraphicFramePr>
            <p:xfrm>
              <a:off x="35035" y="3614681"/>
              <a:ext cx="5875706" cy="1978926"/>
            </p:xfrm>
            <a:graphic>
              <a:graphicData uri="http://schemas.openxmlformats.org/drawingml/2006/table">
                <a:tbl>
                  <a:tblPr firstCol="1">
                    <a:tableStyleId>{7DF18680-E054-41AD-8BC1-D1AEF772440D}</a:tableStyleId>
                  </a:tblPr>
                  <a:tblGrid>
                    <a:gridCol w="2542707">
                      <a:extLst>
                        <a:ext uri="{9D8B030D-6E8A-4147-A177-3AD203B41FA5}">
                          <a16:colId xmlns:a16="http://schemas.microsoft.com/office/drawing/2014/main" val="477884259"/>
                        </a:ext>
                      </a:extLst>
                    </a:gridCol>
                    <a:gridCol w="3332999">
                      <a:extLst>
                        <a:ext uri="{9D8B030D-6E8A-4147-A177-3AD203B41FA5}">
                          <a16:colId xmlns:a16="http://schemas.microsoft.com/office/drawing/2014/main" val="4201471297"/>
                        </a:ext>
                      </a:extLst>
                    </a:gridCol>
                  </a:tblGrid>
                  <a:tr h="558159">
                    <a:tc>
                      <a:txBody>
                        <a:bodyPr/>
                        <a:lstStyle/>
                        <a:p>
                          <a:r>
                            <a:rPr lang="en-GB" dirty="0"/>
                            <a:t>&lt;Extrapolation&gt;</a:t>
                          </a:r>
                        </a:p>
                      </a:txBody>
                      <a:tcPr anchor="ctr">
                        <a:solidFill>
                          <a:schemeClr val="tx1"/>
                        </a:solidFill>
                      </a:tcPr>
                    </a:tc>
                    <a:tc>
                      <a:txBody>
                        <a:bodyPr/>
                        <a:lstStyle/>
                        <a:p>
                          <a:pPr algn="ctr"/>
                          <a:r>
                            <a:rPr lang="en-GB" sz="1800" b="1" dirty="0">
                              <a:solidFill>
                                <a:srgbClr val="00B050"/>
                              </a:solidFill>
                            </a:rPr>
                            <a:t>TRUE</a:t>
                          </a:r>
                        </a:p>
                      </a:txBody>
                      <a:tcPr anchor="ctr"/>
                    </a:tc>
                    <a:extLst>
                      <a:ext uri="{0D108BD9-81ED-4DB2-BD59-A6C34878D82A}">
                        <a16:rowId xmlns:a16="http://schemas.microsoft.com/office/drawing/2014/main" val="2450353721"/>
                      </a:ext>
                    </a:extLst>
                  </a:tr>
                  <a:tr h="468121">
                    <a:tc>
                      <a:txBody>
                        <a:bodyPr/>
                        <a:lstStyle/>
                        <a:p>
                          <a:r>
                            <a:rPr lang="en-GB" dirty="0"/>
                            <a:t>&lt;DividendExtrapolation&gt;</a:t>
                          </a:r>
                        </a:p>
                      </a:txBody>
                      <a:tcPr anchor="ctr">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GB" sz="1800" dirty="0"/>
                        </a:p>
                      </a:txBody>
                      <a:tcPr anchor="ctr">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1389538124"/>
                      </a:ext>
                    </a:extLst>
                  </a:tr>
                  <a:tr h="952646">
                    <a:tc>
                      <a:txBody>
                        <a:bodyPr/>
                        <a:lstStyle/>
                        <a:p>
                          <a:r>
                            <a:rPr lang="en-GB" dirty="0"/>
                            <a:t>Dividend DF</a:t>
                          </a:r>
                        </a:p>
                      </a:txBody>
                      <a:tcPr anchor="ctr">
                        <a:lnT w="12700" cap="flat" cmpd="sng" algn="ctr">
                          <a:solidFill>
                            <a:schemeClr val="bg1"/>
                          </a:solidFill>
                          <a:prstDash val="solid"/>
                          <a:round/>
                          <a:headEnd type="none" w="med" len="med"/>
                          <a:tailEnd type="none" w="med" len="med"/>
                        </a:lnT>
                      </a:tcPr>
                    </a:tc>
                    <a:tc>
                      <a:txBody>
                        <a:bodyPr/>
                        <a:lstStyle/>
                        <a:p>
                          <a:endParaRPr lang="en-US"/>
                        </a:p>
                      </a:txBody>
                      <a:tcPr anchor="ctr">
                        <a:lnT w="12700" cap="flat" cmpd="sng" algn="ctr">
                          <a:solidFill>
                            <a:schemeClr val="accent5"/>
                          </a:solidFill>
                          <a:prstDash val="solid"/>
                          <a:round/>
                          <a:headEnd type="none" w="med" len="med"/>
                          <a:tailEnd type="none" w="med" len="med"/>
                        </a:lnT>
                        <a:blipFill>
                          <a:blip r:embed="rId3"/>
                          <a:stretch>
                            <a:fillRect l="-76600" t="-108280" r="-366" b="-1274"/>
                          </a:stretch>
                        </a:blipFill>
                      </a:tcPr>
                    </a:tc>
                    <a:extLst>
                      <a:ext uri="{0D108BD9-81ED-4DB2-BD59-A6C34878D82A}">
                        <a16:rowId xmlns:a16="http://schemas.microsoft.com/office/drawing/2014/main" val="5591836"/>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92E604E-20E0-128E-20AE-1F943064ED60}"/>
                  </a:ext>
                </a:extLst>
              </p:cNvPr>
              <p:cNvSpPr txBox="1"/>
              <p:nvPr/>
            </p:nvSpPr>
            <p:spPr>
              <a:xfrm>
                <a:off x="15677" y="1754033"/>
                <a:ext cx="5499284" cy="4242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𝑇</m:t>
                          </m:r>
                        </m:e>
                        <m:sub>
                          <m:r>
                            <a:rPr lang="en-GB" b="0" i="1" smtClean="0">
                              <a:latin typeface="Cambria Math" panose="02040503050406030204" pitchFamily="18" charset="0"/>
                            </a:rPr>
                            <m:t>𝑀𝑎𝑥</m:t>
                          </m:r>
                        </m:sub>
                      </m:sSub>
                      <m:r>
                        <a:rPr lang="en-GB" b="0" i="1" smtClean="0">
                          <a:latin typeface="Cambria Math" panose="02040503050406030204" pitchFamily="18" charset="0"/>
                        </a:rPr>
                        <m:t>=</m:t>
                      </m:r>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min</m:t>
                          </m:r>
                        </m:fName>
                        <m:e>
                          <m:d>
                            <m:dPr>
                              <m:ctrlPr>
                                <a:rPr lang="en-GB" b="0" i="1" smtClean="0">
                                  <a:latin typeface="Cambria Math" panose="02040503050406030204" pitchFamily="18" charset="0"/>
                                </a:rPr>
                              </m:ctrlPr>
                            </m:dPr>
                            <m:e>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max</m:t>
                                  </m:r>
                                </m:fName>
                                <m:e>
                                  <m:d>
                                    <m:dPr>
                                      <m:ctrlPr>
                                        <a:rPr lang="en-GB" b="0" i="1" smtClean="0">
                                          <a:latin typeface="Cambria Math" panose="02040503050406030204" pitchFamily="18" charset="0"/>
                                        </a:rPr>
                                      </m:ctrlPr>
                                    </m:dPr>
                                    <m:e>
                                      <m:sSubSup>
                                        <m:sSubSupPr>
                                          <m:ctrlPr>
                                            <a:rPr lang="en-GB" i="1">
                                              <a:latin typeface="Cambria Math" panose="02040503050406030204" pitchFamily="18" charset="0"/>
                                            </a:rPr>
                                          </m:ctrlPr>
                                        </m:sSubSupPr>
                                        <m:e>
                                          <m:r>
                                            <a:rPr lang="en-GB" i="1">
                                              <a:latin typeface="Cambria Math" panose="02040503050406030204" pitchFamily="18" charset="0"/>
                                            </a:rPr>
                                            <m:t>𝑡</m:t>
                                          </m:r>
                                        </m:e>
                                        <m:sub>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𝑖</m:t>
                                          </m:r>
                                        </m:sub>
                                        <m:sup>
                                          <m:r>
                                            <a:rPr lang="en-GB" b="0" i="1" smtClean="0">
                                              <a:latin typeface="Cambria Math" panose="02040503050406030204" pitchFamily="18" charset="0"/>
                                            </a:rPr>
                                            <m:t>𝐸𝑄</m:t>
                                          </m:r>
                                        </m:sup>
                                      </m:sSubSup>
                                      <m:r>
                                        <a:rPr lang="en-GB" b="0" i="1" smtClean="0">
                                          <a:latin typeface="Cambria Math" panose="02040503050406030204" pitchFamily="18" charset="0"/>
                                        </a:rPr>
                                        <m:t>, </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𝑡</m:t>
                                          </m:r>
                                        </m:e>
                                        <m:sub>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𝑖</m:t>
                                          </m:r>
                                        </m:sub>
                                        <m:sup>
                                          <m:r>
                                            <a:rPr lang="en-GB" b="0" i="1" smtClean="0">
                                              <a:latin typeface="Cambria Math" panose="02040503050406030204" pitchFamily="18" charset="0"/>
                                              <a:ea typeface="Cambria Math" panose="02040503050406030204" pitchFamily="18" charset="0"/>
                                            </a:rPr>
                                            <m:t>𝐼𝑅</m:t>
                                          </m:r>
                                        </m:sup>
                                      </m:sSubSup>
                                    </m:e>
                                  </m:d>
                                </m:e>
                              </m:func>
                              <m:r>
                                <a:rPr lang="en-GB" i="1">
                                  <a:latin typeface="Cambria Math" panose="02040503050406030204" pitchFamily="18" charset="0"/>
                                </a:rPr>
                                <m:t>,50</m:t>
                              </m:r>
                              <m:r>
                                <a:rPr lang="en-GB" i="1">
                                  <a:latin typeface="Cambria Math" panose="02040503050406030204" pitchFamily="18" charset="0"/>
                                </a:rPr>
                                <m:t>𝑌</m:t>
                              </m:r>
                            </m:e>
                          </m:d>
                        </m:e>
                      </m:func>
                    </m:oMath>
                  </m:oMathPara>
                </a14:m>
                <a:endParaRPr lang="en-GB" dirty="0"/>
              </a:p>
            </p:txBody>
          </p:sp>
        </mc:Choice>
        <mc:Fallback xmlns="">
          <p:sp>
            <p:nvSpPr>
              <p:cNvPr id="8" name="TextBox 7">
                <a:extLst>
                  <a:ext uri="{FF2B5EF4-FFF2-40B4-BE49-F238E27FC236}">
                    <a16:creationId xmlns:a16="http://schemas.microsoft.com/office/drawing/2014/main" id="{792E604E-20E0-128E-20AE-1F943064ED60}"/>
                  </a:ext>
                </a:extLst>
              </p:cNvPr>
              <p:cNvSpPr txBox="1">
                <a:spLocks noRot="1" noChangeAspect="1" noMove="1" noResize="1" noEditPoints="1" noAdjustHandles="1" noChangeArrowheads="1" noChangeShapeType="1" noTextEdit="1"/>
              </p:cNvSpPr>
              <p:nvPr/>
            </p:nvSpPr>
            <p:spPr>
              <a:xfrm>
                <a:off x="15677" y="1754033"/>
                <a:ext cx="5499284" cy="424283"/>
              </a:xfrm>
              <a:prstGeom prst="rect">
                <a:avLst/>
              </a:prstGeom>
              <a:blipFill>
                <a:blip r:embed="rId4"/>
                <a:stretch>
                  <a:fillRect b="-434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DCA758D-536E-8910-2BFF-9EFC7A714A86}"/>
                  </a:ext>
                </a:extLst>
              </p:cNvPr>
              <p:cNvSpPr txBox="1"/>
              <p:nvPr/>
            </p:nvSpPr>
            <p:spPr>
              <a:xfrm>
                <a:off x="4916180" y="373829"/>
                <a:ext cx="2359639" cy="738664"/>
              </a:xfrm>
              <a:prstGeom prst="rect">
                <a:avLst/>
              </a:prstGeom>
              <a:solidFill>
                <a:schemeClr val="accent4">
                  <a:lumMod val="20000"/>
                  <a:lumOff val="8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400" b="1" i="1" smtClean="0">
                          <a:latin typeface="Cambria Math" panose="02040503050406030204" pitchFamily="18" charset="0"/>
                        </a:rPr>
                        <m:t>𝑪𝒂𝒔𝒆</m:t>
                      </m:r>
                      <m:r>
                        <a:rPr lang="en-GB" sz="2400" b="1" i="1" smtClean="0">
                          <a:latin typeface="Cambria Math" panose="02040503050406030204" pitchFamily="18" charset="0"/>
                        </a:rPr>
                        <m:t> </m:t>
                      </m:r>
                      <m:r>
                        <a:rPr lang="en-GB" sz="2400" b="1" i="1" smtClean="0">
                          <a:latin typeface="Cambria Math" panose="02040503050406030204" pitchFamily="18" charset="0"/>
                        </a:rPr>
                        <m:t>𝒘𝒉𝒆𝒓𝒆</m:t>
                      </m:r>
                    </m:oMath>
                  </m:oMathPara>
                </a14:m>
                <a:endParaRPr lang="en-GB" sz="24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sz="2400" b="1" i="1" smtClean="0">
                          <a:latin typeface="Cambria Math" panose="02040503050406030204" pitchFamily="18" charset="0"/>
                        </a:rPr>
                        <m:t>𝑻</m:t>
                      </m:r>
                      <m:r>
                        <a:rPr lang="en-GB" sz="2400" b="1" i="1" smtClean="0">
                          <a:latin typeface="Cambria Math" panose="02040503050406030204" pitchFamily="18" charset="0"/>
                        </a:rPr>
                        <m:t>&gt;</m:t>
                      </m:r>
                      <m:sSub>
                        <m:sSubPr>
                          <m:ctrlPr>
                            <a:rPr lang="en-GB" sz="2400" b="1" i="1" smtClean="0">
                              <a:latin typeface="Cambria Math" panose="02040503050406030204" pitchFamily="18" charset="0"/>
                            </a:rPr>
                          </m:ctrlPr>
                        </m:sSubPr>
                        <m:e>
                          <m:r>
                            <a:rPr lang="en-GB" sz="2400" b="1" i="1" smtClean="0">
                              <a:latin typeface="Cambria Math" panose="02040503050406030204" pitchFamily="18" charset="0"/>
                            </a:rPr>
                            <m:t>𝑻</m:t>
                          </m:r>
                        </m:e>
                        <m:sub>
                          <m:r>
                            <a:rPr lang="en-GB" sz="2400" b="1" i="1" smtClean="0">
                              <a:latin typeface="Cambria Math" panose="02040503050406030204" pitchFamily="18" charset="0"/>
                            </a:rPr>
                            <m:t>𝑴𝒂𝒙</m:t>
                          </m:r>
                        </m:sub>
                      </m:sSub>
                    </m:oMath>
                  </m:oMathPara>
                </a14:m>
                <a:endParaRPr lang="en-GB" sz="2400" b="1" dirty="0"/>
              </a:p>
            </p:txBody>
          </p:sp>
        </mc:Choice>
        <mc:Fallback xmlns="">
          <p:sp>
            <p:nvSpPr>
              <p:cNvPr id="9" name="TextBox 8">
                <a:extLst>
                  <a:ext uri="{FF2B5EF4-FFF2-40B4-BE49-F238E27FC236}">
                    <a16:creationId xmlns:a16="http://schemas.microsoft.com/office/drawing/2014/main" id="{0DCA758D-536E-8910-2BFF-9EFC7A714A86}"/>
                  </a:ext>
                </a:extLst>
              </p:cNvPr>
              <p:cNvSpPr txBox="1">
                <a:spLocks noRot="1" noChangeAspect="1" noMove="1" noResize="1" noEditPoints="1" noAdjustHandles="1" noChangeArrowheads="1" noChangeShapeType="1" noTextEdit="1"/>
              </p:cNvSpPr>
              <p:nvPr/>
            </p:nvSpPr>
            <p:spPr>
              <a:xfrm>
                <a:off x="4916180" y="373829"/>
                <a:ext cx="2359639" cy="738664"/>
              </a:xfrm>
              <a:prstGeom prst="rect">
                <a:avLst/>
              </a:prstGeom>
              <a:blipFill>
                <a:blip r:embed="rId5"/>
                <a:stretch>
                  <a:fillRect b="-743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FD79FF4-AA3E-8A07-8291-88B3F6846D31}"/>
                  </a:ext>
                </a:extLst>
              </p:cNvPr>
              <p:cNvSpPr txBox="1"/>
              <p:nvPr/>
            </p:nvSpPr>
            <p:spPr>
              <a:xfrm>
                <a:off x="-166008" y="2725346"/>
                <a:ext cx="6100548" cy="5068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𝐷</m:t>
                      </m:r>
                      <m:sSubSup>
                        <m:sSubSupPr>
                          <m:ctrlPr>
                            <a:rPr lang="en-GB" sz="1800" b="0" i="1" smtClean="0">
                              <a:latin typeface="Cambria Math" panose="02040503050406030204" pitchFamily="18" charset="0"/>
                            </a:rPr>
                          </m:ctrlPr>
                        </m:sSubSupPr>
                        <m:e>
                          <m:r>
                            <a:rPr lang="en-GB" sz="1800" b="0" i="1" smtClean="0">
                              <a:latin typeface="Cambria Math" panose="02040503050406030204" pitchFamily="18" charset="0"/>
                            </a:rPr>
                            <m:t>𝐹</m:t>
                          </m:r>
                        </m:e>
                        <m:sub>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𝑇</m:t>
                              </m:r>
                            </m:e>
                            <m:sub>
                              <m:r>
                                <a:rPr lang="en-GB" sz="1800" b="0" i="1" smtClean="0">
                                  <a:latin typeface="Cambria Math" panose="02040503050406030204" pitchFamily="18" charset="0"/>
                                </a:rPr>
                                <m:t>𝑀𝑎𝑥</m:t>
                              </m:r>
                            </m:sub>
                          </m:sSub>
                        </m:sub>
                        <m:sup>
                          <m:r>
                            <a:rPr lang="en-GB" sz="1800" b="0" i="1" smtClean="0">
                              <a:latin typeface="Cambria Math" panose="02040503050406030204" pitchFamily="18" charset="0"/>
                            </a:rPr>
                            <m:t>𝐷𝑖𝑣</m:t>
                          </m:r>
                        </m:sup>
                      </m:sSubSup>
                      <m:r>
                        <a:rPr lang="en-GB" sz="1800" b="0" i="1" smtClean="0">
                          <a:latin typeface="Cambria Math" panose="02040503050406030204" pitchFamily="18" charset="0"/>
                        </a:rPr>
                        <m:t>=</m:t>
                      </m:r>
                      <m:r>
                        <a:rPr lang="en-GB" sz="1800" b="0" i="1" smtClean="0">
                          <a:latin typeface="Cambria Math" panose="02040503050406030204" pitchFamily="18" charset="0"/>
                        </a:rPr>
                        <m:t>𝐸𝑥𝑝</m:t>
                      </m:r>
                      <m:d>
                        <m:dPr>
                          <m:ctrlPr>
                            <a:rPr lang="en-GB" sz="1800" b="0" i="1" smtClean="0">
                              <a:latin typeface="Cambria Math" panose="02040503050406030204" pitchFamily="18" charset="0"/>
                            </a:rPr>
                          </m:ctrlPr>
                        </m:dPr>
                        <m:e>
                          <m:r>
                            <a:rPr lang="en-GB" sz="1800" b="0" i="1" smtClean="0">
                              <a:latin typeface="Cambria Math" panose="02040503050406030204" pitchFamily="18" charset="0"/>
                            </a:rPr>
                            <m:t>−</m:t>
                          </m:r>
                          <m:sSubSup>
                            <m:sSubSupPr>
                              <m:ctrlPr>
                                <a:rPr lang="en-GB" sz="1800" b="0" i="1" smtClean="0">
                                  <a:latin typeface="Cambria Math" panose="02040503050406030204" pitchFamily="18" charset="0"/>
                                </a:rPr>
                              </m:ctrlPr>
                            </m:sSubSupPr>
                            <m:e>
                              <m:r>
                                <a:rPr lang="en-GB" sz="1800" b="0" i="1" smtClean="0">
                                  <a:latin typeface="Cambria Math" panose="02040503050406030204" pitchFamily="18" charset="0"/>
                                </a:rPr>
                                <m:t>𝑟</m:t>
                              </m:r>
                            </m:e>
                            <m:sub>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𝑇</m:t>
                                  </m:r>
                                </m:e>
                                <m:sub>
                                  <m:r>
                                    <a:rPr lang="en-GB" sz="1800" b="0" i="1" smtClean="0">
                                      <a:latin typeface="Cambria Math" panose="02040503050406030204" pitchFamily="18" charset="0"/>
                                    </a:rPr>
                                    <m:t>𝑀𝑎𝑥</m:t>
                                  </m:r>
                                </m:sub>
                              </m:sSub>
                            </m:sub>
                            <m:sup>
                              <m:r>
                                <a:rPr lang="en-GB" sz="1800" b="0" i="1" smtClean="0">
                                  <a:latin typeface="Cambria Math" panose="02040503050406030204" pitchFamily="18" charset="0"/>
                                </a:rPr>
                                <m:t>𝐷𝐼𝑉</m:t>
                              </m:r>
                            </m:sup>
                          </m:sSubSup>
                          <m:r>
                            <a:rPr lang="en-GB" sz="1800" b="0" i="1" smtClean="0">
                              <a:latin typeface="Cambria Math" panose="02040503050406030204" pitchFamily="18" charset="0"/>
                              <a:ea typeface="Cambria Math" panose="02040503050406030204" pitchFamily="18" charset="0"/>
                            </a:rPr>
                            <m:t>∙</m:t>
                          </m:r>
                          <m:d>
                            <m:dPr>
                              <m:ctrlPr>
                                <a:rPr lang="en-GB" sz="1800" b="0" i="1" smtClean="0">
                                  <a:latin typeface="Cambria Math" panose="02040503050406030204" pitchFamily="18" charset="0"/>
                                  <a:ea typeface="Cambria Math" panose="02040503050406030204" pitchFamily="18" charset="0"/>
                                </a:rPr>
                              </m:ctrlPr>
                            </m:dPr>
                            <m:e>
                              <m:sSub>
                                <m:sSubPr>
                                  <m:ctrlPr>
                                    <a:rPr lang="en-GB"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𝑇</m:t>
                                  </m:r>
                                </m:e>
                                <m:sub>
                                  <m:r>
                                    <a:rPr lang="en-GB" sz="1800" b="0" i="1" smtClean="0">
                                      <a:latin typeface="Cambria Math" panose="02040503050406030204" pitchFamily="18" charset="0"/>
                                      <a:ea typeface="Cambria Math" panose="02040503050406030204" pitchFamily="18" charset="0"/>
                                    </a:rPr>
                                    <m:t>𝑀𝑎𝑥</m:t>
                                  </m:r>
                                </m:sub>
                              </m:sSub>
                              <m:r>
                                <a:rPr lang="en-GB" sz="1800" b="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𝑡</m:t>
                              </m:r>
                            </m:e>
                          </m:d>
                        </m:e>
                      </m:d>
                    </m:oMath>
                  </m:oMathPara>
                </a14:m>
                <a:endParaRPr lang="en-GB" dirty="0"/>
              </a:p>
            </p:txBody>
          </p:sp>
        </mc:Choice>
        <mc:Fallback xmlns="">
          <p:sp>
            <p:nvSpPr>
              <p:cNvPr id="11" name="TextBox 10">
                <a:extLst>
                  <a:ext uri="{FF2B5EF4-FFF2-40B4-BE49-F238E27FC236}">
                    <a16:creationId xmlns:a16="http://schemas.microsoft.com/office/drawing/2014/main" id="{FFD79FF4-AA3E-8A07-8291-88B3F6846D31}"/>
                  </a:ext>
                </a:extLst>
              </p:cNvPr>
              <p:cNvSpPr txBox="1">
                <a:spLocks noRot="1" noChangeAspect="1" noMove="1" noResize="1" noEditPoints="1" noAdjustHandles="1" noChangeArrowheads="1" noChangeShapeType="1" noTextEdit="1"/>
              </p:cNvSpPr>
              <p:nvPr/>
            </p:nvSpPr>
            <p:spPr>
              <a:xfrm>
                <a:off x="-166008" y="2725346"/>
                <a:ext cx="6100548" cy="506870"/>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DC2D291-571D-F168-D382-006042F27634}"/>
                  </a:ext>
                </a:extLst>
              </p:cNvPr>
              <p:cNvSpPr txBox="1"/>
              <p:nvPr/>
            </p:nvSpPr>
            <p:spPr>
              <a:xfrm>
                <a:off x="850965" y="2294615"/>
                <a:ext cx="2466980" cy="5200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sz="1800" b="0" i="1" smtClean="0">
                              <a:latin typeface="Cambria Math" panose="02040503050406030204" pitchFamily="18" charset="0"/>
                            </a:rPr>
                          </m:ctrlPr>
                        </m:sSubSupPr>
                        <m:e>
                          <m:r>
                            <a:rPr lang="en-GB" sz="1800" b="0" i="1" smtClean="0">
                              <a:latin typeface="Cambria Math" panose="02040503050406030204" pitchFamily="18" charset="0"/>
                            </a:rPr>
                            <m:t>𝑟</m:t>
                          </m:r>
                        </m:e>
                        <m:sub>
                          <m:r>
                            <a:rPr lang="en-GB" sz="1800" b="0" i="1" smtClean="0">
                              <a:latin typeface="Cambria Math" panose="02040503050406030204" pitchFamily="18" charset="0"/>
                            </a:rPr>
                            <m:t>𝑇</m:t>
                          </m:r>
                        </m:sub>
                        <m:sup>
                          <m:r>
                            <a:rPr lang="en-GB" sz="1800" b="0" i="1" smtClean="0">
                              <a:latin typeface="Cambria Math" panose="02040503050406030204" pitchFamily="18" charset="0"/>
                            </a:rPr>
                            <m:t>𝐷𝑖𝑣</m:t>
                          </m:r>
                        </m:sup>
                      </m:sSubSup>
                      <m:r>
                        <a:rPr lang="en-GB" sz="1800" b="0" i="1" smtClean="0">
                          <a:latin typeface="Cambria Math" panose="02040503050406030204" pitchFamily="18" charset="0"/>
                        </a:rPr>
                        <m:t>=</m:t>
                      </m:r>
                      <m:sSubSup>
                        <m:sSubSupPr>
                          <m:ctrlPr>
                            <a:rPr lang="en-GB" sz="1800" b="0" i="1" smtClean="0">
                              <a:latin typeface="Cambria Math" panose="02040503050406030204" pitchFamily="18" charset="0"/>
                            </a:rPr>
                          </m:ctrlPr>
                        </m:sSubSupPr>
                        <m:e>
                          <m:r>
                            <a:rPr lang="en-GB" sz="1800" b="0" i="1" smtClean="0">
                              <a:latin typeface="Cambria Math" panose="02040503050406030204" pitchFamily="18" charset="0"/>
                            </a:rPr>
                            <m:t>𝑟</m:t>
                          </m:r>
                        </m:e>
                        <m:sub>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𝑇</m:t>
                              </m:r>
                            </m:e>
                            <m:sub>
                              <m:r>
                                <a:rPr lang="en-GB" sz="1800" b="0" i="1" smtClean="0">
                                  <a:latin typeface="Cambria Math" panose="02040503050406030204" pitchFamily="18" charset="0"/>
                                </a:rPr>
                                <m:t>𝑀𝑎𝑥</m:t>
                              </m:r>
                            </m:sub>
                          </m:sSub>
                        </m:sub>
                        <m:sup>
                          <m:r>
                            <a:rPr lang="en-GB" sz="1800" b="0" i="1" smtClean="0">
                              <a:latin typeface="Cambria Math" panose="02040503050406030204" pitchFamily="18" charset="0"/>
                            </a:rPr>
                            <m:t>𝐷𝑖𝑣</m:t>
                          </m:r>
                        </m:sup>
                      </m:sSubSup>
                      <m:r>
                        <a:rPr lang="en-GB" sz="1800" b="0" i="1" smtClean="0">
                          <a:latin typeface="Cambria Math" panose="02040503050406030204" pitchFamily="18" charset="0"/>
                        </a:rPr>
                        <m:t>=</m:t>
                      </m:r>
                      <m:sSubSup>
                        <m:sSubSupPr>
                          <m:ctrlPr>
                            <a:rPr lang="en-GB" i="1">
                              <a:latin typeface="Cambria Math" panose="02040503050406030204" pitchFamily="18" charset="0"/>
                            </a:rPr>
                          </m:ctrlPr>
                        </m:sSubSupPr>
                        <m:e>
                          <m:r>
                            <a:rPr lang="en-GB" i="1">
                              <a:latin typeface="Cambria Math" panose="02040503050406030204" pitchFamily="18" charset="0"/>
                            </a:rPr>
                            <m:t>𝑟</m:t>
                          </m:r>
                        </m:e>
                        <m:sub>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𝑇</m:t>
                              </m:r>
                            </m:e>
                            <m:sub>
                              <m:r>
                                <a:rPr lang="en-GB" b="0" i="1" smtClean="0">
                                  <a:latin typeface="Cambria Math" panose="02040503050406030204" pitchFamily="18" charset="0"/>
                                </a:rPr>
                                <m:t>𝑀𝑎𝑥</m:t>
                              </m:r>
                            </m:sub>
                            <m:sup>
                              <m:r>
                                <a:rPr lang="en-GB" b="0" i="1" smtClean="0">
                                  <a:latin typeface="Cambria Math" panose="02040503050406030204" pitchFamily="18" charset="0"/>
                                </a:rPr>
                                <m:t>𝐸𝑄</m:t>
                              </m:r>
                            </m:sup>
                          </m:sSubSup>
                        </m:sub>
                        <m:sup>
                          <m:r>
                            <a:rPr lang="en-GB" i="1">
                              <a:latin typeface="Cambria Math" panose="02040503050406030204" pitchFamily="18" charset="0"/>
                            </a:rPr>
                            <m:t>𝐷𝑖𝑣</m:t>
                          </m:r>
                        </m:sup>
                      </m:sSubSup>
                    </m:oMath>
                  </m:oMathPara>
                </a14:m>
                <a:endParaRPr lang="en-GB" dirty="0"/>
              </a:p>
            </p:txBody>
          </p:sp>
        </mc:Choice>
        <mc:Fallback xmlns="">
          <p:sp>
            <p:nvSpPr>
              <p:cNvPr id="13" name="TextBox 12">
                <a:extLst>
                  <a:ext uri="{FF2B5EF4-FFF2-40B4-BE49-F238E27FC236}">
                    <a16:creationId xmlns:a16="http://schemas.microsoft.com/office/drawing/2014/main" id="{CDC2D291-571D-F168-D382-006042F27634}"/>
                  </a:ext>
                </a:extLst>
              </p:cNvPr>
              <p:cNvSpPr txBox="1">
                <a:spLocks noRot="1" noChangeAspect="1" noMove="1" noResize="1" noEditPoints="1" noAdjustHandles="1" noChangeArrowheads="1" noChangeShapeType="1" noTextEdit="1"/>
              </p:cNvSpPr>
              <p:nvPr/>
            </p:nvSpPr>
            <p:spPr>
              <a:xfrm>
                <a:off x="850965" y="2294615"/>
                <a:ext cx="2466980" cy="520079"/>
              </a:xfrm>
              <a:prstGeom prst="rect">
                <a:avLst/>
              </a:prstGeom>
              <a:blipFill>
                <a:blip r:embed="rId7"/>
                <a:stretch>
                  <a:fillRect/>
                </a:stretch>
              </a:blipFill>
            </p:spPr>
            <p:txBody>
              <a:bodyPr/>
              <a:lstStyle/>
              <a:p>
                <a:r>
                  <a:rPr lang="en-GB">
                    <a:noFill/>
                  </a:rPr>
                  <a:t> </a:t>
                </a:r>
              </a:p>
            </p:txBody>
          </p:sp>
        </mc:Fallback>
      </mc:AlternateContent>
      <p:sp>
        <p:nvSpPr>
          <p:cNvPr id="14" name="TextBox 13">
            <a:extLst>
              <a:ext uri="{FF2B5EF4-FFF2-40B4-BE49-F238E27FC236}">
                <a16:creationId xmlns:a16="http://schemas.microsoft.com/office/drawing/2014/main" id="{FFF28B69-8427-F5CC-4203-D4570675B0F3}"/>
              </a:ext>
            </a:extLst>
          </p:cNvPr>
          <p:cNvSpPr txBox="1"/>
          <p:nvPr/>
        </p:nvSpPr>
        <p:spPr>
          <a:xfrm>
            <a:off x="3120667" y="5593607"/>
            <a:ext cx="2470995" cy="584775"/>
          </a:xfrm>
          <a:prstGeom prst="rect">
            <a:avLst/>
          </a:prstGeom>
          <a:noFill/>
        </p:spPr>
        <p:txBody>
          <a:bodyPr wrap="square" rtlCol="0">
            <a:spAutoFit/>
          </a:bodyPr>
          <a:lstStyle/>
          <a:p>
            <a:pPr algn="ctr"/>
            <a:r>
              <a:rPr lang="en-GB" sz="1600" i="1" dirty="0">
                <a:solidFill>
                  <a:schemeClr val="accent1"/>
                </a:solidFill>
              </a:rPr>
              <a:t>Extrapolation in the forward price is allowed</a:t>
            </a:r>
          </a:p>
        </p:txBody>
      </p:sp>
      <p:sp>
        <p:nvSpPr>
          <p:cNvPr id="15" name="TextBox 14">
            <a:extLst>
              <a:ext uri="{FF2B5EF4-FFF2-40B4-BE49-F238E27FC236}">
                <a16:creationId xmlns:a16="http://schemas.microsoft.com/office/drawing/2014/main" id="{9DAD5309-39E8-64AD-DA4A-F17866CCFE48}"/>
              </a:ext>
            </a:extLst>
          </p:cNvPr>
          <p:cNvSpPr txBox="1"/>
          <p:nvPr/>
        </p:nvSpPr>
        <p:spPr>
          <a:xfrm>
            <a:off x="9566330" y="5593607"/>
            <a:ext cx="2470995" cy="584775"/>
          </a:xfrm>
          <a:prstGeom prst="rect">
            <a:avLst/>
          </a:prstGeom>
          <a:noFill/>
        </p:spPr>
        <p:txBody>
          <a:bodyPr wrap="square" rtlCol="0">
            <a:spAutoFit/>
          </a:bodyPr>
          <a:lstStyle/>
          <a:p>
            <a:pPr algn="ctr"/>
            <a:r>
              <a:rPr lang="en-GB" sz="1600" i="1" dirty="0">
                <a:solidFill>
                  <a:schemeClr val="accent1"/>
                </a:solidFill>
              </a:rPr>
              <a:t>Extrapolation forward at the risk-free rate</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6A4987B-F6EC-2BA9-8D7F-71ED9B8E7EB4}"/>
                  </a:ext>
                </a:extLst>
              </p:cNvPr>
              <p:cNvSpPr txBox="1"/>
              <p:nvPr/>
            </p:nvSpPr>
            <p:spPr>
              <a:xfrm>
                <a:off x="5902096" y="1544045"/>
                <a:ext cx="7322024" cy="386901"/>
              </a:xfrm>
              <a:prstGeom prst="rect">
                <a:avLst/>
              </a:prstGeom>
              <a:noFill/>
            </p:spPr>
            <p:txBody>
              <a:bodyPr wrap="square">
                <a:spAutoFit/>
              </a:bodyPr>
              <a:lstStyle/>
              <a:p>
                <a14:m>
                  <m:oMath xmlns:m="http://schemas.openxmlformats.org/officeDocument/2006/math">
                    <m:sSubSup>
                      <m:sSubSupPr>
                        <m:ctrlPr>
                          <a:rPr lang="en-GB" sz="1600" b="0" i="1" smtClean="0">
                            <a:latin typeface="Cambria Math" panose="02040503050406030204" pitchFamily="18" charset="0"/>
                          </a:rPr>
                        </m:ctrlPr>
                      </m:sSubSupPr>
                      <m:e>
                        <m:r>
                          <a:rPr lang="en-GB" sz="1600" b="0" i="1" smtClean="0">
                            <a:latin typeface="Cambria Math" panose="02040503050406030204" pitchFamily="18" charset="0"/>
                          </a:rPr>
                          <m:t>𝑡</m:t>
                        </m:r>
                      </m:e>
                      <m:sub>
                        <m:r>
                          <a:rPr lang="en-GB"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𝑖</m:t>
                        </m:r>
                      </m:sub>
                      <m:sup>
                        <m:r>
                          <a:rPr lang="en-GB" sz="1600" b="0" i="1" smtClean="0">
                            <a:latin typeface="Cambria Math" panose="02040503050406030204" pitchFamily="18" charset="0"/>
                          </a:rPr>
                          <m:t>𝐸𝑄</m:t>
                        </m:r>
                      </m:sup>
                    </m:sSubSup>
                  </m:oMath>
                </a14:m>
                <a:r>
                  <a:rPr lang="en-GB" sz="1600" dirty="0"/>
                  <a:t> the expiries from the Equity Curve Related Quotes </a:t>
                </a:r>
              </a:p>
            </p:txBody>
          </p:sp>
        </mc:Choice>
        <mc:Fallback xmlns="">
          <p:sp>
            <p:nvSpPr>
              <p:cNvPr id="17" name="TextBox 16">
                <a:extLst>
                  <a:ext uri="{FF2B5EF4-FFF2-40B4-BE49-F238E27FC236}">
                    <a16:creationId xmlns:a16="http://schemas.microsoft.com/office/drawing/2014/main" id="{A6A4987B-F6EC-2BA9-8D7F-71ED9B8E7EB4}"/>
                  </a:ext>
                </a:extLst>
              </p:cNvPr>
              <p:cNvSpPr txBox="1">
                <a:spLocks noRot="1" noChangeAspect="1" noMove="1" noResize="1" noEditPoints="1" noAdjustHandles="1" noChangeArrowheads="1" noChangeShapeType="1" noTextEdit="1"/>
              </p:cNvSpPr>
              <p:nvPr/>
            </p:nvSpPr>
            <p:spPr>
              <a:xfrm>
                <a:off x="5902096" y="1544045"/>
                <a:ext cx="7322024" cy="386901"/>
              </a:xfrm>
              <a:prstGeom prst="rect">
                <a:avLst/>
              </a:prstGeom>
              <a:blipFill>
                <a:blip r:embed="rId8"/>
                <a:stretch>
                  <a:fillRect b="-15625"/>
                </a:stretch>
              </a:blipFill>
            </p:spPr>
            <p:txBody>
              <a:bodyPr/>
              <a:lstStyle/>
              <a:p>
                <a:r>
                  <a:rPr lang="en-GB">
                    <a:noFill/>
                  </a:rPr>
                  <a:t> </a:t>
                </a:r>
              </a:p>
            </p:txBody>
          </p:sp>
        </mc:Fallback>
      </mc:AlternateContent>
      <p:sp>
        <p:nvSpPr>
          <p:cNvPr id="19" name="Left Brace 18">
            <a:extLst>
              <a:ext uri="{FF2B5EF4-FFF2-40B4-BE49-F238E27FC236}">
                <a16:creationId xmlns:a16="http://schemas.microsoft.com/office/drawing/2014/main" id="{4900F646-15B6-ADDF-37BC-4725364758A5}"/>
              </a:ext>
            </a:extLst>
          </p:cNvPr>
          <p:cNvSpPr/>
          <p:nvPr/>
        </p:nvSpPr>
        <p:spPr>
          <a:xfrm>
            <a:off x="850965" y="1701945"/>
            <a:ext cx="145322" cy="1541374"/>
          </a:xfrm>
          <a:prstGeom prst="leftBrace">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03B4401-312A-2528-CDCB-EC57758BC6F9}"/>
                  </a:ext>
                </a:extLst>
              </p:cNvPr>
              <p:cNvSpPr txBox="1"/>
              <p:nvPr/>
            </p:nvSpPr>
            <p:spPr>
              <a:xfrm>
                <a:off x="5902096" y="1984578"/>
                <a:ext cx="7322024" cy="358303"/>
              </a:xfrm>
              <a:prstGeom prst="rect">
                <a:avLst/>
              </a:prstGeom>
              <a:noFill/>
            </p:spPr>
            <p:txBody>
              <a:bodyPr wrap="square">
                <a:spAutoFit/>
              </a:bodyPr>
              <a:lstStyle/>
              <a:p>
                <a14:m>
                  <m:oMath xmlns:m="http://schemas.openxmlformats.org/officeDocument/2006/math">
                    <m:sSubSup>
                      <m:sSubSupPr>
                        <m:ctrlPr>
                          <a:rPr lang="en-GB" sz="1600" b="0" i="1" smtClean="0">
                            <a:latin typeface="Cambria Math" panose="02040503050406030204" pitchFamily="18" charset="0"/>
                          </a:rPr>
                        </m:ctrlPr>
                      </m:sSubSupPr>
                      <m:e>
                        <m:r>
                          <a:rPr lang="en-GB" sz="1600" b="0" i="1" smtClean="0">
                            <a:latin typeface="Cambria Math" panose="02040503050406030204" pitchFamily="18" charset="0"/>
                          </a:rPr>
                          <m:t>𝑡</m:t>
                        </m:r>
                      </m:e>
                      <m:sub>
                        <m:r>
                          <a:rPr lang="en-GB"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𝑖</m:t>
                        </m:r>
                      </m:sub>
                      <m:sup>
                        <m:r>
                          <a:rPr lang="en-GB" sz="1600" b="0" i="1" smtClean="0">
                            <a:latin typeface="Cambria Math" panose="02040503050406030204" pitchFamily="18" charset="0"/>
                          </a:rPr>
                          <m:t>𝐼𝑅</m:t>
                        </m:r>
                      </m:sup>
                    </m:sSubSup>
                  </m:oMath>
                </a14:m>
                <a:r>
                  <a:rPr lang="en-GB" sz="1600" dirty="0"/>
                  <a:t> the expiries from the Forward Discount Factor Curve Related Quotes </a:t>
                </a:r>
              </a:p>
            </p:txBody>
          </p:sp>
        </mc:Choice>
        <mc:Fallback xmlns="">
          <p:sp>
            <p:nvSpPr>
              <p:cNvPr id="20" name="TextBox 19">
                <a:extLst>
                  <a:ext uri="{FF2B5EF4-FFF2-40B4-BE49-F238E27FC236}">
                    <a16:creationId xmlns:a16="http://schemas.microsoft.com/office/drawing/2014/main" id="{003B4401-312A-2528-CDCB-EC57758BC6F9}"/>
                  </a:ext>
                </a:extLst>
              </p:cNvPr>
              <p:cNvSpPr txBox="1">
                <a:spLocks noRot="1" noChangeAspect="1" noMove="1" noResize="1" noEditPoints="1" noAdjustHandles="1" noChangeArrowheads="1" noChangeShapeType="1" noTextEdit="1"/>
              </p:cNvSpPr>
              <p:nvPr/>
            </p:nvSpPr>
            <p:spPr>
              <a:xfrm>
                <a:off x="5902096" y="1984578"/>
                <a:ext cx="7322024" cy="358303"/>
              </a:xfrm>
              <a:prstGeom prst="rect">
                <a:avLst/>
              </a:prstGeom>
              <a:blipFill>
                <a:blip r:embed="rId9"/>
                <a:stretch>
                  <a:fillRect t="-1724" b="-20690"/>
                </a:stretch>
              </a:blipFill>
            </p:spPr>
            <p:txBody>
              <a:bodyPr/>
              <a:lstStyle/>
              <a:p>
                <a:r>
                  <a:rPr lang="en-GB">
                    <a:noFill/>
                  </a:rPr>
                  <a:t> </a:t>
                </a:r>
              </a:p>
            </p:txBody>
          </p:sp>
        </mc:Fallback>
      </mc:AlternateContent>
      <p:sp>
        <p:nvSpPr>
          <p:cNvPr id="21" name="Left Brace 20">
            <a:extLst>
              <a:ext uri="{FF2B5EF4-FFF2-40B4-BE49-F238E27FC236}">
                <a16:creationId xmlns:a16="http://schemas.microsoft.com/office/drawing/2014/main" id="{11F98CCA-72BC-6712-653A-5357B3C4E8EB}"/>
              </a:ext>
            </a:extLst>
          </p:cNvPr>
          <p:cNvSpPr/>
          <p:nvPr/>
        </p:nvSpPr>
        <p:spPr>
          <a:xfrm>
            <a:off x="5757156" y="1509501"/>
            <a:ext cx="144940" cy="870168"/>
          </a:xfrm>
          <a:prstGeom prst="leftBrace">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 name="TextBox 21">
            <a:extLst>
              <a:ext uri="{FF2B5EF4-FFF2-40B4-BE49-F238E27FC236}">
                <a16:creationId xmlns:a16="http://schemas.microsoft.com/office/drawing/2014/main" id="{2AE79BED-BCC7-6D2F-BEAE-70ADE1AA7349}"/>
              </a:ext>
            </a:extLst>
          </p:cNvPr>
          <p:cNvSpPr txBox="1"/>
          <p:nvPr/>
        </p:nvSpPr>
        <p:spPr>
          <a:xfrm>
            <a:off x="5213551" y="1750892"/>
            <a:ext cx="602821" cy="338554"/>
          </a:xfrm>
          <a:prstGeom prst="rect">
            <a:avLst/>
          </a:prstGeom>
          <a:noFill/>
        </p:spPr>
        <p:txBody>
          <a:bodyPr wrap="square" rtlCol="0">
            <a:spAutoFit/>
          </a:bodyPr>
          <a:lstStyle/>
          <a:p>
            <a:r>
              <a:rPr lang="en-GB" sz="1600" dirty="0"/>
              <a:t>with</a:t>
            </a:r>
          </a:p>
        </p:txBody>
      </p:sp>
      <p:sp>
        <p:nvSpPr>
          <p:cNvPr id="24" name="TextBox 23">
            <a:extLst>
              <a:ext uri="{FF2B5EF4-FFF2-40B4-BE49-F238E27FC236}">
                <a16:creationId xmlns:a16="http://schemas.microsoft.com/office/drawing/2014/main" id="{87F83BCD-2964-A2DA-AB48-FC161C388612}"/>
              </a:ext>
            </a:extLst>
          </p:cNvPr>
          <p:cNvSpPr txBox="1"/>
          <p:nvPr/>
        </p:nvSpPr>
        <p:spPr>
          <a:xfrm>
            <a:off x="3652050" y="2355242"/>
            <a:ext cx="1925231" cy="338554"/>
          </a:xfrm>
          <a:prstGeom prst="rect">
            <a:avLst/>
          </a:prstGeom>
          <a:noFill/>
        </p:spPr>
        <p:txBody>
          <a:bodyPr wrap="square">
            <a:spAutoFit/>
          </a:bodyPr>
          <a:lstStyle/>
          <a:p>
            <a:r>
              <a:rPr lang="en-GB" sz="1600" dirty="0">
                <a:solidFill>
                  <a:schemeClr val="accent1"/>
                </a:solidFill>
              </a:rPr>
              <a:t>Flat extrapolation</a:t>
            </a:r>
          </a:p>
        </p:txBody>
      </p:sp>
      <p:cxnSp>
        <p:nvCxnSpPr>
          <p:cNvPr id="26" name="Straight Arrow Connector 25">
            <a:extLst>
              <a:ext uri="{FF2B5EF4-FFF2-40B4-BE49-F238E27FC236}">
                <a16:creationId xmlns:a16="http://schemas.microsoft.com/office/drawing/2014/main" id="{59BB9F50-9E25-40AE-E4DF-ECA2937D2A9D}"/>
              </a:ext>
            </a:extLst>
          </p:cNvPr>
          <p:cNvCxnSpPr>
            <a:stCxn id="24" idx="1"/>
          </p:cNvCxnSpPr>
          <p:nvPr/>
        </p:nvCxnSpPr>
        <p:spPr>
          <a:xfrm flipH="1">
            <a:off x="3432959" y="2524519"/>
            <a:ext cx="2190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B55E17BF-3170-2F2C-0635-271B33CDCBAD}"/>
                  </a:ext>
                </a:extLst>
              </p:cNvPr>
              <p:cNvGraphicFramePr>
                <a:graphicFrameLocks noGrp="1"/>
              </p:cNvGraphicFramePr>
              <p:nvPr>
                <p:extLst>
                  <p:ext uri="{D42A27DB-BD31-4B8C-83A1-F6EECF244321}">
                    <p14:modId xmlns:p14="http://schemas.microsoft.com/office/powerpoint/2010/main" val="2704649157"/>
                  </p:ext>
                </p:extLst>
              </p:nvPr>
            </p:nvGraphicFramePr>
            <p:xfrm>
              <a:off x="5905965" y="3614681"/>
              <a:ext cx="3281795" cy="1978926"/>
            </p:xfrm>
            <a:graphic>
              <a:graphicData uri="http://schemas.openxmlformats.org/drawingml/2006/table">
                <a:tbl>
                  <a:tblPr>
                    <a:tableStyleId>{7DF18680-E054-41AD-8BC1-D1AEF772440D}</a:tableStyleId>
                  </a:tblPr>
                  <a:tblGrid>
                    <a:gridCol w="3281795">
                      <a:extLst>
                        <a:ext uri="{9D8B030D-6E8A-4147-A177-3AD203B41FA5}">
                          <a16:colId xmlns:a16="http://schemas.microsoft.com/office/drawing/2014/main" val="1298501894"/>
                        </a:ext>
                      </a:extLst>
                    </a:gridCol>
                  </a:tblGrid>
                  <a:tr h="558159">
                    <a:tc>
                      <a:txBody>
                        <a:bodyPr/>
                        <a:lstStyle/>
                        <a:p>
                          <a:pPr algn="ctr"/>
                          <a:r>
                            <a:rPr lang="en-GB" sz="1800" b="1" kern="1200" dirty="0">
                              <a:solidFill>
                                <a:srgbClr val="C00000"/>
                              </a:solidFill>
                              <a:latin typeface="+mn-lt"/>
                              <a:ea typeface="+mn-ea"/>
                              <a:cs typeface="+mn-cs"/>
                            </a:rPr>
                            <a:t>FALSE</a:t>
                          </a:r>
                        </a:p>
                      </a:txBody>
                      <a:tcPr anchor="ctr"/>
                    </a:tc>
                    <a:extLst>
                      <a:ext uri="{0D108BD9-81ED-4DB2-BD59-A6C34878D82A}">
                        <a16:rowId xmlns:a16="http://schemas.microsoft.com/office/drawing/2014/main" val="1445062898"/>
                      </a:ext>
                    </a:extLst>
                  </a:tr>
                  <a:tr h="468121">
                    <a:tc>
                      <a:txBody>
                        <a:bodyPr/>
                        <a:lstStyle/>
                        <a:p>
                          <a:pPr algn="ctr"/>
                          <a:r>
                            <a:rPr lang="en-GB" sz="1800" b="1" dirty="0">
                              <a:solidFill>
                                <a:srgbClr val="C00000"/>
                              </a:solidFill>
                            </a:rPr>
                            <a:t>FALSE</a:t>
                          </a:r>
                        </a:p>
                      </a:txBody>
                      <a:tcPr anchor="ctr">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3200613347"/>
                      </a:ext>
                    </a:extLst>
                  </a:tr>
                  <a:tr h="952646">
                    <a:tc>
                      <a:txBody>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𝐷</m:t>
                                </m:r>
                                <m:sSubSup>
                                  <m:sSubSupPr>
                                    <m:ctrlPr>
                                      <a:rPr lang="en-GB" sz="1600" b="0" i="1" smtClean="0">
                                        <a:latin typeface="Cambria Math" panose="02040503050406030204" pitchFamily="18" charset="0"/>
                                      </a:rPr>
                                    </m:ctrlPr>
                                  </m:sSubSupPr>
                                  <m:e>
                                    <m:r>
                                      <a:rPr lang="en-GB" sz="1600" b="0" i="1" smtClean="0">
                                        <a:latin typeface="Cambria Math" panose="02040503050406030204" pitchFamily="18" charset="0"/>
                                      </a:rPr>
                                      <m:t>𝐹</m:t>
                                    </m:r>
                                  </m:e>
                                  <m:sub>
                                    <m:r>
                                      <a:rPr lang="en-GB" sz="1600" b="0" i="1" smtClean="0">
                                        <a:latin typeface="Cambria Math" panose="02040503050406030204" pitchFamily="18" charset="0"/>
                                      </a:rPr>
                                      <m:t>𝑇</m:t>
                                    </m:r>
                                  </m:sub>
                                  <m:sup>
                                    <m:r>
                                      <a:rPr lang="en-GB" sz="1600" b="0" i="1" smtClean="0">
                                        <a:latin typeface="Cambria Math" panose="02040503050406030204" pitchFamily="18" charset="0"/>
                                      </a:rPr>
                                      <m:t>𝐷𝑖𝑣</m:t>
                                    </m:r>
                                  </m:sup>
                                </m:sSubSup>
                                <m:r>
                                  <a:rPr lang="en-GB" sz="1600" b="0" i="1" smtClean="0">
                                    <a:latin typeface="Cambria Math" panose="02040503050406030204" pitchFamily="18" charset="0"/>
                                  </a:rPr>
                                  <m:t>=</m:t>
                                </m:r>
                                <m:r>
                                  <a:rPr lang="en-GB" sz="1600" b="0" i="1" smtClean="0">
                                    <a:latin typeface="Cambria Math" panose="02040503050406030204" pitchFamily="18" charset="0"/>
                                  </a:rPr>
                                  <m:t>𝐷</m:t>
                                </m:r>
                                <m:sSubSup>
                                  <m:sSubSupPr>
                                    <m:ctrlPr>
                                      <a:rPr lang="en-GB" sz="1600" b="0" i="1" smtClean="0">
                                        <a:latin typeface="Cambria Math" panose="02040503050406030204" pitchFamily="18" charset="0"/>
                                      </a:rPr>
                                    </m:ctrlPr>
                                  </m:sSubSupPr>
                                  <m:e>
                                    <m:r>
                                      <a:rPr lang="en-GB" sz="1600" b="0" i="1" smtClean="0">
                                        <a:latin typeface="Cambria Math" panose="02040503050406030204" pitchFamily="18" charset="0"/>
                                      </a:rPr>
                                      <m:t>𝐹</m:t>
                                    </m:r>
                                  </m:e>
                                  <m:sub>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𝑇</m:t>
                                        </m:r>
                                      </m:e>
                                      <m:sub>
                                        <m:r>
                                          <a:rPr lang="en-GB" sz="1600" b="0" i="1" smtClean="0">
                                            <a:latin typeface="Cambria Math" panose="02040503050406030204" pitchFamily="18" charset="0"/>
                                          </a:rPr>
                                          <m:t>𝑀𝑎𝑥</m:t>
                                        </m:r>
                                      </m:sub>
                                    </m:sSub>
                                  </m:sub>
                                  <m:sup>
                                    <m:r>
                                      <a:rPr lang="en-GB" sz="1600" b="0" i="1" smtClean="0">
                                        <a:latin typeface="Cambria Math" panose="02040503050406030204" pitchFamily="18" charset="0"/>
                                      </a:rPr>
                                      <m:t>𝐷𝑖𝑣</m:t>
                                    </m:r>
                                  </m:sup>
                                </m:sSubSup>
                              </m:oMath>
                            </m:oMathPara>
                          </a14:m>
                          <a:endParaRPr lang="en-GB" sz="1600" dirty="0"/>
                        </a:p>
                      </a:txBody>
                      <a:tcPr anchor="ctr">
                        <a:lnT w="12700" cap="flat" cmpd="sng" algn="ctr">
                          <a:solidFill>
                            <a:schemeClr val="accent5"/>
                          </a:solidFill>
                          <a:prstDash val="solid"/>
                          <a:round/>
                          <a:headEnd type="none" w="med" len="med"/>
                          <a:tailEnd type="none" w="med" len="med"/>
                        </a:lnT>
                      </a:tcPr>
                    </a:tc>
                    <a:extLst>
                      <a:ext uri="{0D108BD9-81ED-4DB2-BD59-A6C34878D82A}">
                        <a16:rowId xmlns:a16="http://schemas.microsoft.com/office/drawing/2014/main" val="3213384137"/>
                      </a:ext>
                    </a:extLst>
                  </a:tr>
                </a:tbl>
              </a:graphicData>
            </a:graphic>
          </p:graphicFrame>
        </mc:Choice>
        <mc:Fallback xmlns="">
          <p:graphicFrame>
            <p:nvGraphicFramePr>
              <p:cNvPr id="3" name="Table 2">
                <a:extLst>
                  <a:ext uri="{FF2B5EF4-FFF2-40B4-BE49-F238E27FC236}">
                    <a16:creationId xmlns:a16="http://schemas.microsoft.com/office/drawing/2014/main" id="{B55E17BF-3170-2F2C-0635-271B33CDCBAD}"/>
                  </a:ext>
                </a:extLst>
              </p:cNvPr>
              <p:cNvGraphicFramePr>
                <a:graphicFrameLocks noGrp="1"/>
              </p:cNvGraphicFramePr>
              <p:nvPr>
                <p:extLst>
                  <p:ext uri="{D42A27DB-BD31-4B8C-83A1-F6EECF244321}">
                    <p14:modId xmlns:p14="http://schemas.microsoft.com/office/powerpoint/2010/main" val="2704649157"/>
                  </p:ext>
                </p:extLst>
              </p:nvPr>
            </p:nvGraphicFramePr>
            <p:xfrm>
              <a:off x="5905965" y="3614681"/>
              <a:ext cx="3281795" cy="1978926"/>
            </p:xfrm>
            <a:graphic>
              <a:graphicData uri="http://schemas.openxmlformats.org/drawingml/2006/table">
                <a:tbl>
                  <a:tblPr>
                    <a:tableStyleId>{7DF18680-E054-41AD-8BC1-D1AEF772440D}</a:tableStyleId>
                  </a:tblPr>
                  <a:tblGrid>
                    <a:gridCol w="3281795">
                      <a:extLst>
                        <a:ext uri="{9D8B030D-6E8A-4147-A177-3AD203B41FA5}">
                          <a16:colId xmlns:a16="http://schemas.microsoft.com/office/drawing/2014/main" val="1298501894"/>
                        </a:ext>
                      </a:extLst>
                    </a:gridCol>
                  </a:tblGrid>
                  <a:tr h="558159">
                    <a:tc>
                      <a:txBody>
                        <a:bodyPr/>
                        <a:lstStyle/>
                        <a:p>
                          <a:pPr algn="ctr"/>
                          <a:r>
                            <a:rPr lang="en-GB" sz="1800" b="1" kern="1200" dirty="0">
                              <a:solidFill>
                                <a:srgbClr val="C00000"/>
                              </a:solidFill>
                              <a:latin typeface="+mn-lt"/>
                              <a:ea typeface="+mn-ea"/>
                              <a:cs typeface="+mn-cs"/>
                            </a:rPr>
                            <a:t>FALSE</a:t>
                          </a:r>
                        </a:p>
                      </a:txBody>
                      <a:tcPr anchor="ctr"/>
                    </a:tc>
                    <a:extLst>
                      <a:ext uri="{0D108BD9-81ED-4DB2-BD59-A6C34878D82A}">
                        <a16:rowId xmlns:a16="http://schemas.microsoft.com/office/drawing/2014/main" val="1445062898"/>
                      </a:ext>
                    </a:extLst>
                  </a:tr>
                  <a:tr h="468121">
                    <a:tc>
                      <a:txBody>
                        <a:bodyPr/>
                        <a:lstStyle/>
                        <a:p>
                          <a:pPr algn="ctr"/>
                          <a:r>
                            <a:rPr lang="en-GB" sz="1800" b="1" dirty="0">
                              <a:solidFill>
                                <a:srgbClr val="C00000"/>
                              </a:solidFill>
                            </a:rPr>
                            <a:t>FALSE</a:t>
                          </a:r>
                        </a:p>
                      </a:txBody>
                      <a:tcPr anchor="ctr">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3200613347"/>
                      </a:ext>
                    </a:extLst>
                  </a:tr>
                  <a:tr h="952646">
                    <a:tc>
                      <a:txBody>
                        <a:bodyPr/>
                        <a:lstStyle/>
                        <a:p>
                          <a:endParaRPr lang="en-US"/>
                        </a:p>
                      </a:txBody>
                      <a:tcPr anchor="ctr">
                        <a:lnT w="12700" cap="flat" cmpd="sng" algn="ctr">
                          <a:solidFill>
                            <a:schemeClr val="accent5"/>
                          </a:solidFill>
                          <a:prstDash val="solid"/>
                          <a:round/>
                          <a:headEnd type="none" w="med" len="med"/>
                          <a:tailEnd type="none" w="med" len="med"/>
                        </a:lnT>
                        <a:blipFill>
                          <a:blip r:embed="rId10"/>
                          <a:stretch>
                            <a:fillRect l="-185" t="-108280" r="-370" b="-1274"/>
                          </a:stretch>
                        </a:blipFill>
                      </a:tcPr>
                    </a:tc>
                    <a:extLst>
                      <a:ext uri="{0D108BD9-81ED-4DB2-BD59-A6C34878D82A}">
                        <a16:rowId xmlns:a16="http://schemas.microsoft.com/office/drawing/2014/main" val="321338413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3843EB48-A43D-6BC3-B22C-7455473AFA6F}"/>
                  </a:ext>
                </a:extLst>
              </p:cNvPr>
              <p:cNvGraphicFramePr>
                <a:graphicFrameLocks noGrp="1"/>
              </p:cNvGraphicFramePr>
              <p:nvPr>
                <p:extLst>
                  <p:ext uri="{D42A27DB-BD31-4B8C-83A1-F6EECF244321}">
                    <p14:modId xmlns:p14="http://schemas.microsoft.com/office/powerpoint/2010/main" val="3007820432"/>
                  </p:ext>
                </p:extLst>
              </p:nvPr>
            </p:nvGraphicFramePr>
            <p:xfrm>
              <a:off x="9178235" y="3618152"/>
              <a:ext cx="2964429" cy="1978926"/>
            </p:xfrm>
            <a:graphic>
              <a:graphicData uri="http://schemas.openxmlformats.org/drawingml/2006/table">
                <a:tbl>
                  <a:tblPr>
                    <a:tableStyleId>{7DF18680-E054-41AD-8BC1-D1AEF772440D}</a:tableStyleId>
                  </a:tblPr>
                  <a:tblGrid>
                    <a:gridCol w="2964429">
                      <a:extLst>
                        <a:ext uri="{9D8B030D-6E8A-4147-A177-3AD203B41FA5}">
                          <a16:colId xmlns:a16="http://schemas.microsoft.com/office/drawing/2014/main" val="3923948829"/>
                        </a:ext>
                      </a:extLst>
                    </a:gridCol>
                  </a:tblGrid>
                  <a:tr h="558159">
                    <a:tc>
                      <a:txBody>
                        <a:bodyPr/>
                        <a:lstStyle/>
                        <a:p>
                          <a:pPr algn="ctr"/>
                          <a:r>
                            <a:rPr lang="en-GB" sz="1800" b="1" kern="1200" dirty="0">
                              <a:solidFill>
                                <a:srgbClr val="C00000"/>
                              </a:solidFill>
                              <a:latin typeface="+mn-lt"/>
                              <a:ea typeface="+mn-ea"/>
                              <a:cs typeface="+mn-cs"/>
                            </a:rPr>
                            <a:t>FALSE</a:t>
                          </a:r>
                        </a:p>
                      </a:txBody>
                      <a:tcPr anchor="ctr"/>
                    </a:tc>
                    <a:extLst>
                      <a:ext uri="{0D108BD9-81ED-4DB2-BD59-A6C34878D82A}">
                        <a16:rowId xmlns:a16="http://schemas.microsoft.com/office/drawing/2014/main" val="1500668328"/>
                      </a:ext>
                    </a:extLst>
                  </a:tr>
                  <a:tr h="468121">
                    <a:tc>
                      <a:txBody>
                        <a:bodyPr/>
                        <a:lstStyle/>
                        <a:p>
                          <a:pPr algn="ctr"/>
                          <a:r>
                            <a:rPr lang="en-GB" sz="1800" b="1" kern="1200" dirty="0">
                              <a:solidFill>
                                <a:srgbClr val="00B050"/>
                              </a:solidFill>
                              <a:latin typeface="+mn-lt"/>
                              <a:ea typeface="+mn-ea"/>
                              <a:cs typeface="+mn-cs"/>
                            </a:rPr>
                            <a:t>TRUE</a:t>
                          </a:r>
                        </a:p>
                      </a:txBody>
                      <a:tcPr anchor="ctr">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3517971308"/>
                      </a:ext>
                    </a:extLst>
                  </a:tr>
                  <a:tr h="952646">
                    <a:tc>
                      <a:txBody>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𝐷</m:t>
                                </m:r>
                                <m:sSubSup>
                                  <m:sSubSupPr>
                                    <m:ctrlPr>
                                      <a:rPr lang="en-GB" sz="1600" b="0" i="1" smtClean="0">
                                        <a:latin typeface="Cambria Math" panose="02040503050406030204" pitchFamily="18" charset="0"/>
                                      </a:rPr>
                                    </m:ctrlPr>
                                  </m:sSubSupPr>
                                  <m:e>
                                    <m:r>
                                      <a:rPr lang="en-GB" sz="1600" b="0" i="1" smtClean="0">
                                        <a:latin typeface="Cambria Math" panose="02040503050406030204" pitchFamily="18" charset="0"/>
                                      </a:rPr>
                                      <m:t>𝐹</m:t>
                                    </m:r>
                                  </m:e>
                                  <m:sub>
                                    <m:r>
                                      <a:rPr lang="en-GB" sz="1600" b="0" i="1" smtClean="0">
                                        <a:latin typeface="Cambria Math" panose="02040503050406030204" pitchFamily="18" charset="0"/>
                                      </a:rPr>
                                      <m:t>𝑇</m:t>
                                    </m:r>
                                  </m:sub>
                                  <m:sup>
                                    <m:r>
                                      <a:rPr lang="en-GB" sz="1600" b="0" i="1" smtClean="0">
                                        <a:latin typeface="Cambria Math" panose="02040503050406030204" pitchFamily="18" charset="0"/>
                                      </a:rPr>
                                      <m:t>𝐷𝑖𝑣</m:t>
                                    </m:r>
                                  </m:sup>
                                </m:sSubSup>
                                <m:r>
                                  <a:rPr lang="en-GB" sz="1600" b="0" i="1" smtClean="0">
                                    <a:latin typeface="Cambria Math" panose="02040503050406030204" pitchFamily="18" charset="0"/>
                                  </a:rPr>
                                  <m:t>=</m:t>
                                </m:r>
                                <m:r>
                                  <a:rPr lang="en-GB" sz="1600" b="0" i="1" smtClean="0">
                                    <a:latin typeface="Cambria Math" panose="02040503050406030204" pitchFamily="18" charset="0"/>
                                  </a:rPr>
                                  <m:t>𝐷</m:t>
                                </m:r>
                                <m:sSubSup>
                                  <m:sSubSupPr>
                                    <m:ctrlPr>
                                      <a:rPr lang="en-GB" sz="1600" b="0" i="1" smtClean="0">
                                        <a:latin typeface="Cambria Math" panose="02040503050406030204" pitchFamily="18" charset="0"/>
                                      </a:rPr>
                                    </m:ctrlPr>
                                  </m:sSubSupPr>
                                  <m:e>
                                    <m:r>
                                      <a:rPr lang="en-GB" sz="1600" b="0" i="1" smtClean="0">
                                        <a:latin typeface="Cambria Math" panose="02040503050406030204" pitchFamily="18" charset="0"/>
                                      </a:rPr>
                                      <m:t>𝐹</m:t>
                                    </m:r>
                                  </m:e>
                                  <m:sub>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𝑇</m:t>
                                        </m:r>
                                      </m:e>
                                      <m:sub>
                                        <m:r>
                                          <a:rPr lang="en-GB" sz="1600" b="0" i="1" smtClean="0">
                                            <a:latin typeface="Cambria Math" panose="02040503050406030204" pitchFamily="18" charset="0"/>
                                          </a:rPr>
                                          <m:t>𝑀𝑎𝑥</m:t>
                                        </m:r>
                                      </m:sub>
                                    </m:sSub>
                                  </m:sub>
                                  <m:sup>
                                    <m:r>
                                      <a:rPr lang="en-GB" sz="1600" b="0" i="1" smtClean="0">
                                        <a:latin typeface="Cambria Math" panose="02040503050406030204" pitchFamily="18" charset="0"/>
                                      </a:rPr>
                                      <m:t>𝐷𝑖𝑣</m:t>
                                    </m:r>
                                  </m:sup>
                                </m:sSubSup>
                                <m:r>
                                  <a:rPr lang="en-GB" sz="1600" b="0" i="1" smtClean="0">
                                    <a:latin typeface="Cambria Math" panose="02040503050406030204" pitchFamily="18" charset="0"/>
                                    <a:ea typeface="Cambria Math" panose="02040503050406030204" pitchFamily="18" charset="0"/>
                                  </a:rPr>
                                  <m:t>∙</m:t>
                                </m:r>
                                <m:f>
                                  <m:fPr>
                                    <m:ctrlPr>
                                      <a:rPr lang="en-GB" sz="1600" b="0" i="1" smtClean="0">
                                        <a:latin typeface="Cambria Math" panose="02040503050406030204" pitchFamily="18" charset="0"/>
                                        <a:ea typeface="Cambria Math" panose="02040503050406030204" pitchFamily="18" charset="0"/>
                                      </a:rPr>
                                    </m:ctrlPr>
                                  </m:fPr>
                                  <m:num>
                                    <m:r>
                                      <a:rPr lang="en-GB" sz="1600" b="0" i="1" smtClean="0">
                                        <a:latin typeface="Cambria Math" panose="02040503050406030204" pitchFamily="18" charset="0"/>
                                        <a:ea typeface="Cambria Math" panose="02040503050406030204" pitchFamily="18" charset="0"/>
                                      </a:rPr>
                                      <m:t>𝐷</m:t>
                                    </m:r>
                                    <m:sSubSup>
                                      <m:sSubSupPr>
                                        <m:ctrlPr>
                                          <a:rPr lang="en-GB" sz="1600" b="0" i="1" smtClean="0">
                                            <a:latin typeface="Cambria Math" panose="02040503050406030204" pitchFamily="18" charset="0"/>
                                            <a:ea typeface="Cambria Math" panose="02040503050406030204" pitchFamily="18" charset="0"/>
                                          </a:rPr>
                                        </m:ctrlPr>
                                      </m:sSubSupPr>
                                      <m:e>
                                        <m:r>
                                          <a:rPr lang="en-GB" sz="1600" b="0" i="1" smtClean="0">
                                            <a:latin typeface="Cambria Math" panose="02040503050406030204" pitchFamily="18" charset="0"/>
                                            <a:ea typeface="Cambria Math" panose="02040503050406030204" pitchFamily="18" charset="0"/>
                                          </a:rPr>
                                          <m:t>𝐹</m:t>
                                        </m:r>
                                      </m:e>
                                      <m:sub>
                                        <m:r>
                                          <a:rPr lang="en-GB" sz="1600" b="0" i="1" smtClean="0">
                                            <a:latin typeface="Cambria Math" panose="02040503050406030204" pitchFamily="18" charset="0"/>
                                            <a:ea typeface="Cambria Math" panose="02040503050406030204" pitchFamily="18" charset="0"/>
                                          </a:rPr>
                                          <m:t>𝑇</m:t>
                                        </m:r>
                                      </m:sub>
                                      <m:sup>
                                        <m:r>
                                          <a:rPr lang="en-GB" sz="1600" b="0" i="1" smtClean="0">
                                            <a:latin typeface="Cambria Math" panose="02040503050406030204" pitchFamily="18" charset="0"/>
                                            <a:ea typeface="Cambria Math" panose="02040503050406030204" pitchFamily="18" charset="0"/>
                                          </a:rPr>
                                          <m:t>𝐹𝑤𝑑</m:t>
                                        </m:r>
                                      </m:sup>
                                    </m:sSubSup>
                                  </m:num>
                                  <m:den>
                                    <m:r>
                                      <a:rPr lang="en-GB" sz="1600" b="0" i="1" smtClean="0">
                                        <a:latin typeface="Cambria Math" panose="02040503050406030204" pitchFamily="18" charset="0"/>
                                        <a:ea typeface="Cambria Math" panose="02040503050406030204" pitchFamily="18" charset="0"/>
                                      </a:rPr>
                                      <m:t>𝐷</m:t>
                                    </m:r>
                                    <m:sSubSup>
                                      <m:sSubSupPr>
                                        <m:ctrlPr>
                                          <a:rPr lang="en-GB" sz="1600" b="0" i="1" smtClean="0">
                                            <a:latin typeface="Cambria Math" panose="02040503050406030204" pitchFamily="18" charset="0"/>
                                            <a:ea typeface="Cambria Math" panose="02040503050406030204" pitchFamily="18" charset="0"/>
                                          </a:rPr>
                                        </m:ctrlPr>
                                      </m:sSubSupPr>
                                      <m:e>
                                        <m:r>
                                          <a:rPr lang="en-GB" sz="1600" b="0" i="1" smtClean="0">
                                            <a:latin typeface="Cambria Math" panose="02040503050406030204" pitchFamily="18" charset="0"/>
                                            <a:ea typeface="Cambria Math" panose="02040503050406030204" pitchFamily="18" charset="0"/>
                                          </a:rPr>
                                          <m:t>𝐹</m:t>
                                        </m:r>
                                      </m:e>
                                      <m:sub>
                                        <m:sSub>
                                          <m:sSubPr>
                                            <m:ctrlPr>
                                              <a:rPr lang="en-GB" sz="1600" b="0" i="1" smtClean="0">
                                                <a:latin typeface="Cambria Math" panose="02040503050406030204" pitchFamily="18" charset="0"/>
                                                <a:ea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𝑇</m:t>
                                            </m:r>
                                          </m:e>
                                          <m:sub>
                                            <m:r>
                                              <a:rPr lang="en-GB" sz="1600" b="0" i="1" smtClean="0">
                                                <a:latin typeface="Cambria Math" panose="02040503050406030204" pitchFamily="18" charset="0"/>
                                                <a:ea typeface="Cambria Math" panose="02040503050406030204" pitchFamily="18" charset="0"/>
                                              </a:rPr>
                                              <m:t>𝑀𝑎𝑥</m:t>
                                            </m:r>
                                          </m:sub>
                                        </m:sSub>
                                      </m:sub>
                                      <m:sup>
                                        <m:r>
                                          <a:rPr lang="en-GB" sz="1600" b="0" i="1" smtClean="0">
                                            <a:latin typeface="Cambria Math" panose="02040503050406030204" pitchFamily="18" charset="0"/>
                                            <a:ea typeface="Cambria Math" panose="02040503050406030204" pitchFamily="18" charset="0"/>
                                          </a:rPr>
                                          <m:t>𝐹𝑤𝑑</m:t>
                                        </m:r>
                                      </m:sup>
                                    </m:sSubSup>
                                  </m:den>
                                </m:f>
                              </m:oMath>
                            </m:oMathPara>
                          </a14:m>
                          <a:endParaRPr lang="en-GB" sz="1600" dirty="0"/>
                        </a:p>
                      </a:txBody>
                      <a:tcPr anchor="ctr">
                        <a:lnT w="12700" cap="flat" cmpd="sng" algn="ctr">
                          <a:solidFill>
                            <a:schemeClr val="accent5"/>
                          </a:solidFill>
                          <a:prstDash val="solid"/>
                          <a:round/>
                          <a:headEnd type="none" w="med" len="med"/>
                          <a:tailEnd type="none" w="med" len="med"/>
                        </a:lnT>
                      </a:tcPr>
                    </a:tc>
                    <a:extLst>
                      <a:ext uri="{0D108BD9-81ED-4DB2-BD59-A6C34878D82A}">
                        <a16:rowId xmlns:a16="http://schemas.microsoft.com/office/drawing/2014/main" val="1263034976"/>
                      </a:ext>
                    </a:extLst>
                  </a:tr>
                </a:tbl>
              </a:graphicData>
            </a:graphic>
          </p:graphicFrame>
        </mc:Choice>
        <mc:Fallback xmlns="">
          <p:graphicFrame>
            <p:nvGraphicFramePr>
              <p:cNvPr id="4" name="Table 3">
                <a:extLst>
                  <a:ext uri="{FF2B5EF4-FFF2-40B4-BE49-F238E27FC236}">
                    <a16:creationId xmlns:a16="http://schemas.microsoft.com/office/drawing/2014/main" id="{3843EB48-A43D-6BC3-B22C-7455473AFA6F}"/>
                  </a:ext>
                </a:extLst>
              </p:cNvPr>
              <p:cNvGraphicFramePr>
                <a:graphicFrameLocks noGrp="1"/>
              </p:cNvGraphicFramePr>
              <p:nvPr>
                <p:extLst>
                  <p:ext uri="{D42A27DB-BD31-4B8C-83A1-F6EECF244321}">
                    <p14:modId xmlns:p14="http://schemas.microsoft.com/office/powerpoint/2010/main" val="3007820432"/>
                  </p:ext>
                </p:extLst>
              </p:nvPr>
            </p:nvGraphicFramePr>
            <p:xfrm>
              <a:off x="9178235" y="3618152"/>
              <a:ext cx="2964429" cy="1978926"/>
            </p:xfrm>
            <a:graphic>
              <a:graphicData uri="http://schemas.openxmlformats.org/drawingml/2006/table">
                <a:tbl>
                  <a:tblPr>
                    <a:tableStyleId>{7DF18680-E054-41AD-8BC1-D1AEF772440D}</a:tableStyleId>
                  </a:tblPr>
                  <a:tblGrid>
                    <a:gridCol w="2964429">
                      <a:extLst>
                        <a:ext uri="{9D8B030D-6E8A-4147-A177-3AD203B41FA5}">
                          <a16:colId xmlns:a16="http://schemas.microsoft.com/office/drawing/2014/main" val="3923948829"/>
                        </a:ext>
                      </a:extLst>
                    </a:gridCol>
                  </a:tblGrid>
                  <a:tr h="558159">
                    <a:tc>
                      <a:txBody>
                        <a:bodyPr/>
                        <a:lstStyle/>
                        <a:p>
                          <a:pPr algn="ctr"/>
                          <a:r>
                            <a:rPr lang="en-GB" sz="1800" b="1" kern="1200" dirty="0">
                              <a:solidFill>
                                <a:srgbClr val="C00000"/>
                              </a:solidFill>
                              <a:latin typeface="+mn-lt"/>
                              <a:ea typeface="+mn-ea"/>
                              <a:cs typeface="+mn-cs"/>
                            </a:rPr>
                            <a:t>FALSE</a:t>
                          </a:r>
                        </a:p>
                      </a:txBody>
                      <a:tcPr anchor="ctr"/>
                    </a:tc>
                    <a:extLst>
                      <a:ext uri="{0D108BD9-81ED-4DB2-BD59-A6C34878D82A}">
                        <a16:rowId xmlns:a16="http://schemas.microsoft.com/office/drawing/2014/main" val="1500668328"/>
                      </a:ext>
                    </a:extLst>
                  </a:tr>
                  <a:tr h="468121">
                    <a:tc>
                      <a:txBody>
                        <a:bodyPr/>
                        <a:lstStyle/>
                        <a:p>
                          <a:pPr algn="ctr"/>
                          <a:r>
                            <a:rPr lang="en-GB" sz="1800" b="1" kern="1200" dirty="0">
                              <a:solidFill>
                                <a:srgbClr val="00B050"/>
                              </a:solidFill>
                              <a:latin typeface="+mn-lt"/>
                              <a:ea typeface="+mn-ea"/>
                              <a:cs typeface="+mn-cs"/>
                            </a:rPr>
                            <a:t>TRUE</a:t>
                          </a:r>
                        </a:p>
                      </a:txBody>
                      <a:tcPr anchor="ctr">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3517971308"/>
                      </a:ext>
                    </a:extLst>
                  </a:tr>
                  <a:tr h="952646">
                    <a:tc>
                      <a:txBody>
                        <a:bodyPr/>
                        <a:lstStyle/>
                        <a:p>
                          <a:endParaRPr lang="en-US"/>
                        </a:p>
                      </a:txBody>
                      <a:tcPr anchor="ctr">
                        <a:lnT w="12700" cap="flat" cmpd="sng" algn="ctr">
                          <a:solidFill>
                            <a:schemeClr val="accent5"/>
                          </a:solidFill>
                          <a:prstDash val="solid"/>
                          <a:round/>
                          <a:headEnd type="none" w="med" len="med"/>
                          <a:tailEnd type="none" w="med" len="med"/>
                        </a:lnT>
                        <a:blipFill>
                          <a:blip r:embed="rId11"/>
                          <a:stretch>
                            <a:fillRect l="-205" t="-108280" r="-411" b="-1274"/>
                          </a:stretch>
                        </a:blipFill>
                      </a:tcPr>
                    </a:tc>
                    <a:extLst>
                      <a:ext uri="{0D108BD9-81ED-4DB2-BD59-A6C34878D82A}">
                        <a16:rowId xmlns:a16="http://schemas.microsoft.com/office/drawing/2014/main" val="1263034976"/>
                      </a:ext>
                    </a:extLst>
                  </a:tr>
                </a:tbl>
              </a:graphicData>
            </a:graphic>
          </p:graphicFrame>
        </mc:Fallback>
      </mc:AlternateContent>
    </p:spTree>
    <p:extLst>
      <p:ext uri="{BB962C8B-B14F-4D97-AF65-F5344CB8AC3E}">
        <p14:creationId xmlns:p14="http://schemas.microsoft.com/office/powerpoint/2010/main" val="698878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up)">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500"/>
                                        <p:tgtEl>
                                          <p:spTgt spid="4"/>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left)">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4AF73-5841-5A62-FFBE-F6A42E278CF1}"/>
              </a:ext>
            </a:extLst>
          </p:cNvPr>
          <p:cNvSpPr>
            <a:spLocks noGrp="1"/>
          </p:cNvSpPr>
          <p:nvPr>
            <p:ph type="ctrTitle"/>
          </p:nvPr>
        </p:nvSpPr>
        <p:spPr/>
        <p:txBody>
          <a:bodyPr>
            <a:normAutofit/>
          </a:bodyPr>
          <a:lstStyle/>
          <a:p>
            <a:r>
              <a:rPr lang="en-US" dirty="0"/>
              <a:t>Quotes Data – Conceptual Representation</a:t>
            </a:r>
            <a:endParaRPr lang="en-GB" dirty="0"/>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1DA3D4F8-7D34-0E95-140F-DF447AE2702A}"/>
                  </a:ext>
                </a:extLst>
              </p:cNvPr>
              <p:cNvGraphicFramePr>
                <a:graphicFrameLocks noGrp="1"/>
              </p:cNvGraphicFramePr>
              <p:nvPr>
                <p:extLst>
                  <p:ext uri="{D42A27DB-BD31-4B8C-83A1-F6EECF244321}">
                    <p14:modId xmlns:p14="http://schemas.microsoft.com/office/powerpoint/2010/main" val="3095244911"/>
                  </p:ext>
                </p:extLst>
              </p:nvPr>
            </p:nvGraphicFramePr>
            <p:xfrm>
              <a:off x="3582573" y="3223971"/>
              <a:ext cx="8128000" cy="2657666"/>
            </p:xfrm>
            <a:graphic>
              <a:graphicData uri="http://schemas.openxmlformats.org/drawingml/2006/table">
                <a:tbl>
                  <a:tblPr firstCol="1">
                    <a:tableStyleId>{7DF18680-E054-41AD-8BC1-D1AEF772440D}</a:tableStyleId>
                  </a:tblPr>
                  <a:tblGrid>
                    <a:gridCol w="1016000">
                      <a:extLst>
                        <a:ext uri="{9D8B030D-6E8A-4147-A177-3AD203B41FA5}">
                          <a16:colId xmlns:a16="http://schemas.microsoft.com/office/drawing/2014/main" val="1047287770"/>
                        </a:ext>
                      </a:extLst>
                    </a:gridCol>
                    <a:gridCol w="1016000">
                      <a:extLst>
                        <a:ext uri="{9D8B030D-6E8A-4147-A177-3AD203B41FA5}">
                          <a16:colId xmlns:a16="http://schemas.microsoft.com/office/drawing/2014/main" val="888876094"/>
                        </a:ext>
                      </a:extLst>
                    </a:gridCol>
                    <a:gridCol w="1016000">
                      <a:extLst>
                        <a:ext uri="{9D8B030D-6E8A-4147-A177-3AD203B41FA5}">
                          <a16:colId xmlns:a16="http://schemas.microsoft.com/office/drawing/2014/main" val="2946679437"/>
                        </a:ext>
                      </a:extLst>
                    </a:gridCol>
                    <a:gridCol w="1016000">
                      <a:extLst>
                        <a:ext uri="{9D8B030D-6E8A-4147-A177-3AD203B41FA5}">
                          <a16:colId xmlns:a16="http://schemas.microsoft.com/office/drawing/2014/main" val="439053537"/>
                        </a:ext>
                      </a:extLst>
                    </a:gridCol>
                    <a:gridCol w="1016000">
                      <a:extLst>
                        <a:ext uri="{9D8B030D-6E8A-4147-A177-3AD203B41FA5}">
                          <a16:colId xmlns:a16="http://schemas.microsoft.com/office/drawing/2014/main" val="297133581"/>
                        </a:ext>
                      </a:extLst>
                    </a:gridCol>
                    <a:gridCol w="1016000">
                      <a:extLst>
                        <a:ext uri="{9D8B030D-6E8A-4147-A177-3AD203B41FA5}">
                          <a16:colId xmlns:a16="http://schemas.microsoft.com/office/drawing/2014/main" val="4011847376"/>
                        </a:ext>
                      </a:extLst>
                    </a:gridCol>
                    <a:gridCol w="1016000">
                      <a:extLst>
                        <a:ext uri="{9D8B030D-6E8A-4147-A177-3AD203B41FA5}">
                          <a16:colId xmlns:a16="http://schemas.microsoft.com/office/drawing/2014/main" val="2133072116"/>
                        </a:ext>
                      </a:extLst>
                    </a:gridCol>
                    <a:gridCol w="1016000">
                      <a:extLst>
                        <a:ext uri="{9D8B030D-6E8A-4147-A177-3AD203B41FA5}">
                          <a16:colId xmlns:a16="http://schemas.microsoft.com/office/drawing/2014/main" val="3012303446"/>
                        </a:ext>
                      </a:extLst>
                    </a:gridCol>
                  </a:tblGrid>
                  <a:tr h="370840">
                    <a:tc rowSpan="2">
                      <a:txBody>
                        <a:bodyPr/>
                        <a:lstStyle/>
                        <a:p>
                          <a:pPr algn="ctr"/>
                          <a:endParaRPr lang="en-GB" b="1" dirty="0">
                            <a:solidFill>
                              <a:schemeClr val="bg1"/>
                            </a:solidFill>
                          </a:endParaRPr>
                        </a:p>
                      </a:txBody>
                      <a:tcPr>
                        <a:solidFill>
                          <a:schemeClr val="accent5"/>
                        </a:solidFill>
                      </a:tcPr>
                    </a:tc>
                    <a:tc gridSpan="7">
                      <a:txBody>
                        <a:bodyPr/>
                        <a:lstStyle/>
                        <a:p>
                          <a:pPr algn="ctr"/>
                          <a:r>
                            <a:rPr lang="en-GB" b="1" dirty="0">
                              <a:solidFill>
                                <a:schemeClr val="bg1"/>
                              </a:solidFill>
                            </a:rPr>
                            <a:t>Unique Quote Expiries</a:t>
                          </a:r>
                        </a:p>
                      </a:txBody>
                      <a:tcPr>
                        <a:solidFill>
                          <a:schemeClr val="accent5"/>
                        </a:solidFill>
                      </a:tcPr>
                    </a:tc>
                    <a:tc hMerge="1">
                      <a:txBody>
                        <a:bodyPr/>
                        <a:lstStyle/>
                        <a:p>
                          <a:endParaRPr lang="en-GB" dirty="0"/>
                        </a:p>
                      </a:txBody>
                      <a:tcPr>
                        <a:solidFill>
                          <a:schemeClr val="accent5"/>
                        </a:solidFill>
                      </a:tcPr>
                    </a:tc>
                    <a:tc hMerge="1">
                      <a:txBody>
                        <a:bodyPr/>
                        <a:lstStyle/>
                        <a:p>
                          <a:endParaRPr lang="en-GB" dirty="0"/>
                        </a:p>
                      </a:txBody>
                      <a:tcPr>
                        <a:solidFill>
                          <a:schemeClr val="accent5"/>
                        </a:solidFill>
                      </a:tcPr>
                    </a:tc>
                    <a:tc hMerge="1">
                      <a:txBody>
                        <a:bodyPr/>
                        <a:lstStyle/>
                        <a:p>
                          <a:endParaRPr lang="en-GB"/>
                        </a:p>
                      </a:txBody>
                      <a:tcPr/>
                    </a:tc>
                    <a:tc hMerge="1">
                      <a:txBody>
                        <a:bodyPr/>
                        <a:lstStyle/>
                        <a:p>
                          <a:pPr algn="ctr"/>
                          <a:endParaRPr lang="en-GB" dirty="0"/>
                        </a:p>
                      </a:txBody>
                      <a:tcPr>
                        <a:solidFill>
                          <a:schemeClr val="accent5"/>
                        </a:solidFill>
                      </a:tcPr>
                    </a:tc>
                    <a:tc hMerge="1">
                      <a:txBody>
                        <a:bodyPr/>
                        <a:lstStyle/>
                        <a:p>
                          <a:endParaRPr lang="en-GB"/>
                        </a:p>
                      </a:txBody>
                      <a:tcPr/>
                    </a:tc>
                    <a:tc hMerge="1">
                      <a:txBody>
                        <a:bodyPr/>
                        <a:lstStyle/>
                        <a:p>
                          <a:endParaRPr lang="en-GB" dirty="0"/>
                        </a:p>
                      </a:txBody>
                      <a:tcPr>
                        <a:solidFill>
                          <a:schemeClr val="accent5"/>
                        </a:solidFill>
                      </a:tcPr>
                    </a:tc>
                    <a:extLst>
                      <a:ext uri="{0D108BD9-81ED-4DB2-BD59-A6C34878D82A}">
                        <a16:rowId xmlns:a16="http://schemas.microsoft.com/office/drawing/2014/main" val="751857048"/>
                      </a:ext>
                    </a:extLst>
                  </a:tr>
                  <a:tr h="370840">
                    <a:tc vMerge="1">
                      <a:txBody>
                        <a:bodyPr/>
                        <a:lstStyle/>
                        <a:p>
                          <a:pPr marL="0" algn="l" defTabSz="914400" rtl="0" eaLnBrk="1" latinLnBrk="0" hangingPunct="1"/>
                          <a:endParaRPr lang="en-GB" sz="1800" b="1" kern="1200" dirty="0">
                            <a:solidFill>
                              <a:schemeClr val="lt1"/>
                            </a:solidFill>
                            <a:latin typeface="+mn-lt"/>
                            <a:ea typeface="+mn-ea"/>
                            <a:cs typeface="+mn-cs"/>
                          </a:endParaRPr>
                        </a:p>
                      </a:txBody>
                      <a:tcPr>
                        <a:solidFill>
                          <a:schemeClr val="accent5"/>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GB" sz="1800" b="1" i="1" kern="1200" smtClean="0">
                                        <a:solidFill>
                                          <a:schemeClr val="lt1"/>
                                        </a:solidFill>
                                        <a:latin typeface="Cambria Math" panose="02040503050406030204" pitchFamily="18" charset="0"/>
                                        <a:ea typeface="+mn-ea"/>
                                        <a:cs typeface="+mn-cs"/>
                                      </a:rPr>
                                    </m:ctrlPr>
                                  </m:sSubPr>
                                  <m:e>
                                    <m:r>
                                      <a:rPr lang="en-GB" sz="1800" b="1" kern="1200" smtClean="0">
                                        <a:solidFill>
                                          <a:schemeClr val="lt1"/>
                                        </a:solidFill>
                                        <a:latin typeface="Cambria Math" panose="02040503050406030204" pitchFamily="18" charset="0"/>
                                        <a:ea typeface="+mn-ea"/>
                                        <a:cs typeface="+mn-cs"/>
                                      </a:rPr>
                                      <m:t>𝒕</m:t>
                                    </m:r>
                                  </m:e>
                                  <m:sub>
                                    <m:r>
                                      <a:rPr lang="en-GB" sz="1800" b="1" kern="1200" smtClean="0">
                                        <a:solidFill>
                                          <a:schemeClr val="lt1"/>
                                        </a:solidFill>
                                        <a:latin typeface="Cambria Math" panose="02040503050406030204" pitchFamily="18" charset="0"/>
                                        <a:ea typeface="+mn-ea"/>
                                        <a:cs typeface="+mn-cs"/>
                                      </a:rPr>
                                      <m:t>𝟏</m:t>
                                    </m:r>
                                  </m:sub>
                                </m:sSub>
                              </m:oMath>
                            </m:oMathPara>
                          </a14:m>
                          <a:endParaRPr lang="en-GB" sz="1800" b="1" kern="1200" dirty="0">
                            <a:solidFill>
                              <a:schemeClr val="lt1"/>
                            </a:solidFill>
                            <a:latin typeface="+mn-lt"/>
                            <a:ea typeface="+mn-ea"/>
                            <a:cs typeface="+mn-cs"/>
                          </a:endParaRPr>
                        </a:p>
                      </a:txBody>
                      <a:tcPr>
                        <a:solidFill>
                          <a:schemeClr val="accent5"/>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GB" sz="1800" b="1" i="1" kern="1200" smtClean="0">
                                        <a:solidFill>
                                          <a:schemeClr val="lt1"/>
                                        </a:solidFill>
                                        <a:latin typeface="Cambria Math" panose="02040503050406030204" pitchFamily="18" charset="0"/>
                                        <a:ea typeface="+mn-ea"/>
                                        <a:cs typeface="+mn-cs"/>
                                      </a:rPr>
                                    </m:ctrlPr>
                                  </m:sSubPr>
                                  <m:e>
                                    <m:r>
                                      <a:rPr lang="en-GB" sz="1800" b="1" kern="1200" smtClean="0">
                                        <a:solidFill>
                                          <a:schemeClr val="lt1"/>
                                        </a:solidFill>
                                        <a:latin typeface="Cambria Math" panose="02040503050406030204" pitchFamily="18" charset="0"/>
                                        <a:ea typeface="+mn-ea"/>
                                        <a:cs typeface="+mn-cs"/>
                                      </a:rPr>
                                      <m:t>𝒕</m:t>
                                    </m:r>
                                  </m:e>
                                  <m:sub>
                                    <m:r>
                                      <a:rPr lang="en-GB" sz="1800" b="1" kern="1200" smtClean="0">
                                        <a:solidFill>
                                          <a:schemeClr val="lt1"/>
                                        </a:solidFill>
                                        <a:latin typeface="Cambria Math" panose="02040503050406030204" pitchFamily="18" charset="0"/>
                                        <a:ea typeface="+mn-ea"/>
                                        <a:cs typeface="+mn-cs"/>
                                      </a:rPr>
                                      <m:t>𝟐</m:t>
                                    </m:r>
                                  </m:sub>
                                </m:sSub>
                              </m:oMath>
                            </m:oMathPara>
                          </a14:m>
                          <a:endParaRPr lang="en-GB" sz="1800" b="1" kern="1200" dirty="0">
                            <a:solidFill>
                              <a:schemeClr val="lt1"/>
                            </a:solidFill>
                            <a:latin typeface="+mn-lt"/>
                            <a:ea typeface="+mn-ea"/>
                            <a:cs typeface="+mn-cs"/>
                          </a:endParaRPr>
                        </a:p>
                      </a:txBody>
                      <a:tcPr>
                        <a:solidFill>
                          <a:schemeClr val="accent5"/>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GB" sz="1800" b="1" i="1" kern="1200" smtClean="0">
                                        <a:solidFill>
                                          <a:schemeClr val="lt1"/>
                                        </a:solidFill>
                                        <a:latin typeface="Cambria Math" panose="02040503050406030204" pitchFamily="18" charset="0"/>
                                        <a:ea typeface="+mn-ea"/>
                                        <a:cs typeface="+mn-cs"/>
                                      </a:rPr>
                                    </m:ctrlPr>
                                  </m:sSubPr>
                                  <m:e>
                                    <m:r>
                                      <a:rPr lang="en-GB" sz="1800" b="1" kern="1200" smtClean="0">
                                        <a:solidFill>
                                          <a:schemeClr val="lt1"/>
                                        </a:solidFill>
                                        <a:latin typeface="Cambria Math" panose="02040503050406030204" pitchFamily="18" charset="0"/>
                                        <a:ea typeface="+mn-ea"/>
                                        <a:cs typeface="+mn-cs"/>
                                      </a:rPr>
                                      <m:t>𝒕</m:t>
                                    </m:r>
                                  </m:e>
                                  <m:sub>
                                    <m:r>
                                      <a:rPr lang="en-GB" sz="1800" b="1" kern="1200" smtClean="0">
                                        <a:solidFill>
                                          <a:schemeClr val="lt1"/>
                                        </a:solidFill>
                                        <a:latin typeface="Cambria Math" panose="02040503050406030204" pitchFamily="18" charset="0"/>
                                        <a:ea typeface="+mn-ea"/>
                                        <a:cs typeface="+mn-cs"/>
                                      </a:rPr>
                                      <m:t>𝟑</m:t>
                                    </m:r>
                                  </m:sub>
                                </m:sSub>
                              </m:oMath>
                            </m:oMathPara>
                          </a14:m>
                          <a:endParaRPr lang="en-GB" sz="1800" b="1" kern="1200" dirty="0">
                            <a:solidFill>
                              <a:schemeClr val="lt1"/>
                            </a:solidFill>
                            <a:latin typeface="+mn-lt"/>
                            <a:ea typeface="+mn-ea"/>
                            <a:cs typeface="+mn-cs"/>
                          </a:endParaRPr>
                        </a:p>
                      </a:txBody>
                      <a:tcPr>
                        <a:solidFill>
                          <a:schemeClr val="accent5"/>
                        </a:solidFill>
                      </a:tcPr>
                    </a:tc>
                    <a:tc>
                      <a:txBody>
                        <a:bodyPr/>
                        <a:lstStyle/>
                        <a:p>
                          <a:pPr marL="0" algn="ctr" defTabSz="914400" rtl="0" eaLnBrk="1" latinLnBrk="0" hangingPunct="1"/>
                          <a:r>
                            <a:rPr lang="en-GB" sz="1800" b="1" kern="1200" dirty="0">
                              <a:solidFill>
                                <a:schemeClr val="lt1"/>
                              </a:solidFill>
                              <a:latin typeface="+mn-lt"/>
                              <a:ea typeface="+mn-ea"/>
                              <a:cs typeface="+mn-cs"/>
                            </a:rPr>
                            <a:t>…</a:t>
                          </a:r>
                        </a:p>
                      </a:txBody>
                      <a:tcPr>
                        <a:solidFill>
                          <a:schemeClr val="accent5"/>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GB" sz="1800" b="1" i="1" kern="1200" smtClean="0">
                                        <a:solidFill>
                                          <a:schemeClr val="lt1"/>
                                        </a:solidFill>
                                        <a:latin typeface="Cambria Math" panose="02040503050406030204" pitchFamily="18" charset="0"/>
                                        <a:ea typeface="+mn-ea"/>
                                        <a:cs typeface="+mn-cs"/>
                                      </a:rPr>
                                    </m:ctrlPr>
                                  </m:sSubPr>
                                  <m:e>
                                    <m:r>
                                      <a:rPr lang="en-GB" sz="1800" b="1" kern="1200" smtClean="0">
                                        <a:solidFill>
                                          <a:schemeClr val="lt1"/>
                                        </a:solidFill>
                                        <a:latin typeface="Cambria Math" panose="02040503050406030204" pitchFamily="18" charset="0"/>
                                        <a:ea typeface="+mn-ea"/>
                                        <a:cs typeface="+mn-cs"/>
                                      </a:rPr>
                                      <m:t>𝒕</m:t>
                                    </m:r>
                                  </m:e>
                                  <m:sub>
                                    <m:r>
                                      <a:rPr lang="en-GB" sz="1800" b="1" i="1" kern="1200" smtClean="0">
                                        <a:solidFill>
                                          <a:schemeClr val="lt1"/>
                                        </a:solidFill>
                                        <a:latin typeface="Cambria Math" panose="02040503050406030204" pitchFamily="18" charset="0"/>
                                        <a:ea typeface="+mn-ea"/>
                                        <a:cs typeface="+mn-cs"/>
                                      </a:rPr>
                                      <m:t>𝒊</m:t>
                                    </m:r>
                                  </m:sub>
                                </m:sSub>
                              </m:oMath>
                            </m:oMathPara>
                          </a14:m>
                          <a:endParaRPr lang="en-GB" sz="1800" b="1" kern="1200" dirty="0">
                            <a:solidFill>
                              <a:schemeClr val="lt1"/>
                            </a:solidFill>
                            <a:latin typeface="+mn-lt"/>
                            <a:ea typeface="+mn-ea"/>
                            <a:cs typeface="+mn-cs"/>
                          </a:endParaRPr>
                        </a:p>
                      </a:txBody>
                      <a:tcPr>
                        <a:solidFill>
                          <a:schemeClr val="accent5"/>
                        </a:solidFill>
                      </a:tcPr>
                    </a:tc>
                    <a:tc>
                      <a:txBody>
                        <a:bodyPr/>
                        <a:lstStyle/>
                        <a:p>
                          <a:pPr marL="0" algn="ctr" defTabSz="914400" rtl="0" eaLnBrk="1" latinLnBrk="0" hangingPunct="1"/>
                          <a:r>
                            <a:rPr lang="en-GB" sz="1800" b="1" kern="1200" dirty="0">
                              <a:solidFill>
                                <a:schemeClr val="lt1"/>
                              </a:solidFill>
                              <a:latin typeface="+mn-lt"/>
                              <a:ea typeface="+mn-ea"/>
                              <a:cs typeface="+mn-cs"/>
                            </a:rPr>
                            <a:t>…</a:t>
                          </a:r>
                        </a:p>
                      </a:txBody>
                      <a:tcPr>
                        <a:solidFill>
                          <a:schemeClr val="accent5"/>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GB" sz="1800" b="1" i="1" kern="1200" smtClean="0">
                                        <a:solidFill>
                                          <a:schemeClr val="lt1"/>
                                        </a:solidFill>
                                        <a:latin typeface="Cambria Math" panose="02040503050406030204" pitchFamily="18" charset="0"/>
                                        <a:ea typeface="+mn-ea"/>
                                        <a:cs typeface="+mn-cs"/>
                                      </a:rPr>
                                    </m:ctrlPr>
                                  </m:sSubPr>
                                  <m:e>
                                    <m:r>
                                      <a:rPr lang="en-GB" sz="1800" b="1" kern="1200" smtClean="0">
                                        <a:solidFill>
                                          <a:schemeClr val="lt1"/>
                                        </a:solidFill>
                                        <a:latin typeface="Cambria Math" panose="02040503050406030204" pitchFamily="18" charset="0"/>
                                        <a:ea typeface="+mn-ea"/>
                                        <a:cs typeface="+mn-cs"/>
                                      </a:rPr>
                                      <m:t>𝒕</m:t>
                                    </m:r>
                                  </m:e>
                                  <m:sub>
                                    <m:r>
                                      <a:rPr lang="en-GB" sz="1800" b="1" i="1" kern="1200" smtClean="0">
                                        <a:solidFill>
                                          <a:schemeClr val="lt1"/>
                                        </a:solidFill>
                                        <a:latin typeface="Cambria Math" panose="02040503050406030204" pitchFamily="18" charset="0"/>
                                        <a:ea typeface="+mn-ea"/>
                                        <a:cs typeface="+mn-cs"/>
                                      </a:rPr>
                                      <m:t>𝒏</m:t>
                                    </m:r>
                                  </m:sub>
                                </m:sSub>
                              </m:oMath>
                            </m:oMathPara>
                          </a14:m>
                          <a:endParaRPr lang="en-GB" sz="1800" b="1" kern="1200" dirty="0">
                            <a:solidFill>
                              <a:schemeClr val="lt1"/>
                            </a:solidFill>
                            <a:latin typeface="+mn-lt"/>
                            <a:ea typeface="+mn-ea"/>
                            <a:cs typeface="+mn-cs"/>
                          </a:endParaRPr>
                        </a:p>
                      </a:txBody>
                      <a:tcPr>
                        <a:solidFill>
                          <a:schemeClr val="accent5"/>
                        </a:solidFill>
                      </a:tcPr>
                    </a:tc>
                    <a:extLst>
                      <a:ext uri="{0D108BD9-81ED-4DB2-BD59-A6C34878D82A}">
                        <a16:rowId xmlns:a16="http://schemas.microsoft.com/office/drawing/2014/main" val="1454543681"/>
                      </a:ext>
                    </a:extLst>
                  </a:tr>
                  <a:tr h="370840">
                    <a:tc rowSpan="5">
                      <a:txBody>
                        <a:bodyPr/>
                        <a:lstStyle/>
                        <a:p>
                          <a:pPr algn="ctr"/>
                          <a:r>
                            <a:rPr lang="en-GB" dirty="0"/>
                            <a:t>Quote Strikes</a:t>
                          </a: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1,1</m:t>
                                    </m:r>
                                  </m:sub>
                                </m:sSub>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2,1</m:t>
                                    </m:r>
                                  </m:sub>
                                </m:sSub>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3,1</m:t>
                                    </m:r>
                                  </m:sub>
                                </m:sSub>
                              </m:oMath>
                            </m:oMathPara>
                          </a14:m>
                          <a:endParaRPr lang="en-GB" dirty="0"/>
                        </a:p>
                      </a:txBody>
                      <a:tcPr/>
                    </a:tc>
                    <a:tc>
                      <a:txBody>
                        <a:bodyPr/>
                        <a:lstStyle/>
                        <a:p>
                          <a:pPr algn="ctr"/>
                          <a:r>
                            <a:rPr lang="en-GB" dirty="0"/>
                            <a:t>…</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3,1</m:t>
                                    </m:r>
                                  </m:sub>
                                </m:sSub>
                              </m:oMath>
                            </m:oMathPara>
                          </a14:m>
                          <a:endParaRPr lang="en-GB" dirty="0"/>
                        </a:p>
                      </a:txBody>
                      <a:tcPr/>
                    </a:tc>
                    <a:tc>
                      <a:txBody>
                        <a:bodyPr/>
                        <a:lstStyle/>
                        <a:p>
                          <a:pPr algn="ctr"/>
                          <a:r>
                            <a:rPr lang="en-GB" dirty="0"/>
                            <a:t>…</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m:rPr>
                                        <m:sty m:val="p"/>
                                      </m:rPr>
                                      <a:rPr lang="en-GB" b="0" i="0" smtClean="0">
                                        <a:latin typeface="Cambria Math" panose="02040503050406030204" pitchFamily="18" charset="0"/>
                                      </a:rPr>
                                      <m:t>n</m:t>
                                    </m:r>
                                    <m:r>
                                      <a:rPr lang="en-GB" b="0" smtClean="0">
                                        <a:latin typeface="Cambria Math" panose="02040503050406030204" pitchFamily="18" charset="0"/>
                                      </a:rPr>
                                      <m:t>,1</m:t>
                                    </m:r>
                                  </m:sub>
                                </m:sSub>
                              </m:oMath>
                            </m:oMathPara>
                          </a14:m>
                          <a:endParaRPr lang="en-GB" dirty="0"/>
                        </a:p>
                      </a:txBody>
                      <a:tcPr/>
                    </a:tc>
                    <a:extLst>
                      <a:ext uri="{0D108BD9-81ED-4DB2-BD59-A6C34878D82A}">
                        <a16:rowId xmlns:a16="http://schemas.microsoft.com/office/drawing/2014/main" val="199401453"/>
                      </a:ext>
                    </a:extLst>
                  </a:tr>
                  <a:tr h="370840">
                    <a:tc vMerge="1">
                      <a:txBody>
                        <a:bodyPr/>
                        <a:lstStyle/>
                        <a:p>
                          <a:endParaRPr lang="en-GB"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1,2</m:t>
                                    </m:r>
                                  </m:sub>
                                </m:sSub>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2,2</m:t>
                                    </m:r>
                                  </m:sub>
                                </m:sSub>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3,2</m:t>
                                    </m:r>
                                  </m:sub>
                                </m:sSub>
                              </m:oMath>
                            </m:oMathPara>
                          </a14:m>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3,2</m:t>
                                    </m:r>
                                  </m:sub>
                                </m:sSub>
                              </m:oMath>
                            </m:oMathPara>
                          </a14:m>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m:rPr>
                                        <m:sty m:val="p"/>
                                      </m:rPr>
                                      <a:rPr lang="en-GB" b="0" i="0" smtClean="0">
                                        <a:latin typeface="Cambria Math" panose="02040503050406030204" pitchFamily="18" charset="0"/>
                                      </a:rPr>
                                      <m:t>n</m:t>
                                    </m:r>
                                    <m:r>
                                      <a:rPr lang="en-GB" b="0" smtClean="0">
                                        <a:latin typeface="Cambria Math" panose="02040503050406030204" pitchFamily="18" charset="0"/>
                                      </a:rPr>
                                      <m:t>2</m:t>
                                    </m:r>
                                  </m:sub>
                                </m:sSub>
                              </m:oMath>
                            </m:oMathPara>
                          </a14:m>
                          <a:endParaRPr lang="en-GB" dirty="0"/>
                        </a:p>
                      </a:txBody>
                      <a:tcPr/>
                    </a:tc>
                    <a:extLst>
                      <a:ext uri="{0D108BD9-81ED-4DB2-BD59-A6C34878D82A}">
                        <a16:rowId xmlns:a16="http://schemas.microsoft.com/office/drawing/2014/main" val="1872805796"/>
                      </a:ext>
                    </a:extLst>
                  </a:tr>
                  <a:tr h="370840">
                    <a:tc vMerge="1">
                      <a:txBody>
                        <a:bodyPr/>
                        <a:lstStyle/>
                        <a:p>
                          <a:endParaRPr lang="en-GB"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1,3</m:t>
                                    </m:r>
                                  </m:sub>
                                </m:sSub>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2,3</m:t>
                                    </m:r>
                                  </m:sub>
                                </m:sSub>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3,3</m:t>
                                    </m:r>
                                  </m:sub>
                                </m:sSub>
                              </m:oMath>
                            </m:oMathPara>
                          </a14:m>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3,3</m:t>
                                    </m:r>
                                  </m:sub>
                                </m:sSub>
                              </m:oMath>
                            </m:oMathPara>
                          </a14:m>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m:rPr>
                                        <m:sty m:val="p"/>
                                      </m:rPr>
                                      <a:rPr lang="en-GB" b="0" i="0" smtClean="0">
                                        <a:latin typeface="Cambria Math" panose="02040503050406030204" pitchFamily="18" charset="0"/>
                                      </a:rPr>
                                      <m:t>n</m:t>
                                    </m:r>
                                    <m:r>
                                      <a:rPr lang="en-GB" b="0" smtClean="0">
                                        <a:latin typeface="Cambria Math" panose="02040503050406030204" pitchFamily="18" charset="0"/>
                                      </a:rPr>
                                      <m:t>,3</m:t>
                                    </m:r>
                                  </m:sub>
                                </m:sSub>
                              </m:oMath>
                            </m:oMathPara>
                          </a14:m>
                          <a:endParaRPr lang="en-GB" dirty="0"/>
                        </a:p>
                      </a:txBody>
                      <a:tcPr/>
                    </a:tc>
                    <a:extLst>
                      <a:ext uri="{0D108BD9-81ED-4DB2-BD59-A6C34878D82A}">
                        <a16:rowId xmlns:a16="http://schemas.microsoft.com/office/drawing/2014/main" val="1845363997"/>
                      </a:ext>
                    </a:extLst>
                  </a:tr>
                  <a:tr h="370840">
                    <a:tc vMerge="1">
                      <a:txBody>
                        <a:bodyPr/>
                        <a:lstStyle/>
                        <a:p>
                          <a:pPr algn="ctr"/>
                          <a:endParaRPr lang="en-GB" dirty="0"/>
                        </a:p>
                      </a:txBody>
                      <a:tcPr/>
                    </a:tc>
                    <a:tc>
                      <a:txBody>
                        <a:bodyPr/>
                        <a:lstStyle/>
                        <a:p>
                          <a:pPr algn="ctr"/>
                          <a:r>
                            <a:rPr lang="en-GB" dirty="0"/>
                            <a:t>…</a:t>
                          </a:r>
                        </a:p>
                      </a:txBody>
                      <a:tcPr/>
                    </a:tc>
                    <a:tc>
                      <a:txBody>
                        <a:bodyPr/>
                        <a:lstStyle/>
                        <a:p>
                          <a:pPr algn="ctr"/>
                          <a:r>
                            <a:rPr lang="en-GB" dirty="0"/>
                            <a:t>…</a:t>
                          </a:r>
                        </a:p>
                      </a:txBody>
                      <a:tcPr/>
                    </a:tc>
                    <a:tc>
                      <a:txBody>
                        <a:bodyPr/>
                        <a:lstStyle/>
                        <a:p>
                          <a:pPr algn="ctr"/>
                          <a:r>
                            <a:rPr lang="en-GB"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m:rPr>
                                        <m:sty m:val="p"/>
                                      </m:rPr>
                                      <a:rPr lang="en-GB" b="0" i="0" smtClean="0">
                                        <a:latin typeface="Cambria Math" panose="02040503050406030204" pitchFamily="18" charset="0"/>
                                      </a:rPr>
                                      <m:t>i</m:t>
                                    </m:r>
                                    <m:r>
                                      <a:rPr lang="en-GB" b="0" i="0" smtClean="0">
                                        <a:latin typeface="Cambria Math" panose="02040503050406030204" pitchFamily="18" charset="0"/>
                                      </a:rPr>
                                      <m:t>,</m:t>
                                    </m:r>
                                    <m:r>
                                      <m:rPr>
                                        <m:sty m:val="p"/>
                                      </m:rPr>
                                      <a:rPr lang="en-GB" b="0" i="0" smtClean="0">
                                        <a:latin typeface="Cambria Math" panose="02040503050406030204" pitchFamily="18" charset="0"/>
                                      </a:rPr>
                                      <m:t>j</m:t>
                                    </m:r>
                                  </m:sub>
                                </m:sSub>
                              </m:oMath>
                            </m:oMathPara>
                          </a14:m>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pPr algn="ctr"/>
                          <a:r>
                            <a:rPr lang="en-GB" dirty="0"/>
                            <a:t>…</a:t>
                          </a:r>
                        </a:p>
                      </a:txBody>
                      <a:tcPr/>
                    </a:tc>
                    <a:extLst>
                      <a:ext uri="{0D108BD9-81ED-4DB2-BD59-A6C34878D82A}">
                        <a16:rowId xmlns:a16="http://schemas.microsoft.com/office/drawing/2014/main" val="4273584376"/>
                      </a:ext>
                    </a:extLst>
                  </a:tr>
                  <a:tr h="370840">
                    <a:tc vMerge="1">
                      <a:txBody>
                        <a:bodyPr/>
                        <a:lstStyle/>
                        <a:p>
                          <a:endParaRPr lang="en-GB"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1,</m:t>
                                    </m:r>
                                    <m:sSub>
                                      <m:sSubPr>
                                        <m:ctrlPr>
                                          <a:rPr lang="en-GB" b="0" i="1" smtClean="0">
                                            <a:latin typeface="Cambria Math" panose="02040503050406030204" pitchFamily="18" charset="0"/>
                                          </a:rPr>
                                        </m:ctrlPr>
                                      </m:sSubPr>
                                      <m:e>
                                        <m:r>
                                          <a:rPr lang="en-GB" b="0" smtClean="0">
                                            <a:latin typeface="Cambria Math" panose="02040503050406030204" pitchFamily="18" charset="0"/>
                                          </a:rPr>
                                          <m:t>𝑚</m:t>
                                        </m:r>
                                      </m:e>
                                      <m:sub>
                                        <m:r>
                                          <a:rPr lang="en-GB" b="0" smtClean="0">
                                            <a:latin typeface="Cambria Math" panose="02040503050406030204" pitchFamily="18" charset="0"/>
                                          </a:rPr>
                                          <m:t>1</m:t>
                                        </m:r>
                                      </m:sub>
                                    </m:sSub>
                                  </m:sub>
                                </m:sSub>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2,</m:t>
                                    </m:r>
                                    <m:sSub>
                                      <m:sSubPr>
                                        <m:ctrlPr>
                                          <a:rPr lang="en-GB" b="0" i="1" smtClean="0">
                                            <a:latin typeface="Cambria Math" panose="02040503050406030204" pitchFamily="18" charset="0"/>
                                          </a:rPr>
                                        </m:ctrlPr>
                                      </m:sSubPr>
                                      <m:e>
                                        <m:r>
                                          <a:rPr lang="en-GB" b="0" smtClean="0">
                                            <a:latin typeface="Cambria Math" panose="02040503050406030204" pitchFamily="18" charset="0"/>
                                          </a:rPr>
                                          <m:t>𝑚</m:t>
                                        </m:r>
                                      </m:e>
                                      <m:sub>
                                        <m:r>
                                          <a:rPr lang="en-GB" b="0" smtClean="0">
                                            <a:latin typeface="Cambria Math" panose="02040503050406030204" pitchFamily="18" charset="0"/>
                                          </a:rPr>
                                          <m:t>2</m:t>
                                        </m:r>
                                      </m:sub>
                                    </m:sSub>
                                  </m:sub>
                                </m:sSub>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3,</m:t>
                                    </m:r>
                                    <m:sSub>
                                      <m:sSubPr>
                                        <m:ctrlPr>
                                          <a:rPr lang="en-GB" b="0" i="1" smtClean="0">
                                            <a:latin typeface="Cambria Math" panose="02040503050406030204" pitchFamily="18" charset="0"/>
                                          </a:rPr>
                                        </m:ctrlPr>
                                      </m:sSubPr>
                                      <m:e>
                                        <m:r>
                                          <a:rPr lang="en-GB" b="0" smtClean="0">
                                            <a:latin typeface="Cambria Math" panose="02040503050406030204" pitchFamily="18" charset="0"/>
                                          </a:rPr>
                                          <m:t>𝑚</m:t>
                                        </m:r>
                                      </m:e>
                                      <m:sub>
                                        <m:r>
                                          <a:rPr lang="en-GB" b="0" smtClean="0">
                                            <a:latin typeface="Cambria Math" panose="02040503050406030204" pitchFamily="18" charset="0"/>
                                          </a:rPr>
                                          <m:t>3</m:t>
                                        </m:r>
                                      </m:sub>
                                    </m:sSub>
                                  </m:sub>
                                </m:sSub>
                              </m:oMath>
                            </m:oMathPara>
                          </a14:m>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m:rPr>
                                        <m:sty m:val="p"/>
                                      </m:rPr>
                                      <a:rPr lang="en-GB" b="0" i="0" smtClean="0">
                                        <a:latin typeface="Cambria Math" panose="02040503050406030204" pitchFamily="18" charset="0"/>
                                      </a:rPr>
                                      <m:t>i</m:t>
                                    </m:r>
                                    <m:r>
                                      <a:rPr lang="en-GB" b="0" smtClean="0">
                                        <a:latin typeface="Cambria Math" panose="02040503050406030204" pitchFamily="18" charset="0"/>
                                      </a:rPr>
                                      <m:t>,</m:t>
                                    </m:r>
                                    <m:sSub>
                                      <m:sSubPr>
                                        <m:ctrlPr>
                                          <a:rPr lang="en-GB" b="0" i="1" smtClean="0">
                                            <a:latin typeface="Cambria Math" panose="02040503050406030204" pitchFamily="18" charset="0"/>
                                          </a:rPr>
                                        </m:ctrlPr>
                                      </m:sSubPr>
                                      <m:e>
                                        <m:r>
                                          <a:rPr lang="en-GB" b="0" smtClean="0">
                                            <a:latin typeface="Cambria Math" panose="02040503050406030204" pitchFamily="18" charset="0"/>
                                          </a:rPr>
                                          <m:t>𝑚</m:t>
                                        </m:r>
                                      </m:e>
                                      <m:sub>
                                        <m:r>
                                          <m:rPr>
                                            <m:sty m:val="p"/>
                                          </m:rPr>
                                          <a:rPr lang="en-GB" b="0" i="0" smtClean="0">
                                            <a:latin typeface="Cambria Math" panose="02040503050406030204" pitchFamily="18" charset="0"/>
                                          </a:rPr>
                                          <m:t>i</m:t>
                                        </m:r>
                                      </m:sub>
                                    </m:sSub>
                                  </m:sub>
                                </m:sSub>
                              </m:oMath>
                            </m:oMathPara>
                          </a14:m>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𝑛</m:t>
                                    </m:r>
                                    <m:r>
                                      <a:rPr lang="en-GB" b="0" smtClean="0">
                                        <a:latin typeface="Cambria Math" panose="02040503050406030204" pitchFamily="18" charset="0"/>
                                      </a:rPr>
                                      <m:t>,</m:t>
                                    </m:r>
                                    <m:sSub>
                                      <m:sSubPr>
                                        <m:ctrlPr>
                                          <a:rPr lang="en-GB" b="0" i="1" smtClean="0">
                                            <a:latin typeface="Cambria Math" panose="02040503050406030204" pitchFamily="18" charset="0"/>
                                          </a:rPr>
                                        </m:ctrlPr>
                                      </m:sSubPr>
                                      <m:e>
                                        <m:r>
                                          <a:rPr lang="en-GB" b="0" smtClean="0">
                                            <a:latin typeface="Cambria Math" panose="02040503050406030204" pitchFamily="18" charset="0"/>
                                          </a:rPr>
                                          <m:t>𝑚</m:t>
                                        </m:r>
                                      </m:e>
                                      <m:sub>
                                        <m:r>
                                          <a:rPr lang="en-GB" b="0" smtClean="0">
                                            <a:latin typeface="Cambria Math" panose="02040503050406030204" pitchFamily="18" charset="0"/>
                                          </a:rPr>
                                          <m:t>𝑛</m:t>
                                        </m:r>
                                      </m:sub>
                                    </m:sSub>
                                  </m:sub>
                                </m:sSub>
                              </m:oMath>
                            </m:oMathPara>
                          </a14:m>
                          <a:endParaRPr lang="en-GB" dirty="0"/>
                        </a:p>
                      </a:txBody>
                      <a:tcPr/>
                    </a:tc>
                    <a:extLst>
                      <a:ext uri="{0D108BD9-81ED-4DB2-BD59-A6C34878D82A}">
                        <a16:rowId xmlns:a16="http://schemas.microsoft.com/office/drawing/2014/main" val="2137757094"/>
                      </a:ext>
                    </a:extLst>
                  </a:tr>
                </a:tbl>
              </a:graphicData>
            </a:graphic>
          </p:graphicFrame>
        </mc:Choice>
        <mc:Fallback xmlns="">
          <p:graphicFrame>
            <p:nvGraphicFramePr>
              <p:cNvPr id="5" name="Table 4">
                <a:extLst>
                  <a:ext uri="{FF2B5EF4-FFF2-40B4-BE49-F238E27FC236}">
                    <a16:creationId xmlns:a16="http://schemas.microsoft.com/office/drawing/2014/main" id="{1DA3D4F8-7D34-0E95-140F-DF447AE2702A}"/>
                  </a:ext>
                </a:extLst>
              </p:cNvPr>
              <p:cNvGraphicFramePr>
                <a:graphicFrameLocks noGrp="1"/>
              </p:cNvGraphicFramePr>
              <p:nvPr>
                <p:extLst>
                  <p:ext uri="{D42A27DB-BD31-4B8C-83A1-F6EECF244321}">
                    <p14:modId xmlns:p14="http://schemas.microsoft.com/office/powerpoint/2010/main" val="3095244911"/>
                  </p:ext>
                </p:extLst>
              </p:nvPr>
            </p:nvGraphicFramePr>
            <p:xfrm>
              <a:off x="3582573" y="3223971"/>
              <a:ext cx="8128000" cy="2657666"/>
            </p:xfrm>
            <a:graphic>
              <a:graphicData uri="http://schemas.openxmlformats.org/drawingml/2006/table">
                <a:tbl>
                  <a:tblPr firstCol="1">
                    <a:tableStyleId>{7DF18680-E054-41AD-8BC1-D1AEF772440D}</a:tableStyleId>
                  </a:tblPr>
                  <a:tblGrid>
                    <a:gridCol w="1016000">
                      <a:extLst>
                        <a:ext uri="{9D8B030D-6E8A-4147-A177-3AD203B41FA5}">
                          <a16:colId xmlns:a16="http://schemas.microsoft.com/office/drawing/2014/main" val="1047287770"/>
                        </a:ext>
                      </a:extLst>
                    </a:gridCol>
                    <a:gridCol w="1016000">
                      <a:extLst>
                        <a:ext uri="{9D8B030D-6E8A-4147-A177-3AD203B41FA5}">
                          <a16:colId xmlns:a16="http://schemas.microsoft.com/office/drawing/2014/main" val="888876094"/>
                        </a:ext>
                      </a:extLst>
                    </a:gridCol>
                    <a:gridCol w="1016000">
                      <a:extLst>
                        <a:ext uri="{9D8B030D-6E8A-4147-A177-3AD203B41FA5}">
                          <a16:colId xmlns:a16="http://schemas.microsoft.com/office/drawing/2014/main" val="2946679437"/>
                        </a:ext>
                      </a:extLst>
                    </a:gridCol>
                    <a:gridCol w="1016000">
                      <a:extLst>
                        <a:ext uri="{9D8B030D-6E8A-4147-A177-3AD203B41FA5}">
                          <a16:colId xmlns:a16="http://schemas.microsoft.com/office/drawing/2014/main" val="439053537"/>
                        </a:ext>
                      </a:extLst>
                    </a:gridCol>
                    <a:gridCol w="1016000">
                      <a:extLst>
                        <a:ext uri="{9D8B030D-6E8A-4147-A177-3AD203B41FA5}">
                          <a16:colId xmlns:a16="http://schemas.microsoft.com/office/drawing/2014/main" val="297133581"/>
                        </a:ext>
                      </a:extLst>
                    </a:gridCol>
                    <a:gridCol w="1016000">
                      <a:extLst>
                        <a:ext uri="{9D8B030D-6E8A-4147-A177-3AD203B41FA5}">
                          <a16:colId xmlns:a16="http://schemas.microsoft.com/office/drawing/2014/main" val="4011847376"/>
                        </a:ext>
                      </a:extLst>
                    </a:gridCol>
                    <a:gridCol w="1016000">
                      <a:extLst>
                        <a:ext uri="{9D8B030D-6E8A-4147-A177-3AD203B41FA5}">
                          <a16:colId xmlns:a16="http://schemas.microsoft.com/office/drawing/2014/main" val="2133072116"/>
                        </a:ext>
                      </a:extLst>
                    </a:gridCol>
                    <a:gridCol w="1016000">
                      <a:extLst>
                        <a:ext uri="{9D8B030D-6E8A-4147-A177-3AD203B41FA5}">
                          <a16:colId xmlns:a16="http://schemas.microsoft.com/office/drawing/2014/main" val="3012303446"/>
                        </a:ext>
                      </a:extLst>
                    </a:gridCol>
                  </a:tblGrid>
                  <a:tr h="370840">
                    <a:tc rowSpan="2">
                      <a:txBody>
                        <a:bodyPr/>
                        <a:lstStyle/>
                        <a:p>
                          <a:pPr algn="ctr"/>
                          <a:endParaRPr lang="en-GB" b="1" dirty="0">
                            <a:solidFill>
                              <a:schemeClr val="bg1"/>
                            </a:solidFill>
                          </a:endParaRPr>
                        </a:p>
                      </a:txBody>
                      <a:tcPr>
                        <a:solidFill>
                          <a:schemeClr val="accent5"/>
                        </a:solidFill>
                      </a:tcPr>
                    </a:tc>
                    <a:tc gridSpan="7">
                      <a:txBody>
                        <a:bodyPr/>
                        <a:lstStyle/>
                        <a:p>
                          <a:pPr algn="ctr"/>
                          <a:r>
                            <a:rPr lang="en-GB" b="1" dirty="0">
                              <a:solidFill>
                                <a:schemeClr val="bg1"/>
                              </a:solidFill>
                            </a:rPr>
                            <a:t>Unique Quote Expiries</a:t>
                          </a:r>
                        </a:p>
                      </a:txBody>
                      <a:tcPr>
                        <a:solidFill>
                          <a:schemeClr val="accent5"/>
                        </a:solidFill>
                      </a:tcPr>
                    </a:tc>
                    <a:tc hMerge="1">
                      <a:txBody>
                        <a:bodyPr/>
                        <a:lstStyle/>
                        <a:p>
                          <a:endParaRPr lang="en-GB" dirty="0"/>
                        </a:p>
                      </a:txBody>
                      <a:tcPr>
                        <a:solidFill>
                          <a:schemeClr val="accent5"/>
                        </a:solidFill>
                      </a:tcPr>
                    </a:tc>
                    <a:tc hMerge="1">
                      <a:txBody>
                        <a:bodyPr/>
                        <a:lstStyle/>
                        <a:p>
                          <a:endParaRPr lang="en-GB" dirty="0"/>
                        </a:p>
                      </a:txBody>
                      <a:tcPr>
                        <a:solidFill>
                          <a:schemeClr val="accent5"/>
                        </a:solidFill>
                      </a:tcPr>
                    </a:tc>
                    <a:tc hMerge="1">
                      <a:txBody>
                        <a:bodyPr/>
                        <a:lstStyle/>
                        <a:p>
                          <a:endParaRPr lang="en-GB"/>
                        </a:p>
                      </a:txBody>
                      <a:tcPr/>
                    </a:tc>
                    <a:tc hMerge="1">
                      <a:txBody>
                        <a:bodyPr/>
                        <a:lstStyle/>
                        <a:p>
                          <a:pPr algn="ctr"/>
                          <a:endParaRPr lang="en-GB" dirty="0"/>
                        </a:p>
                      </a:txBody>
                      <a:tcPr>
                        <a:solidFill>
                          <a:schemeClr val="accent5"/>
                        </a:solidFill>
                      </a:tcPr>
                    </a:tc>
                    <a:tc hMerge="1">
                      <a:txBody>
                        <a:bodyPr/>
                        <a:lstStyle/>
                        <a:p>
                          <a:endParaRPr lang="en-GB"/>
                        </a:p>
                      </a:txBody>
                      <a:tcPr/>
                    </a:tc>
                    <a:tc hMerge="1">
                      <a:txBody>
                        <a:bodyPr/>
                        <a:lstStyle/>
                        <a:p>
                          <a:endParaRPr lang="en-GB" dirty="0"/>
                        </a:p>
                      </a:txBody>
                      <a:tcPr>
                        <a:solidFill>
                          <a:schemeClr val="accent5"/>
                        </a:solidFill>
                      </a:tcPr>
                    </a:tc>
                    <a:extLst>
                      <a:ext uri="{0D108BD9-81ED-4DB2-BD59-A6C34878D82A}">
                        <a16:rowId xmlns:a16="http://schemas.microsoft.com/office/drawing/2014/main" val="751857048"/>
                      </a:ext>
                    </a:extLst>
                  </a:tr>
                  <a:tr h="370840">
                    <a:tc vMerge="1">
                      <a:txBody>
                        <a:bodyPr/>
                        <a:lstStyle/>
                        <a:p>
                          <a:pPr marL="0" algn="l" defTabSz="914400" rtl="0" eaLnBrk="1" latinLnBrk="0" hangingPunct="1"/>
                          <a:endParaRPr lang="en-GB" sz="1800" b="1" kern="1200" dirty="0">
                            <a:solidFill>
                              <a:schemeClr val="lt1"/>
                            </a:solidFill>
                            <a:latin typeface="+mn-lt"/>
                            <a:ea typeface="+mn-ea"/>
                            <a:cs typeface="+mn-cs"/>
                          </a:endParaRPr>
                        </a:p>
                      </a:txBody>
                      <a:tcPr>
                        <a:solidFill>
                          <a:schemeClr val="accent5"/>
                        </a:solidFill>
                      </a:tcPr>
                    </a:tc>
                    <a:tc>
                      <a:txBody>
                        <a:bodyPr/>
                        <a:lstStyle/>
                        <a:p>
                          <a:endParaRPr lang="en-US"/>
                        </a:p>
                      </a:txBody>
                      <a:tcPr>
                        <a:blipFill>
                          <a:blip r:embed="rId3"/>
                          <a:stretch>
                            <a:fillRect l="-100599" t="-108197" r="-600599" b="-536066"/>
                          </a:stretch>
                        </a:blipFill>
                      </a:tcPr>
                    </a:tc>
                    <a:tc>
                      <a:txBody>
                        <a:bodyPr/>
                        <a:lstStyle/>
                        <a:p>
                          <a:endParaRPr lang="en-US"/>
                        </a:p>
                      </a:txBody>
                      <a:tcPr>
                        <a:blipFill>
                          <a:blip r:embed="rId3"/>
                          <a:stretch>
                            <a:fillRect l="-200599" t="-108197" r="-500599" b="-536066"/>
                          </a:stretch>
                        </a:blipFill>
                      </a:tcPr>
                    </a:tc>
                    <a:tc>
                      <a:txBody>
                        <a:bodyPr/>
                        <a:lstStyle/>
                        <a:p>
                          <a:endParaRPr lang="en-US"/>
                        </a:p>
                      </a:txBody>
                      <a:tcPr>
                        <a:blipFill>
                          <a:blip r:embed="rId3"/>
                          <a:stretch>
                            <a:fillRect l="-300599" t="-108197" r="-400599" b="-536066"/>
                          </a:stretch>
                        </a:blipFill>
                      </a:tcPr>
                    </a:tc>
                    <a:tc>
                      <a:txBody>
                        <a:bodyPr/>
                        <a:lstStyle/>
                        <a:p>
                          <a:pPr marL="0" algn="ctr" defTabSz="914400" rtl="0" eaLnBrk="1" latinLnBrk="0" hangingPunct="1"/>
                          <a:r>
                            <a:rPr lang="en-GB" sz="1800" b="1" kern="1200" dirty="0">
                              <a:solidFill>
                                <a:schemeClr val="lt1"/>
                              </a:solidFill>
                              <a:latin typeface="+mn-lt"/>
                              <a:ea typeface="+mn-ea"/>
                              <a:cs typeface="+mn-cs"/>
                            </a:rPr>
                            <a:t>…</a:t>
                          </a:r>
                        </a:p>
                      </a:txBody>
                      <a:tcPr>
                        <a:solidFill>
                          <a:schemeClr val="accent5"/>
                        </a:solidFill>
                      </a:tcPr>
                    </a:tc>
                    <a:tc>
                      <a:txBody>
                        <a:bodyPr/>
                        <a:lstStyle/>
                        <a:p>
                          <a:endParaRPr lang="en-US"/>
                        </a:p>
                      </a:txBody>
                      <a:tcPr>
                        <a:blipFill>
                          <a:blip r:embed="rId3"/>
                          <a:stretch>
                            <a:fillRect l="-500000" t="-108197" r="-201198" b="-536066"/>
                          </a:stretch>
                        </a:blipFill>
                      </a:tcPr>
                    </a:tc>
                    <a:tc>
                      <a:txBody>
                        <a:bodyPr/>
                        <a:lstStyle/>
                        <a:p>
                          <a:pPr marL="0" algn="ctr" defTabSz="914400" rtl="0" eaLnBrk="1" latinLnBrk="0" hangingPunct="1"/>
                          <a:r>
                            <a:rPr lang="en-GB" sz="1800" b="1" kern="1200" dirty="0">
                              <a:solidFill>
                                <a:schemeClr val="lt1"/>
                              </a:solidFill>
                              <a:latin typeface="+mn-lt"/>
                              <a:ea typeface="+mn-ea"/>
                              <a:cs typeface="+mn-cs"/>
                            </a:rPr>
                            <a:t>…</a:t>
                          </a:r>
                        </a:p>
                      </a:txBody>
                      <a:tcPr>
                        <a:solidFill>
                          <a:schemeClr val="accent5"/>
                        </a:solidFill>
                      </a:tcPr>
                    </a:tc>
                    <a:tc>
                      <a:txBody>
                        <a:bodyPr/>
                        <a:lstStyle/>
                        <a:p>
                          <a:endParaRPr lang="en-US"/>
                        </a:p>
                      </a:txBody>
                      <a:tcPr>
                        <a:blipFill>
                          <a:blip r:embed="rId3"/>
                          <a:stretch>
                            <a:fillRect l="-700000" t="-108197" r="-1198" b="-536066"/>
                          </a:stretch>
                        </a:blipFill>
                      </a:tcPr>
                    </a:tc>
                    <a:extLst>
                      <a:ext uri="{0D108BD9-81ED-4DB2-BD59-A6C34878D82A}">
                        <a16:rowId xmlns:a16="http://schemas.microsoft.com/office/drawing/2014/main" val="1454543681"/>
                      </a:ext>
                    </a:extLst>
                  </a:tr>
                  <a:tr h="377825">
                    <a:tc rowSpan="5">
                      <a:txBody>
                        <a:bodyPr/>
                        <a:lstStyle/>
                        <a:p>
                          <a:pPr algn="ctr"/>
                          <a:r>
                            <a:rPr lang="en-GB" dirty="0"/>
                            <a:t>Quote Strikes</a:t>
                          </a:r>
                        </a:p>
                      </a:txBody>
                      <a:tcPr anchor="ctr"/>
                    </a:tc>
                    <a:tc>
                      <a:txBody>
                        <a:bodyPr/>
                        <a:lstStyle/>
                        <a:p>
                          <a:endParaRPr lang="en-US"/>
                        </a:p>
                      </a:txBody>
                      <a:tcPr>
                        <a:blipFill>
                          <a:blip r:embed="rId3"/>
                          <a:stretch>
                            <a:fillRect l="-100599" t="-204839" r="-600599" b="-427419"/>
                          </a:stretch>
                        </a:blipFill>
                      </a:tcPr>
                    </a:tc>
                    <a:tc>
                      <a:txBody>
                        <a:bodyPr/>
                        <a:lstStyle/>
                        <a:p>
                          <a:endParaRPr lang="en-US"/>
                        </a:p>
                      </a:txBody>
                      <a:tcPr>
                        <a:blipFill>
                          <a:blip r:embed="rId3"/>
                          <a:stretch>
                            <a:fillRect l="-200599" t="-204839" r="-500599" b="-427419"/>
                          </a:stretch>
                        </a:blipFill>
                      </a:tcPr>
                    </a:tc>
                    <a:tc>
                      <a:txBody>
                        <a:bodyPr/>
                        <a:lstStyle/>
                        <a:p>
                          <a:endParaRPr lang="en-US"/>
                        </a:p>
                      </a:txBody>
                      <a:tcPr>
                        <a:blipFill>
                          <a:blip r:embed="rId3"/>
                          <a:stretch>
                            <a:fillRect l="-300599" t="-204839" r="-400599" b="-427419"/>
                          </a:stretch>
                        </a:blipFill>
                      </a:tcPr>
                    </a:tc>
                    <a:tc>
                      <a:txBody>
                        <a:bodyPr/>
                        <a:lstStyle/>
                        <a:p>
                          <a:pPr algn="ctr"/>
                          <a:r>
                            <a:rPr lang="en-GB" dirty="0"/>
                            <a:t>…</a:t>
                          </a:r>
                        </a:p>
                      </a:txBody>
                      <a:tcPr/>
                    </a:tc>
                    <a:tc>
                      <a:txBody>
                        <a:bodyPr/>
                        <a:lstStyle/>
                        <a:p>
                          <a:endParaRPr lang="en-US"/>
                        </a:p>
                      </a:txBody>
                      <a:tcPr>
                        <a:blipFill>
                          <a:blip r:embed="rId3"/>
                          <a:stretch>
                            <a:fillRect l="-500000" t="-204839" r="-201198" b="-427419"/>
                          </a:stretch>
                        </a:blipFill>
                      </a:tcPr>
                    </a:tc>
                    <a:tc>
                      <a:txBody>
                        <a:bodyPr/>
                        <a:lstStyle/>
                        <a:p>
                          <a:pPr algn="ctr"/>
                          <a:r>
                            <a:rPr lang="en-GB" dirty="0"/>
                            <a:t>…</a:t>
                          </a:r>
                        </a:p>
                      </a:txBody>
                      <a:tcPr/>
                    </a:tc>
                    <a:tc>
                      <a:txBody>
                        <a:bodyPr/>
                        <a:lstStyle/>
                        <a:p>
                          <a:endParaRPr lang="en-US"/>
                        </a:p>
                      </a:txBody>
                      <a:tcPr>
                        <a:blipFill>
                          <a:blip r:embed="rId3"/>
                          <a:stretch>
                            <a:fillRect l="-700000" t="-204839" r="-1198" b="-427419"/>
                          </a:stretch>
                        </a:blipFill>
                      </a:tcPr>
                    </a:tc>
                    <a:extLst>
                      <a:ext uri="{0D108BD9-81ED-4DB2-BD59-A6C34878D82A}">
                        <a16:rowId xmlns:a16="http://schemas.microsoft.com/office/drawing/2014/main" val="199401453"/>
                      </a:ext>
                    </a:extLst>
                  </a:tr>
                  <a:tr h="377825">
                    <a:tc vMerge="1">
                      <a:txBody>
                        <a:bodyPr/>
                        <a:lstStyle/>
                        <a:p>
                          <a:endParaRPr lang="en-GB" dirty="0"/>
                        </a:p>
                      </a:txBody>
                      <a:tcPr/>
                    </a:tc>
                    <a:tc>
                      <a:txBody>
                        <a:bodyPr/>
                        <a:lstStyle/>
                        <a:p>
                          <a:endParaRPr lang="en-US"/>
                        </a:p>
                      </a:txBody>
                      <a:tcPr>
                        <a:blipFill>
                          <a:blip r:embed="rId3"/>
                          <a:stretch>
                            <a:fillRect l="-100599" t="-304839" r="-600599" b="-327419"/>
                          </a:stretch>
                        </a:blipFill>
                      </a:tcPr>
                    </a:tc>
                    <a:tc>
                      <a:txBody>
                        <a:bodyPr/>
                        <a:lstStyle/>
                        <a:p>
                          <a:endParaRPr lang="en-US"/>
                        </a:p>
                      </a:txBody>
                      <a:tcPr>
                        <a:blipFill>
                          <a:blip r:embed="rId3"/>
                          <a:stretch>
                            <a:fillRect l="-200599" t="-304839" r="-500599" b="-327419"/>
                          </a:stretch>
                        </a:blipFill>
                      </a:tcPr>
                    </a:tc>
                    <a:tc>
                      <a:txBody>
                        <a:bodyPr/>
                        <a:lstStyle/>
                        <a:p>
                          <a:endParaRPr lang="en-US"/>
                        </a:p>
                      </a:txBody>
                      <a:tcPr>
                        <a:blipFill>
                          <a:blip r:embed="rId3"/>
                          <a:stretch>
                            <a:fillRect l="-300599" t="-304839" r="-400599" b="-327419"/>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endParaRPr lang="en-US"/>
                        </a:p>
                      </a:txBody>
                      <a:tcPr>
                        <a:blipFill>
                          <a:blip r:embed="rId3"/>
                          <a:stretch>
                            <a:fillRect l="-500000" t="-304839" r="-201198" b="-327419"/>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endParaRPr lang="en-US"/>
                        </a:p>
                      </a:txBody>
                      <a:tcPr>
                        <a:blipFill>
                          <a:blip r:embed="rId3"/>
                          <a:stretch>
                            <a:fillRect l="-700000" t="-304839" r="-1198" b="-327419"/>
                          </a:stretch>
                        </a:blipFill>
                      </a:tcPr>
                    </a:tc>
                    <a:extLst>
                      <a:ext uri="{0D108BD9-81ED-4DB2-BD59-A6C34878D82A}">
                        <a16:rowId xmlns:a16="http://schemas.microsoft.com/office/drawing/2014/main" val="1872805796"/>
                      </a:ext>
                    </a:extLst>
                  </a:tr>
                  <a:tr h="377825">
                    <a:tc vMerge="1">
                      <a:txBody>
                        <a:bodyPr/>
                        <a:lstStyle/>
                        <a:p>
                          <a:endParaRPr lang="en-GB" dirty="0"/>
                        </a:p>
                      </a:txBody>
                      <a:tcPr/>
                    </a:tc>
                    <a:tc>
                      <a:txBody>
                        <a:bodyPr/>
                        <a:lstStyle/>
                        <a:p>
                          <a:endParaRPr lang="en-US"/>
                        </a:p>
                      </a:txBody>
                      <a:tcPr>
                        <a:blipFill>
                          <a:blip r:embed="rId3"/>
                          <a:stretch>
                            <a:fillRect l="-100599" t="-404839" r="-600599" b="-227419"/>
                          </a:stretch>
                        </a:blipFill>
                      </a:tcPr>
                    </a:tc>
                    <a:tc>
                      <a:txBody>
                        <a:bodyPr/>
                        <a:lstStyle/>
                        <a:p>
                          <a:endParaRPr lang="en-US"/>
                        </a:p>
                      </a:txBody>
                      <a:tcPr>
                        <a:blipFill>
                          <a:blip r:embed="rId3"/>
                          <a:stretch>
                            <a:fillRect l="-200599" t="-404839" r="-500599" b="-227419"/>
                          </a:stretch>
                        </a:blipFill>
                      </a:tcPr>
                    </a:tc>
                    <a:tc>
                      <a:txBody>
                        <a:bodyPr/>
                        <a:lstStyle/>
                        <a:p>
                          <a:endParaRPr lang="en-US"/>
                        </a:p>
                      </a:txBody>
                      <a:tcPr>
                        <a:blipFill>
                          <a:blip r:embed="rId3"/>
                          <a:stretch>
                            <a:fillRect l="-300599" t="-404839" r="-400599" b="-227419"/>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endParaRPr lang="en-US"/>
                        </a:p>
                      </a:txBody>
                      <a:tcPr>
                        <a:blipFill>
                          <a:blip r:embed="rId3"/>
                          <a:stretch>
                            <a:fillRect l="-500000" t="-404839" r="-201198" b="-227419"/>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endParaRPr lang="en-US"/>
                        </a:p>
                      </a:txBody>
                      <a:tcPr>
                        <a:blipFill>
                          <a:blip r:embed="rId3"/>
                          <a:stretch>
                            <a:fillRect l="-700000" t="-404839" r="-1198" b="-227419"/>
                          </a:stretch>
                        </a:blipFill>
                      </a:tcPr>
                    </a:tc>
                    <a:extLst>
                      <a:ext uri="{0D108BD9-81ED-4DB2-BD59-A6C34878D82A}">
                        <a16:rowId xmlns:a16="http://schemas.microsoft.com/office/drawing/2014/main" val="1845363997"/>
                      </a:ext>
                    </a:extLst>
                  </a:tr>
                  <a:tr h="391224">
                    <a:tc vMerge="1">
                      <a:txBody>
                        <a:bodyPr/>
                        <a:lstStyle/>
                        <a:p>
                          <a:pPr algn="ctr"/>
                          <a:endParaRPr lang="en-GB" dirty="0"/>
                        </a:p>
                      </a:txBody>
                      <a:tcPr/>
                    </a:tc>
                    <a:tc>
                      <a:txBody>
                        <a:bodyPr/>
                        <a:lstStyle/>
                        <a:p>
                          <a:pPr algn="ctr"/>
                          <a:r>
                            <a:rPr lang="en-GB" dirty="0"/>
                            <a:t>…</a:t>
                          </a:r>
                        </a:p>
                      </a:txBody>
                      <a:tcPr/>
                    </a:tc>
                    <a:tc>
                      <a:txBody>
                        <a:bodyPr/>
                        <a:lstStyle/>
                        <a:p>
                          <a:pPr algn="ctr"/>
                          <a:r>
                            <a:rPr lang="en-GB" dirty="0"/>
                            <a:t>…</a:t>
                          </a:r>
                        </a:p>
                      </a:txBody>
                      <a:tcPr/>
                    </a:tc>
                    <a:tc>
                      <a:txBody>
                        <a:bodyPr/>
                        <a:lstStyle/>
                        <a:p>
                          <a:pPr algn="ctr"/>
                          <a:r>
                            <a:rPr lang="en-GB"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endParaRPr lang="en-US"/>
                        </a:p>
                      </a:txBody>
                      <a:tcPr>
                        <a:blipFill>
                          <a:blip r:embed="rId3"/>
                          <a:stretch>
                            <a:fillRect l="-500000" t="-481538" r="-201198" b="-11692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pPr algn="ctr"/>
                          <a:r>
                            <a:rPr lang="en-GB" dirty="0"/>
                            <a:t>…</a:t>
                          </a:r>
                        </a:p>
                      </a:txBody>
                      <a:tcPr/>
                    </a:tc>
                    <a:extLst>
                      <a:ext uri="{0D108BD9-81ED-4DB2-BD59-A6C34878D82A}">
                        <a16:rowId xmlns:a16="http://schemas.microsoft.com/office/drawing/2014/main" val="4273584376"/>
                      </a:ext>
                    </a:extLst>
                  </a:tr>
                  <a:tr h="391287">
                    <a:tc vMerge="1">
                      <a:txBody>
                        <a:bodyPr/>
                        <a:lstStyle/>
                        <a:p>
                          <a:endParaRPr lang="en-GB" dirty="0"/>
                        </a:p>
                      </a:txBody>
                      <a:tcPr/>
                    </a:tc>
                    <a:tc>
                      <a:txBody>
                        <a:bodyPr/>
                        <a:lstStyle/>
                        <a:p>
                          <a:endParaRPr lang="en-US"/>
                        </a:p>
                      </a:txBody>
                      <a:tcPr>
                        <a:blipFill>
                          <a:blip r:embed="rId3"/>
                          <a:stretch>
                            <a:fillRect l="-100599" t="-590625" r="-600599" b="-18750"/>
                          </a:stretch>
                        </a:blipFill>
                      </a:tcPr>
                    </a:tc>
                    <a:tc>
                      <a:txBody>
                        <a:bodyPr/>
                        <a:lstStyle/>
                        <a:p>
                          <a:endParaRPr lang="en-US"/>
                        </a:p>
                      </a:txBody>
                      <a:tcPr>
                        <a:blipFill>
                          <a:blip r:embed="rId3"/>
                          <a:stretch>
                            <a:fillRect l="-200599" t="-590625" r="-500599" b="-18750"/>
                          </a:stretch>
                        </a:blipFill>
                      </a:tcPr>
                    </a:tc>
                    <a:tc>
                      <a:txBody>
                        <a:bodyPr/>
                        <a:lstStyle/>
                        <a:p>
                          <a:endParaRPr lang="en-US"/>
                        </a:p>
                      </a:txBody>
                      <a:tcPr>
                        <a:blipFill>
                          <a:blip r:embed="rId3"/>
                          <a:stretch>
                            <a:fillRect l="-300599" t="-590625" r="-400599" b="-1875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endParaRPr lang="en-US"/>
                        </a:p>
                      </a:txBody>
                      <a:tcPr>
                        <a:blipFill>
                          <a:blip r:embed="rId3"/>
                          <a:stretch>
                            <a:fillRect l="-500000" t="-590625" r="-201198" b="-1875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endParaRPr lang="en-US"/>
                        </a:p>
                      </a:txBody>
                      <a:tcPr>
                        <a:blipFill>
                          <a:blip r:embed="rId3"/>
                          <a:stretch>
                            <a:fillRect l="-700000" t="-590625" r="-1198" b="-18750"/>
                          </a:stretch>
                        </a:blipFill>
                      </a:tcPr>
                    </a:tc>
                    <a:extLst>
                      <a:ext uri="{0D108BD9-81ED-4DB2-BD59-A6C34878D82A}">
                        <a16:rowId xmlns:a16="http://schemas.microsoft.com/office/drawing/2014/main" val="2137757094"/>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90E236B-A293-ABF1-086F-11B0A33F51A0}"/>
                  </a:ext>
                </a:extLst>
              </p:cNvPr>
              <p:cNvSpPr txBox="1"/>
              <p:nvPr/>
            </p:nvSpPr>
            <p:spPr>
              <a:xfrm>
                <a:off x="129736" y="1880781"/>
                <a:ext cx="3452837" cy="2031325"/>
              </a:xfrm>
              <a:prstGeom prst="rect">
                <a:avLst/>
              </a:prstGeom>
              <a:noFill/>
            </p:spPr>
            <p:txBody>
              <a:bodyPr wrap="square" rtlCol="0">
                <a:spAutoFit/>
              </a:bodyPr>
              <a:lstStyle/>
              <a:p>
                <a:r>
                  <a:rPr lang="en-GB" dirty="0"/>
                  <a:t>Each </a:t>
                </a:r>
                <a:r>
                  <a:rPr lang="en-GB" b="1" dirty="0"/>
                  <a:t>Quote Pair </a:t>
                </a:r>
                <a14:m>
                  <m:oMath xmlns:m="http://schemas.openxmlformats.org/officeDocument/2006/math">
                    <m:r>
                      <a:rPr lang="en-GB" b="0" i="1" dirty="0" smtClean="0">
                        <a:latin typeface="Cambria Math" panose="02040503050406030204" pitchFamily="18" charset="0"/>
                      </a:rPr>
                      <m:t>𝑘</m:t>
                    </m:r>
                  </m:oMath>
                </a14:m>
                <a:r>
                  <a:rPr lang="en-GB" dirty="0"/>
                  <a:t> is defined by:</a:t>
                </a:r>
              </a:p>
              <a:p>
                <a:pPr marL="285750" indent="-285750">
                  <a:buFontTx/>
                  <a:buChar char="-"/>
                </a:pPr>
                <a:r>
                  <a:rPr lang="en-GB" dirty="0"/>
                  <a:t>An </a:t>
                </a:r>
                <a:r>
                  <a:rPr lang="en-GB" b="1" dirty="0"/>
                  <a:t>Expiry Date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𝑇</m:t>
                        </m:r>
                      </m:e>
                      <m:sub>
                        <m:r>
                          <a:rPr lang="en-GB" b="0" i="1" dirty="0" smtClean="0">
                            <a:latin typeface="Cambria Math" panose="02040503050406030204" pitchFamily="18" charset="0"/>
                          </a:rPr>
                          <m:t>𝑘</m:t>
                        </m:r>
                      </m:sub>
                    </m:sSub>
                  </m:oMath>
                </a14:m>
                <a:r>
                  <a:rPr lang="en-GB" dirty="0"/>
                  <a:t> with a </a:t>
                </a:r>
                <a:r>
                  <a:rPr lang="en-GB" b="1" dirty="0"/>
                  <a:t>Time to Maturity (in Years)</a:t>
                </a:r>
                <a:r>
                  <a:rPr lang="en-GB" dirty="0"/>
                  <a:t>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𝑡</m:t>
                        </m:r>
                      </m:e>
                      <m:sub>
                        <m:r>
                          <a:rPr lang="en-GB" b="0" i="1" dirty="0" smtClean="0">
                            <a:latin typeface="Cambria Math" panose="02040503050406030204" pitchFamily="18" charset="0"/>
                          </a:rPr>
                          <m:t>𝑘</m:t>
                        </m:r>
                      </m:sub>
                    </m:sSub>
                  </m:oMath>
                </a14:m>
                <a:endParaRPr lang="en-GB" dirty="0"/>
              </a:p>
              <a:p>
                <a:pPr marL="285750" indent="-285750">
                  <a:buFontTx/>
                  <a:buChar char="-"/>
                </a:pPr>
                <a:r>
                  <a:rPr lang="en-GB" dirty="0"/>
                  <a:t>A </a:t>
                </a:r>
                <a:r>
                  <a:rPr lang="en-GB" b="1" dirty="0"/>
                  <a:t>Strike</a:t>
                </a:r>
                <a:r>
                  <a:rPr lang="en-GB" dirty="0"/>
                  <a:t>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𝐾</m:t>
                        </m:r>
                      </m:e>
                      <m:sub>
                        <m:r>
                          <a:rPr lang="en-GB" b="0" i="1" dirty="0" smtClean="0">
                            <a:latin typeface="Cambria Math" panose="02040503050406030204" pitchFamily="18" charset="0"/>
                          </a:rPr>
                          <m:t>𝑘</m:t>
                        </m:r>
                      </m:sub>
                    </m:sSub>
                  </m:oMath>
                </a14:m>
                <a:endParaRPr lang="en-GB" dirty="0"/>
              </a:p>
              <a:p>
                <a:r>
                  <a:rPr lang="en-GB" dirty="0"/>
                  <a:t>And holds:</a:t>
                </a:r>
              </a:p>
              <a:p>
                <a:pPr marL="285750" indent="-285750">
                  <a:buFontTx/>
                  <a:buChar char="-"/>
                </a:pPr>
                <a:r>
                  <a:rPr lang="en-GB" dirty="0"/>
                  <a:t>A </a:t>
                </a:r>
                <a:r>
                  <a:rPr lang="en-GB" b="1" dirty="0"/>
                  <a:t>Call Price Quote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𝐶</m:t>
                        </m:r>
                      </m:e>
                      <m:sub>
                        <m:r>
                          <a:rPr lang="en-GB" b="0" i="1" dirty="0" smtClean="0">
                            <a:latin typeface="Cambria Math" panose="02040503050406030204" pitchFamily="18" charset="0"/>
                          </a:rPr>
                          <m:t>𝑘</m:t>
                        </m:r>
                      </m:sub>
                    </m:sSub>
                  </m:oMath>
                </a14:m>
                <a:endParaRPr lang="en-GB" dirty="0"/>
              </a:p>
              <a:p>
                <a:pPr marL="285750" indent="-285750">
                  <a:buFontTx/>
                  <a:buChar char="-"/>
                </a:pPr>
                <a:r>
                  <a:rPr lang="en-GB" dirty="0"/>
                  <a:t>A </a:t>
                </a:r>
                <a:r>
                  <a:rPr lang="en-GB" b="1" dirty="0"/>
                  <a:t>Put Price Quote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𝑃</m:t>
                        </m:r>
                      </m:e>
                      <m:sub>
                        <m:r>
                          <a:rPr lang="en-GB" b="0" i="1" dirty="0" smtClean="0">
                            <a:latin typeface="Cambria Math" panose="02040503050406030204" pitchFamily="18" charset="0"/>
                          </a:rPr>
                          <m:t>𝑘</m:t>
                        </m:r>
                      </m:sub>
                    </m:sSub>
                  </m:oMath>
                </a14:m>
                <a:endParaRPr lang="en-GB" dirty="0"/>
              </a:p>
            </p:txBody>
          </p:sp>
        </mc:Choice>
        <mc:Fallback xmlns="">
          <p:sp>
            <p:nvSpPr>
              <p:cNvPr id="6" name="TextBox 5">
                <a:extLst>
                  <a:ext uri="{FF2B5EF4-FFF2-40B4-BE49-F238E27FC236}">
                    <a16:creationId xmlns:a16="http://schemas.microsoft.com/office/drawing/2014/main" id="{190E236B-A293-ABF1-086F-11B0A33F51A0}"/>
                  </a:ext>
                </a:extLst>
              </p:cNvPr>
              <p:cNvSpPr txBox="1">
                <a:spLocks noRot="1" noChangeAspect="1" noMove="1" noResize="1" noEditPoints="1" noAdjustHandles="1" noChangeArrowheads="1" noChangeShapeType="1" noTextEdit="1"/>
              </p:cNvSpPr>
              <p:nvPr/>
            </p:nvSpPr>
            <p:spPr>
              <a:xfrm>
                <a:off x="129736" y="1880781"/>
                <a:ext cx="3452837" cy="2031325"/>
              </a:xfrm>
              <a:prstGeom prst="rect">
                <a:avLst/>
              </a:prstGeom>
              <a:blipFill>
                <a:blip r:embed="rId4"/>
                <a:stretch>
                  <a:fillRect l="-1411" t="-1802" b="-390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0DB49A6-76EF-D27F-ADA6-247B6E504DE6}"/>
                  </a:ext>
                </a:extLst>
              </p:cNvPr>
              <p:cNvSpPr txBox="1"/>
              <p:nvPr/>
            </p:nvSpPr>
            <p:spPr>
              <a:xfrm>
                <a:off x="129736" y="1014229"/>
                <a:ext cx="3193366" cy="646331"/>
              </a:xfrm>
              <a:prstGeom prst="rect">
                <a:avLst/>
              </a:prstGeom>
              <a:noFill/>
            </p:spPr>
            <p:txBody>
              <a:bodyPr wrap="square">
                <a:spAutoFit/>
              </a:bodyPr>
              <a:lstStyle/>
              <a:p>
                <a:r>
                  <a:rPr lang="en-GB" dirty="0"/>
                  <a:t>We have </a:t>
                </a:r>
                <a14:m>
                  <m:oMath xmlns:m="http://schemas.openxmlformats.org/officeDocument/2006/math">
                    <m:r>
                      <a:rPr lang="en-GB" i="1" dirty="0" smtClean="0">
                        <a:latin typeface="Cambria Math" panose="02040503050406030204" pitchFamily="18" charset="0"/>
                      </a:rPr>
                      <m:t>2</m:t>
                    </m:r>
                    <m:r>
                      <a:rPr lang="en-GB" i="1" dirty="0" smtClean="0">
                        <a:latin typeface="Cambria Math" panose="02040503050406030204" pitchFamily="18" charset="0"/>
                        <a:ea typeface="Cambria Math" panose="02040503050406030204" pitchFamily="18" charset="0"/>
                      </a:rPr>
                      <m:t>×</m:t>
                    </m:r>
                    <m:r>
                      <a:rPr lang="en-GB" b="0" i="1" dirty="0" smtClean="0">
                        <a:latin typeface="Cambria Math" panose="02040503050406030204" pitchFamily="18" charset="0"/>
                        <a:ea typeface="Cambria Math" panose="02040503050406030204" pitchFamily="18" charset="0"/>
                      </a:rPr>
                      <m:t>𝑞</m:t>
                    </m:r>
                  </m:oMath>
                </a14:m>
                <a:r>
                  <a:rPr lang="en-GB" dirty="0"/>
                  <a:t> </a:t>
                </a:r>
                <a:r>
                  <a:rPr lang="en-GB" b="1" dirty="0"/>
                  <a:t>Quotes</a:t>
                </a:r>
                <a:r>
                  <a:rPr lang="en-GB" dirty="0"/>
                  <a:t> with </a:t>
                </a:r>
                <a14:m>
                  <m:oMath xmlns:m="http://schemas.openxmlformats.org/officeDocument/2006/math">
                    <m:r>
                      <a:rPr lang="en-GB" b="0" i="1" smtClean="0">
                        <a:latin typeface="Cambria Math" panose="02040503050406030204" pitchFamily="18" charset="0"/>
                      </a:rPr>
                      <m:t>𝑞</m:t>
                    </m:r>
                  </m:oMath>
                </a14:m>
                <a:r>
                  <a:rPr lang="en-GB" dirty="0"/>
                  <a:t> </a:t>
                </a:r>
                <a:r>
                  <a:rPr lang="en-GB" b="1" dirty="0"/>
                  <a:t>Quote Pairs </a:t>
                </a:r>
                <a14:m>
                  <m:oMath xmlns:m="http://schemas.openxmlformats.org/officeDocument/2006/math">
                    <m:sSub>
                      <m:sSubPr>
                        <m:ctrlPr>
                          <a:rPr lang="en-GB" i="1" smtClean="0">
                            <a:solidFill>
                              <a:schemeClr val="tx1"/>
                            </a:solidFill>
                            <a:latin typeface="Cambria Math" panose="02040503050406030204" pitchFamily="18" charset="0"/>
                          </a:rPr>
                        </m:ctrlPr>
                      </m:sSubPr>
                      <m:e>
                        <m:r>
                          <a:rPr lang="en-GB" b="0">
                            <a:solidFill>
                              <a:schemeClr val="tx1"/>
                            </a:solidFill>
                            <a:latin typeface="Cambria Math" panose="02040503050406030204" pitchFamily="18" charset="0"/>
                          </a:rPr>
                          <m:t>{</m:t>
                        </m:r>
                        <m:r>
                          <m:rPr>
                            <m:sty m:val="p"/>
                          </m:rPr>
                          <a:rPr lang="en-GB" b="0" i="1">
                            <a:solidFill>
                              <a:schemeClr val="tx1"/>
                            </a:solidFill>
                            <a:latin typeface="Cambria Math" panose="02040503050406030204" pitchFamily="18" charset="0"/>
                          </a:rPr>
                          <m:t>t</m:t>
                        </m:r>
                      </m:e>
                      <m:sub>
                        <m:r>
                          <a:rPr lang="en-GB" b="0" i="1" smtClean="0">
                            <a:solidFill>
                              <a:schemeClr val="tx1"/>
                            </a:solidFill>
                            <a:latin typeface="Cambria Math" panose="02040503050406030204" pitchFamily="18" charset="0"/>
                          </a:rPr>
                          <m:t>𝑘</m:t>
                        </m:r>
                      </m:sub>
                    </m:sSub>
                    <m:r>
                      <a:rPr lang="en-GB" b="0" i="1">
                        <a:solidFill>
                          <a:schemeClr val="tx1"/>
                        </a:solidFill>
                        <a:latin typeface="Cambria Math" panose="02040503050406030204" pitchFamily="18" charset="0"/>
                      </a:rPr>
                      <m:t>,</m:t>
                    </m:r>
                    <m:sSub>
                      <m:sSubPr>
                        <m:ctrlPr>
                          <a:rPr lang="en-GB" i="1">
                            <a:solidFill>
                              <a:schemeClr val="tx1"/>
                            </a:solidFill>
                            <a:latin typeface="Cambria Math" panose="02040503050406030204" pitchFamily="18" charset="0"/>
                          </a:rPr>
                        </m:ctrlPr>
                      </m:sSubPr>
                      <m:e>
                        <m:r>
                          <a:rPr lang="en-GB" b="0" i="1">
                            <a:solidFill>
                              <a:schemeClr val="tx1"/>
                            </a:solidFill>
                            <a:latin typeface="Cambria Math" panose="02040503050406030204" pitchFamily="18" charset="0"/>
                          </a:rPr>
                          <m:t>𝐾</m:t>
                        </m:r>
                      </m:e>
                      <m:sub>
                        <m:r>
                          <a:rPr lang="en-GB" b="0" i="1" smtClean="0">
                            <a:solidFill>
                              <a:schemeClr val="tx1"/>
                            </a:solidFill>
                            <a:latin typeface="Cambria Math" panose="02040503050406030204" pitchFamily="18" charset="0"/>
                          </a:rPr>
                          <m:t>𝑘</m:t>
                        </m:r>
                      </m:sub>
                    </m:sSub>
                    <m:r>
                      <a:rPr lang="en-GB" b="0" i="1">
                        <a:solidFill>
                          <a:schemeClr val="tx1"/>
                        </a:solidFill>
                        <a:latin typeface="Cambria Math" panose="02040503050406030204" pitchFamily="18" charset="0"/>
                      </a:rPr>
                      <m:t>}</m:t>
                    </m:r>
                  </m:oMath>
                </a14:m>
                <a:r>
                  <a:rPr lang="en-GB" dirty="0"/>
                  <a:t>.</a:t>
                </a:r>
              </a:p>
            </p:txBody>
          </p:sp>
        </mc:Choice>
        <mc:Fallback xmlns="">
          <p:sp>
            <p:nvSpPr>
              <p:cNvPr id="8" name="TextBox 7">
                <a:extLst>
                  <a:ext uri="{FF2B5EF4-FFF2-40B4-BE49-F238E27FC236}">
                    <a16:creationId xmlns:a16="http://schemas.microsoft.com/office/drawing/2014/main" id="{90DB49A6-76EF-D27F-ADA6-247B6E504DE6}"/>
                  </a:ext>
                </a:extLst>
              </p:cNvPr>
              <p:cNvSpPr txBox="1">
                <a:spLocks noRot="1" noChangeAspect="1" noMove="1" noResize="1" noEditPoints="1" noAdjustHandles="1" noChangeArrowheads="1" noChangeShapeType="1" noTextEdit="1"/>
              </p:cNvSpPr>
              <p:nvPr/>
            </p:nvSpPr>
            <p:spPr>
              <a:xfrm>
                <a:off x="129736" y="1014229"/>
                <a:ext cx="3193366" cy="646331"/>
              </a:xfrm>
              <a:prstGeom prst="rect">
                <a:avLst/>
              </a:prstGeom>
              <a:blipFill>
                <a:blip r:embed="rId5"/>
                <a:stretch>
                  <a:fillRect l="-1527" t="-4717" b="-1415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F0AFABDD-E618-1EF4-6B51-B6A385AF5988}"/>
                  </a:ext>
                </a:extLst>
              </p:cNvPr>
              <p:cNvGraphicFramePr>
                <a:graphicFrameLocks noGrp="1"/>
              </p:cNvGraphicFramePr>
              <p:nvPr>
                <p:extLst>
                  <p:ext uri="{D42A27DB-BD31-4B8C-83A1-F6EECF244321}">
                    <p14:modId xmlns:p14="http://schemas.microsoft.com/office/powerpoint/2010/main" val="133925415"/>
                  </p:ext>
                </p:extLst>
              </p:nvPr>
            </p:nvGraphicFramePr>
            <p:xfrm>
              <a:off x="3323103" y="849914"/>
              <a:ext cx="8542740" cy="1226059"/>
            </p:xfrm>
            <a:graphic>
              <a:graphicData uri="http://schemas.openxmlformats.org/drawingml/2006/table">
                <a:tbl>
                  <a:tblPr firstCol="1">
                    <a:tableStyleId>{7DF18680-E054-41AD-8BC1-D1AEF772440D}</a:tableStyleId>
                  </a:tblPr>
                  <a:tblGrid>
                    <a:gridCol w="1745361">
                      <a:extLst>
                        <a:ext uri="{9D8B030D-6E8A-4147-A177-3AD203B41FA5}">
                          <a16:colId xmlns:a16="http://schemas.microsoft.com/office/drawing/2014/main" val="538376814"/>
                        </a:ext>
                      </a:extLst>
                    </a:gridCol>
                    <a:gridCol w="1004554">
                      <a:extLst>
                        <a:ext uri="{9D8B030D-6E8A-4147-A177-3AD203B41FA5}">
                          <a16:colId xmlns:a16="http://schemas.microsoft.com/office/drawing/2014/main" val="2272955028"/>
                        </a:ext>
                      </a:extLst>
                    </a:gridCol>
                    <a:gridCol w="1158565">
                      <a:extLst>
                        <a:ext uri="{9D8B030D-6E8A-4147-A177-3AD203B41FA5}">
                          <a16:colId xmlns:a16="http://schemas.microsoft.com/office/drawing/2014/main" val="3940592685"/>
                        </a:ext>
                      </a:extLst>
                    </a:gridCol>
                    <a:gridCol w="1158565">
                      <a:extLst>
                        <a:ext uri="{9D8B030D-6E8A-4147-A177-3AD203B41FA5}">
                          <a16:colId xmlns:a16="http://schemas.microsoft.com/office/drawing/2014/main" val="707805118"/>
                        </a:ext>
                      </a:extLst>
                    </a:gridCol>
                    <a:gridCol w="1158565">
                      <a:extLst>
                        <a:ext uri="{9D8B030D-6E8A-4147-A177-3AD203B41FA5}">
                          <a16:colId xmlns:a16="http://schemas.microsoft.com/office/drawing/2014/main" val="3943698390"/>
                        </a:ext>
                      </a:extLst>
                    </a:gridCol>
                    <a:gridCol w="1158565">
                      <a:extLst>
                        <a:ext uri="{9D8B030D-6E8A-4147-A177-3AD203B41FA5}">
                          <a16:colId xmlns:a16="http://schemas.microsoft.com/office/drawing/2014/main" val="384884506"/>
                        </a:ext>
                      </a:extLst>
                    </a:gridCol>
                    <a:gridCol w="1158565">
                      <a:extLst>
                        <a:ext uri="{9D8B030D-6E8A-4147-A177-3AD203B41FA5}">
                          <a16:colId xmlns:a16="http://schemas.microsoft.com/office/drawing/2014/main" val="1774414825"/>
                        </a:ext>
                      </a:extLst>
                    </a:gridCol>
                  </a:tblGrid>
                  <a:tr h="370840">
                    <a:tc>
                      <a:txBody>
                        <a:bodyPr/>
                        <a:lstStyle/>
                        <a:p>
                          <a:pPr marL="0" algn="l" defTabSz="914400" rtl="0" eaLnBrk="1" latinLnBrk="0" hangingPunct="1"/>
                          <a:endParaRPr lang="en-GB" sz="1800" b="1" kern="1200" dirty="0">
                            <a:solidFill>
                              <a:schemeClr val="lt1"/>
                            </a:solidFill>
                            <a:latin typeface="+mn-lt"/>
                            <a:ea typeface="+mn-ea"/>
                            <a:cs typeface="+mn-cs"/>
                          </a:endParaRPr>
                        </a:p>
                      </a:txBody>
                      <a:tcPr>
                        <a:solidFill>
                          <a:schemeClr val="accent5"/>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GB" sz="1800" b="1" i="1" kern="1200" smtClean="0">
                                        <a:solidFill>
                                          <a:schemeClr val="lt1"/>
                                        </a:solidFill>
                                        <a:latin typeface="Cambria Math" panose="02040503050406030204" pitchFamily="18" charset="0"/>
                                        <a:ea typeface="+mn-ea"/>
                                        <a:cs typeface="+mn-cs"/>
                                      </a:rPr>
                                    </m:ctrlPr>
                                  </m:sSubPr>
                                  <m:e>
                                    <m:r>
                                      <a:rPr lang="en-GB" sz="1800" b="1" i="0" kern="1200" smtClean="0">
                                        <a:solidFill>
                                          <a:schemeClr val="lt1"/>
                                        </a:solidFill>
                                        <a:latin typeface="Cambria Math" panose="02040503050406030204" pitchFamily="18" charset="0"/>
                                        <a:ea typeface="+mn-ea"/>
                                        <a:cs typeface="+mn-cs"/>
                                      </a:rPr>
                                      <m:t>{</m:t>
                                    </m:r>
                                    <m:r>
                                      <a:rPr lang="en-GB" sz="1800" b="1" kern="1200" smtClean="0">
                                        <a:solidFill>
                                          <a:schemeClr val="lt1"/>
                                        </a:solidFill>
                                        <a:latin typeface="Cambria Math" panose="02040503050406030204" pitchFamily="18" charset="0"/>
                                        <a:ea typeface="+mn-ea"/>
                                        <a:cs typeface="+mn-cs"/>
                                      </a:rPr>
                                      <m:t>𝒕</m:t>
                                    </m:r>
                                  </m:e>
                                  <m:sub>
                                    <m:r>
                                      <a:rPr lang="en-GB" sz="1800" b="1" i="1" kern="1200" smtClean="0">
                                        <a:solidFill>
                                          <a:schemeClr val="lt1"/>
                                        </a:solidFill>
                                        <a:latin typeface="Cambria Math" panose="02040503050406030204" pitchFamily="18" charset="0"/>
                                        <a:ea typeface="+mn-ea"/>
                                        <a:cs typeface="+mn-cs"/>
                                      </a:rPr>
                                      <m:t>𝟏</m:t>
                                    </m:r>
                                  </m:sub>
                                </m:sSub>
                                <m:r>
                                  <a:rPr lang="en-GB" sz="1800" b="1" i="1" kern="1200" smtClean="0">
                                    <a:solidFill>
                                      <a:schemeClr val="lt1"/>
                                    </a:solidFill>
                                    <a:latin typeface="Cambria Math" panose="02040503050406030204" pitchFamily="18" charset="0"/>
                                    <a:ea typeface="+mn-ea"/>
                                    <a:cs typeface="+mn-cs"/>
                                  </a:rPr>
                                  <m:t>,</m:t>
                                </m:r>
                                <m:sSub>
                                  <m:sSubPr>
                                    <m:ctrlPr>
                                      <a:rPr lang="en-GB" sz="1800" b="1" i="1" kern="1200" smtClean="0">
                                        <a:solidFill>
                                          <a:schemeClr val="lt1"/>
                                        </a:solidFill>
                                        <a:latin typeface="Cambria Math" panose="02040503050406030204" pitchFamily="18" charset="0"/>
                                        <a:ea typeface="+mn-ea"/>
                                        <a:cs typeface="+mn-cs"/>
                                      </a:rPr>
                                    </m:ctrlPr>
                                  </m:sSubPr>
                                  <m:e>
                                    <m:r>
                                      <a:rPr lang="en-GB" sz="1800" b="1" i="1" kern="1200" smtClean="0">
                                        <a:solidFill>
                                          <a:schemeClr val="lt1"/>
                                        </a:solidFill>
                                        <a:latin typeface="Cambria Math" panose="02040503050406030204" pitchFamily="18" charset="0"/>
                                        <a:ea typeface="+mn-ea"/>
                                        <a:cs typeface="+mn-cs"/>
                                      </a:rPr>
                                      <m:t>𝑲</m:t>
                                    </m:r>
                                  </m:e>
                                  <m:sub>
                                    <m:r>
                                      <a:rPr lang="en-GB" sz="1800" b="1" i="1" kern="1200" smtClean="0">
                                        <a:solidFill>
                                          <a:schemeClr val="lt1"/>
                                        </a:solidFill>
                                        <a:latin typeface="Cambria Math" panose="02040503050406030204" pitchFamily="18" charset="0"/>
                                        <a:ea typeface="+mn-ea"/>
                                        <a:cs typeface="+mn-cs"/>
                                      </a:rPr>
                                      <m:t>𝟏</m:t>
                                    </m:r>
                                  </m:sub>
                                </m:sSub>
                                <m:r>
                                  <a:rPr lang="en-GB" sz="1800" b="1" i="1" kern="1200" smtClean="0">
                                    <a:solidFill>
                                      <a:schemeClr val="lt1"/>
                                    </a:solidFill>
                                    <a:latin typeface="Cambria Math" panose="02040503050406030204" pitchFamily="18" charset="0"/>
                                    <a:ea typeface="+mn-ea"/>
                                    <a:cs typeface="+mn-cs"/>
                                  </a:rPr>
                                  <m:t>}</m:t>
                                </m:r>
                              </m:oMath>
                            </m:oMathPara>
                          </a14:m>
                          <a:endParaRPr lang="en-GB" sz="1800" b="1" kern="1200" dirty="0">
                            <a:solidFill>
                              <a:schemeClr val="lt1"/>
                            </a:solidFill>
                            <a:latin typeface="+mn-lt"/>
                            <a:ea typeface="+mn-ea"/>
                            <a:cs typeface="+mn-cs"/>
                          </a:endParaRPr>
                        </a:p>
                      </a:txBody>
                      <a:tcPr>
                        <a:solidFill>
                          <a:schemeClr val="accent5"/>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GB" sz="1800" b="1" i="1" kern="1200" smtClean="0">
                                        <a:solidFill>
                                          <a:schemeClr val="lt1"/>
                                        </a:solidFill>
                                        <a:latin typeface="Cambria Math" panose="02040503050406030204" pitchFamily="18" charset="0"/>
                                        <a:ea typeface="+mn-ea"/>
                                        <a:cs typeface="+mn-cs"/>
                                      </a:rPr>
                                    </m:ctrlPr>
                                  </m:sSubPr>
                                  <m:e>
                                    <m:r>
                                      <a:rPr lang="en-GB" sz="1800" b="1" i="0" kern="1200" smtClean="0">
                                        <a:solidFill>
                                          <a:schemeClr val="lt1"/>
                                        </a:solidFill>
                                        <a:latin typeface="Cambria Math" panose="02040503050406030204" pitchFamily="18" charset="0"/>
                                        <a:ea typeface="+mn-ea"/>
                                        <a:cs typeface="+mn-cs"/>
                                      </a:rPr>
                                      <m:t>{</m:t>
                                    </m:r>
                                    <m:r>
                                      <a:rPr lang="en-GB" sz="1800" b="1" kern="1200" smtClean="0">
                                        <a:solidFill>
                                          <a:schemeClr val="lt1"/>
                                        </a:solidFill>
                                        <a:latin typeface="Cambria Math" panose="02040503050406030204" pitchFamily="18" charset="0"/>
                                        <a:ea typeface="+mn-ea"/>
                                        <a:cs typeface="+mn-cs"/>
                                      </a:rPr>
                                      <m:t>𝒕</m:t>
                                    </m:r>
                                  </m:e>
                                  <m:sub>
                                    <m:r>
                                      <a:rPr lang="en-GB" sz="1800" b="1" i="1" kern="1200" smtClean="0">
                                        <a:solidFill>
                                          <a:schemeClr val="lt1"/>
                                        </a:solidFill>
                                        <a:latin typeface="Cambria Math" panose="02040503050406030204" pitchFamily="18" charset="0"/>
                                        <a:ea typeface="+mn-ea"/>
                                        <a:cs typeface="+mn-cs"/>
                                      </a:rPr>
                                      <m:t>𝟐</m:t>
                                    </m:r>
                                  </m:sub>
                                </m:sSub>
                                <m:r>
                                  <a:rPr lang="en-GB" sz="1800" b="1" i="1" kern="1200" smtClean="0">
                                    <a:solidFill>
                                      <a:schemeClr val="lt1"/>
                                    </a:solidFill>
                                    <a:latin typeface="Cambria Math" panose="02040503050406030204" pitchFamily="18" charset="0"/>
                                    <a:ea typeface="+mn-ea"/>
                                    <a:cs typeface="+mn-cs"/>
                                  </a:rPr>
                                  <m:t>,</m:t>
                                </m:r>
                                <m:sSub>
                                  <m:sSubPr>
                                    <m:ctrlPr>
                                      <a:rPr lang="en-GB" sz="1800" b="1" i="1" kern="1200" smtClean="0">
                                        <a:solidFill>
                                          <a:schemeClr val="lt1"/>
                                        </a:solidFill>
                                        <a:latin typeface="Cambria Math" panose="02040503050406030204" pitchFamily="18" charset="0"/>
                                        <a:ea typeface="+mn-ea"/>
                                        <a:cs typeface="+mn-cs"/>
                                      </a:rPr>
                                    </m:ctrlPr>
                                  </m:sSubPr>
                                  <m:e>
                                    <m:r>
                                      <a:rPr lang="en-GB" sz="1800" b="1" i="1" kern="1200" smtClean="0">
                                        <a:solidFill>
                                          <a:schemeClr val="lt1"/>
                                        </a:solidFill>
                                        <a:latin typeface="Cambria Math" panose="02040503050406030204" pitchFamily="18" charset="0"/>
                                        <a:ea typeface="+mn-ea"/>
                                        <a:cs typeface="+mn-cs"/>
                                      </a:rPr>
                                      <m:t>𝑲</m:t>
                                    </m:r>
                                  </m:e>
                                  <m:sub>
                                    <m:r>
                                      <a:rPr lang="en-GB" sz="1800" b="1" i="1" kern="1200" smtClean="0">
                                        <a:solidFill>
                                          <a:schemeClr val="lt1"/>
                                        </a:solidFill>
                                        <a:latin typeface="Cambria Math" panose="02040503050406030204" pitchFamily="18" charset="0"/>
                                        <a:ea typeface="+mn-ea"/>
                                        <a:cs typeface="+mn-cs"/>
                                      </a:rPr>
                                      <m:t>𝟐</m:t>
                                    </m:r>
                                  </m:sub>
                                </m:sSub>
                                <m:r>
                                  <a:rPr lang="en-GB" sz="1800" b="1" i="1" kern="1200" smtClean="0">
                                    <a:solidFill>
                                      <a:schemeClr val="lt1"/>
                                    </a:solidFill>
                                    <a:latin typeface="Cambria Math" panose="02040503050406030204" pitchFamily="18" charset="0"/>
                                    <a:ea typeface="+mn-ea"/>
                                    <a:cs typeface="+mn-cs"/>
                                  </a:rPr>
                                  <m:t>}</m:t>
                                </m:r>
                              </m:oMath>
                            </m:oMathPara>
                          </a14:m>
                          <a:endParaRPr lang="en-GB" sz="1800" b="1" kern="1200" dirty="0">
                            <a:solidFill>
                              <a:schemeClr val="lt1"/>
                            </a:solidFill>
                            <a:latin typeface="+mn-lt"/>
                            <a:ea typeface="+mn-ea"/>
                            <a:cs typeface="+mn-cs"/>
                          </a:endParaRPr>
                        </a:p>
                      </a:txBody>
                      <a:tcPr>
                        <a:solidFill>
                          <a:schemeClr val="accent5"/>
                        </a:solidFill>
                      </a:tcPr>
                    </a:tc>
                    <a:tc>
                      <a:txBody>
                        <a:bodyPr/>
                        <a:lstStyle/>
                        <a:p>
                          <a:pPr marL="0" algn="ctr" defTabSz="914400" rtl="0" eaLnBrk="1" latinLnBrk="0" hangingPunct="1"/>
                          <a:r>
                            <a:rPr lang="en-GB" sz="1800" b="1" kern="1200" dirty="0">
                              <a:solidFill>
                                <a:schemeClr val="lt1"/>
                              </a:solidFill>
                              <a:latin typeface="+mn-lt"/>
                              <a:ea typeface="+mn-ea"/>
                              <a:cs typeface="+mn-cs"/>
                            </a:rPr>
                            <a:t>…</a:t>
                          </a:r>
                        </a:p>
                      </a:txBody>
                      <a:tcPr>
                        <a:solidFill>
                          <a:schemeClr val="accent5"/>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GB" sz="1800" b="1" i="1" kern="1200" smtClean="0">
                                        <a:solidFill>
                                          <a:schemeClr val="lt1"/>
                                        </a:solidFill>
                                        <a:latin typeface="Cambria Math" panose="02040503050406030204" pitchFamily="18" charset="0"/>
                                        <a:ea typeface="+mn-ea"/>
                                        <a:cs typeface="+mn-cs"/>
                                      </a:rPr>
                                    </m:ctrlPr>
                                  </m:sSubPr>
                                  <m:e>
                                    <m:r>
                                      <a:rPr lang="en-GB" sz="1800" b="1" i="0" kern="1200" smtClean="0">
                                        <a:solidFill>
                                          <a:schemeClr val="lt1"/>
                                        </a:solidFill>
                                        <a:latin typeface="Cambria Math" panose="02040503050406030204" pitchFamily="18" charset="0"/>
                                        <a:ea typeface="+mn-ea"/>
                                        <a:cs typeface="+mn-cs"/>
                                      </a:rPr>
                                      <m:t>{</m:t>
                                    </m:r>
                                    <m:r>
                                      <a:rPr lang="en-GB" sz="1800" b="1" kern="1200" smtClean="0">
                                        <a:solidFill>
                                          <a:schemeClr val="lt1"/>
                                        </a:solidFill>
                                        <a:latin typeface="Cambria Math" panose="02040503050406030204" pitchFamily="18" charset="0"/>
                                        <a:ea typeface="+mn-ea"/>
                                        <a:cs typeface="+mn-cs"/>
                                      </a:rPr>
                                      <m:t>𝒕</m:t>
                                    </m:r>
                                  </m:e>
                                  <m:sub>
                                    <m:r>
                                      <a:rPr lang="en-GB" sz="1800" b="1" i="1" kern="1200" smtClean="0">
                                        <a:solidFill>
                                          <a:schemeClr val="lt1"/>
                                        </a:solidFill>
                                        <a:latin typeface="Cambria Math" panose="02040503050406030204" pitchFamily="18" charset="0"/>
                                        <a:ea typeface="+mn-ea"/>
                                        <a:cs typeface="+mn-cs"/>
                                      </a:rPr>
                                      <m:t>𝒌</m:t>
                                    </m:r>
                                  </m:sub>
                                </m:sSub>
                                <m:r>
                                  <a:rPr lang="en-GB" sz="1800" b="1" i="1" kern="1200" smtClean="0">
                                    <a:solidFill>
                                      <a:schemeClr val="lt1"/>
                                    </a:solidFill>
                                    <a:latin typeface="Cambria Math" panose="02040503050406030204" pitchFamily="18" charset="0"/>
                                    <a:ea typeface="+mn-ea"/>
                                    <a:cs typeface="+mn-cs"/>
                                  </a:rPr>
                                  <m:t>,</m:t>
                                </m:r>
                                <m:sSub>
                                  <m:sSubPr>
                                    <m:ctrlPr>
                                      <a:rPr lang="en-GB" sz="1800" b="1" i="1" kern="1200" smtClean="0">
                                        <a:solidFill>
                                          <a:schemeClr val="lt1"/>
                                        </a:solidFill>
                                        <a:latin typeface="Cambria Math" panose="02040503050406030204" pitchFamily="18" charset="0"/>
                                        <a:ea typeface="+mn-ea"/>
                                        <a:cs typeface="+mn-cs"/>
                                      </a:rPr>
                                    </m:ctrlPr>
                                  </m:sSubPr>
                                  <m:e>
                                    <m:r>
                                      <a:rPr lang="en-GB" sz="1800" b="1" i="1" kern="1200" smtClean="0">
                                        <a:solidFill>
                                          <a:schemeClr val="lt1"/>
                                        </a:solidFill>
                                        <a:latin typeface="Cambria Math" panose="02040503050406030204" pitchFamily="18" charset="0"/>
                                        <a:ea typeface="+mn-ea"/>
                                        <a:cs typeface="+mn-cs"/>
                                      </a:rPr>
                                      <m:t>𝑲</m:t>
                                    </m:r>
                                  </m:e>
                                  <m:sub>
                                    <m:r>
                                      <a:rPr lang="en-GB" sz="1800" b="1" i="1" kern="1200" smtClean="0">
                                        <a:solidFill>
                                          <a:schemeClr val="lt1"/>
                                        </a:solidFill>
                                        <a:latin typeface="Cambria Math" panose="02040503050406030204" pitchFamily="18" charset="0"/>
                                        <a:ea typeface="+mn-ea"/>
                                        <a:cs typeface="+mn-cs"/>
                                      </a:rPr>
                                      <m:t>𝒌</m:t>
                                    </m:r>
                                  </m:sub>
                                </m:sSub>
                                <m:r>
                                  <a:rPr lang="en-GB" sz="1800" b="1" i="1" kern="1200" smtClean="0">
                                    <a:solidFill>
                                      <a:schemeClr val="lt1"/>
                                    </a:solidFill>
                                    <a:latin typeface="Cambria Math" panose="02040503050406030204" pitchFamily="18" charset="0"/>
                                    <a:ea typeface="+mn-ea"/>
                                    <a:cs typeface="+mn-cs"/>
                                  </a:rPr>
                                  <m:t>}</m:t>
                                </m:r>
                              </m:oMath>
                            </m:oMathPara>
                          </a14:m>
                          <a:endParaRPr lang="en-GB" sz="1800" b="1" kern="1200" dirty="0">
                            <a:solidFill>
                              <a:schemeClr val="lt1"/>
                            </a:solidFill>
                            <a:latin typeface="+mn-lt"/>
                            <a:ea typeface="+mn-ea"/>
                            <a:cs typeface="+mn-cs"/>
                          </a:endParaRPr>
                        </a:p>
                      </a:txBody>
                      <a:tcPr>
                        <a:solidFill>
                          <a:schemeClr val="accent5"/>
                        </a:solidFill>
                      </a:tcPr>
                    </a:tc>
                    <a:tc>
                      <a:txBody>
                        <a:bodyPr/>
                        <a:lstStyle/>
                        <a:p>
                          <a:pPr marL="0" algn="ctr" defTabSz="914400" rtl="0" eaLnBrk="1" latinLnBrk="0" hangingPunct="1"/>
                          <a:r>
                            <a:rPr lang="en-GB" sz="1800" b="1" kern="1200" dirty="0">
                              <a:solidFill>
                                <a:schemeClr val="lt1"/>
                              </a:solidFill>
                              <a:latin typeface="+mn-lt"/>
                              <a:ea typeface="+mn-ea"/>
                              <a:cs typeface="+mn-cs"/>
                            </a:rPr>
                            <a:t>…</a:t>
                          </a:r>
                        </a:p>
                      </a:txBody>
                      <a:tcPr>
                        <a:solidFill>
                          <a:schemeClr val="accent5"/>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GB" sz="1800" b="1" i="1" kern="1200" smtClean="0">
                                        <a:solidFill>
                                          <a:schemeClr val="lt1"/>
                                        </a:solidFill>
                                        <a:latin typeface="Cambria Math" panose="02040503050406030204" pitchFamily="18" charset="0"/>
                                        <a:ea typeface="+mn-ea"/>
                                        <a:cs typeface="+mn-cs"/>
                                      </a:rPr>
                                    </m:ctrlPr>
                                  </m:sSubPr>
                                  <m:e>
                                    <m:r>
                                      <a:rPr lang="en-GB" sz="1800" b="1" i="0" kern="1200" smtClean="0">
                                        <a:solidFill>
                                          <a:schemeClr val="lt1"/>
                                        </a:solidFill>
                                        <a:latin typeface="Cambria Math" panose="02040503050406030204" pitchFamily="18" charset="0"/>
                                        <a:ea typeface="+mn-ea"/>
                                        <a:cs typeface="+mn-cs"/>
                                      </a:rPr>
                                      <m:t>{</m:t>
                                    </m:r>
                                    <m:r>
                                      <a:rPr lang="en-GB" sz="1800" b="1" kern="1200" smtClean="0">
                                        <a:solidFill>
                                          <a:schemeClr val="lt1"/>
                                        </a:solidFill>
                                        <a:latin typeface="Cambria Math" panose="02040503050406030204" pitchFamily="18" charset="0"/>
                                        <a:ea typeface="+mn-ea"/>
                                        <a:cs typeface="+mn-cs"/>
                                      </a:rPr>
                                      <m:t>𝒕</m:t>
                                    </m:r>
                                  </m:e>
                                  <m:sub>
                                    <m:r>
                                      <a:rPr lang="en-GB" sz="1800" b="1" i="1" kern="1200" smtClean="0">
                                        <a:solidFill>
                                          <a:schemeClr val="lt1"/>
                                        </a:solidFill>
                                        <a:latin typeface="Cambria Math" panose="02040503050406030204" pitchFamily="18" charset="0"/>
                                        <a:ea typeface="+mn-ea"/>
                                        <a:cs typeface="+mn-cs"/>
                                      </a:rPr>
                                      <m:t>𝒒</m:t>
                                    </m:r>
                                  </m:sub>
                                </m:sSub>
                                <m:r>
                                  <a:rPr lang="en-GB" sz="1800" b="1" i="1" kern="1200" smtClean="0">
                                    <a:solidFill>
                                      <a:schemeClr val="lt1"/>
                                    </a:solidFill>
                                    <a:latin typeface="Cambria Math" panose="02040503050406030204" pitchFamily="18" charset="0"/>
                                    <a:ea typeface="+mn-ea"/>
                                    <a:cs typeface="+mn-cs"/>
                                  </a:rPr>
                                  <m:t>,</m:t>
                                </m:r>
                                <m:sSub>
                                  <m:sSubPr>
                                    <m:ctrlPr>
                                      <a:rPr lang="en-GB" sz="1800" b="1" i="1" kern="1200" smtClean="0">
                                        <a:solidFill>
                                          <a:schemeClr val="lt1"/>
                                        </a:solidFill>
                                        <a:latin typeface="Cambria Math" panose="02040503050406030204" pitchFamily="18" charset="0"/>
                                        <a:ea typeface="+mn-ea"/>
                                        <a:cs typeface="+mn-cs"/>
                                      </a:rPr>
                                    </m:ctrlPr>
                                  </m:sSubPr>
                                  <m:e>
                                    <m:r>
                                      <a:rPr lang="en-GB" sz="1800" b="1" i="1" kern="1200" smtClean="0">
                                        <a:solidFill>
                                          <a:schemeClr val="lt1"/>
                                        </a:solidFill>
                                        <a:latin typeface="Cambria Math" panose="02040503050406030204" pitchFamily="18" charset="0"/>
                                        <a:ea typeface="+mn-ea"/>
                                        <a:cs typeface="+mn-cs"/>
                                      </a:rPr>
                                      <m:t>𝑲</m:t>
                                    </m:r>
                                  </m:e>
                                  <m:sub>
                                    <m:r>
                                      <a:rPr lang="en-GB" sz="1800" b="1" i="1" kern="1200" smtClean="0">
                                        <a:solidFill>
                                          <a:schemeClr val="lt1"/>
                                        </a:solidFill>
                                        <a:latin typeface="Cambria Math" panose="02040503050406030204" pitchFamily="18" charset="0"/>
                                        <a:ea typeface="+mn-ea"/>
                                        <a:cs typeface="+mn-cs"/>
                                      </a:rPr>
                                      <m:t>𝒒</m:t>
                                    </m:r>
                                  </m:sub>
                                </m:sSub>
                                <m:r>
                                  <a:rPr lang="en-GB" sz="1800" b="1" i="1" kern="1200" smtClean="0">
                                    <a:solidFill>
                                      <a:schemeClr val="lt1"/>
                                    </a:solidFill>
                                    <a:latin typeface="Cambria Math" panose="02040503050406030204" pitchFamily="18" charset="0"/>
                                    <a:ea typeface="+mn-ea"/>
                                    <a:cs typeface="+mn-cs"/>
                                  </a:rPr>
                                  <m:t>}</m:t>
                                </m:r>
                              </m:oMath>
                            </m:oMathPara>
                          </a14:m>
                          <a:endParaRPr lang="en-GB" sz="1800" b="1" kern="1200" dirty="0">
                            <a:solidFill>
                              <a:schemeClr val="lt1"/>
                            </a:solidFill>
                            <a:latin typeface="+mn-lt"/>
                            <a:ea typeface="+mn-ea"/>
                            <a:cs typeface="+mn-cs"/>
                          </a:endParaRPr>
                        </a:p>
                      </a:txBody>
                      <a:tcPr>
                        <a:solidFill>
                          <a:schemeClr val="accent5"/>
                        </a:solidFill>
                      </a:tcPr>
                    </a:tc>
                    <a:extLst>
                      <a:ext uri="{0D108BD9-81ED-4DB2-BD59-A6C34878D82A}">
                        <a16:rowId xmlns:a16="http://schemas.microsoft.com/office/drawing/2014/main" val="25822334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Call Price Quote</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sSub>
                                      <m:sSubPr>
                                        <m:ctrlPr>
                                          <a:rPr lang="en-GB" b="0" i="1" smtClean="0">
                                            <a:latin typeface="Cambria Math" panose="02040503050406030204" pitchFamily="18" charset="0"/>
                                          </a:rPr>
                                        </m:ctrlPr>
                                      </m:sSubPr>
                                      <m:e>
                                        <m:r>
                                          <a:rPr lang="en-GB" b="0" i="1" smtClean="0">
                                            <a:latin typeface="Cambria Math" panose="02040503050406030204" pitchFamily="18" charset="0"/>
                                          </a:rPr>
                                          <m:t>𝐾</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𝑡</m:t>
                                        </m:r>
                                      </m:e>
                                      <m:sub>
                                        <m:r>
                                          <a:rPr lang="en-GB" b="0" i="1" smtClean="0">
                                            <a:latin typeface="Cambria Math" panose="02040503050406030204" pitchFamily="18" charset="0"/>
                                          </a:rPr>
                                          <m:t>1</m:t>
                                        </m:r>
                                      </m:sub>
                                    </m:sSub>
                                  </m:sub>
                                </m:sSub>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sSub>
                                      <m:sSubPr>
                                        <m:ctrlPr>
                                          <a:rPr lang="en-GB" b="0" i="1" smtClean="0">
                                            <a:latin typeface="Cambria Math" panose="02040503050406030204" pitchFamily="18" charset="0"/>
                                          </a:rPr>
                                        </m:ctrlPr>
                                      </m:sSubPr>
                                      <m:e>
                                        <m:r>
                                          <a:rPr lang="en-GB" b="0" i="1" smtClean="0">
                                            <a:latin typeface="Cambria Math" panose="02040503050406030204" pitchFamily="18" charset="0"/>
                                          </a:rPr>
                                          <m:t>𝐾</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𝑡</m:t>
                                        </m:r>
                                      </m:e>
                                      <m:sub>
                                        <m:r>
                                          <a:rPr lang="en-GB" b="0" i="1" smtClean="0">
                                            <a:latin typeface="Cambria Math" panose="02040503050406030204" pitchFamily="18" charset="0"/>
                                          </a:rPr>
                                          <m:t>2</m:t>
                                        </m:r>
                                      </m:sub>
                                    </m:sSub>
                                  </m:sub>
                                </m:sSub>
                              </m:oMath>
                            </m:oMathPara>
                          </a14:m>
                          <a:endParaRPr lang="en-GB" dirty="0"/>
                        </a:p>
                      </a:txBody>
                      <a:tcPr/>
                    </a:tc>
                    <a:tc>
                      <a:txBody>
                        <a:bodyPr/>
                        <a:lstStyle/>
                        <a:p>
                          <a:pPr algn="ctr"/>
                          <a:r>
                            <a:rPr lang="en-GB" dirty="0"/>
                            <a:t>…</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sSub>
                                      <m:sSubPr>
                                        <m:ctrlPr>
                                          <a:rPr lang="en-GB" b="0" i="1" smtClean="0">
                                            <a:latin typeface="Cambria Math" panose="02040503050406030204" pitchFamily="18" charset="0"/>
                                          </a:rPr>
                                        </m:ctrlPr>
                                      </m:sSubPr>
                                      <m:e>
                                        <m:r>
                                          <a:rPr lang="en-GB" b="0" i="1" smtClean="0">
                                            <a:latin typeface="Cambria Math" panose="02040503050406030204" pitchFamily="18" charset="0"/>
                                          </a:rPr>
                                          <m:t>𝐾</m:t>
                                        </m:r>
                                      </m:e>
                                      <m:sub>
                                        <m:r>
                                          <a:rPr lang="en-GB" b="0" i="1" smtClean="0">
                                            <a:latin typeface="Cambria Math" panose="02040503050406030204" pitchFamily="18" charset="0"/>
                                          </a:rPr>
                                          <m:t>𝑘</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𝑡</m:t>
                                        </m:r>
                                      </m:e>
                                      <m:sub>
                                        <m:r>
                                          <a:rPr lang="en-GB" b="0" i="1" smtClean="0">
                                            <a:latin typeface="Cambria Math" panose="02040503050406030204" pitchFamily="18" charset="0"/>
                                          </a:rPr>
                                          <m:t>𝑘</m:t>
                                        </m:r>
                                      </m:sub>
                                    </m:sSub>
                                  </m:sub>
                                </m:sSub>
                              </m:oMath>
                            </m:oMathPara>
                          </a14:m>
                          <a:endParaRPr lang="en-GB" dirty="0"/>
                        </a:p>
                      </a:txBody>
                      <a:tcPr/>
                    </a:tc>
                    <a:tc>
                      <a:txBody>
                        <a:bodyPr/>
                        <a:lstStyle/>
                        <a:p>
                          <a:pPr algn="ctr"/>
                          <a:r>
                            <a:rPr lang="en-GB" dirty="0"/>
                            <a:t>…</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sSub>
                                      <m:sSubPr>
                                        <m:ctrlPr>
                                          <a:rPr lang="en-GB" b="0" i="1" smtClean="0">
                                            <a:latin typeface="Cambria Math" panose="02040503050406030204" pitchFamily="18" charset="0"/>
                                          </a:rPr>
                                        </m:ctrlPr>
                                      </m:sSubPr>
                                      <m:e>
                                        <m:r>
                                          <a:rPr lang="en-GB" b="0" i="1" smtClean="0">
                                            <a:latin typeface="Cambria Math" panose="02040503050406030204" pitchFamily="18" charset="0"/>
                                          </a:rPr>
                                          <m:t>𝐾</m:t>
                                        </m:r>
                                      </m:e>
                                      <m:sub>
                                        <m:r>
                                          <a:rPr lang="en-GB" b="0" i="1" smtClean="0">
                                            <a:latin typeface="Cambria Math" panose="02040503050406030204" pitchFamily="18" charset="0"/>
                                          </a:rPr>
                                          <m:t>𝑞</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𝑡</m:t>
                                        </m:r>
                                      </m:e>
                                      <m:sub>
                                        <m:r>
                                          <a:rPr lang="en-GB" b="0" i="1" smtClean="0">
                                            <a:latin typeface="Cambria Math" panose="02040503050406030204" pitchFamily="18" charset="0"/>
                                          </a:rPr>
                                          <m:t>𝑞</m:t>
                                        </m:r>
                                      </m:sub>
                                    </m:sSub>
                                  </m:sub>
                                </m:sSub>
                              </m:oMath>
                            </m:oMathPara>
                          </a14:m>
                          <a:endParaRPr lang="en-GB" dirty="0"/>
                        </a:p>
                      </a:txBody>
                      <a:tcPr/>
                    </a:tc>
                    <a:extLst>
                      <a:ext uri="{0D108BD9-81ED-4DB2-BD59-A6C34878D82A}">
                        <a16:rowId xmlns:a16="http://schemas.microsoft.com/office/drawing/2014/main" val="2337643029"/>
                      </a:ext>
                    </a:extLst>
                  </a:tr>
                  <a:tr h="370840">
                    <a:tc>
                      <a:txBody>
                        <a:bodyPr/>
                        <a:lstStyle/>
                        <a:p>
                          <a:r>
                            <a:rPr lang="en-GB" dirty="0"/>
                            <a:t>Put Price Quote</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sSub>
                                      <m:sSubPr>
                                        <m:ctrlPr>
                                          <a:rPr lang="en-GB" b="0" i="1" smtClean="0">
                                            <a:latin typeface="Cambria Math" panose="02040503050406030204" pitchFamily="18" charset="0"/>
                                          </a:rPr>
                                        </m:ctrlPr>
                                      </m:sSubPr>
                                      <m:e>
                                        <m:r>
                                          <a:rPr lang="en-GB" b="0" i="1" smtClean="0">
                                            <a:latin typeface="Cambria Math" panose="02040503050406030204" pitchFamily="18" charset="0"/>
                                          </a:rPr>
                                          <m:t>𝐾</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𝑡</m:t>
                                        </m:r>
                                      </m:e>
                                      <m:sub>
                                        <m:r>
                                          <a:rPr lang="en-GB" b="0" i="1" smtClean="0">
                                            <a:latin typeface="Cambria Math" panose="02040503050406030204" pitchFamily="18" charset="0"/>
                                          </a:rPr>
                                          <m:t>1</m:t>
                                        </m:r>
                                      </m:sub>
                                    </m:sSub>
                                  </m:sub>
                                </m:sSub>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sSub>
                                      <m:sSubPr>
                                        <m:ctrlPr>
                                          <a:rPr lang="en-GB" b="0" i="1" smtClean="0">
                                            <a:latin typeface="Cambria Math" panose="02040503050406030204" pitchFamily="18" charset="0"/>
                                          </a:rPr>
                                        </m:ctrlPr>
                                      </m:sSubPr>
                                      <m:e>
                                        <m:r>
                                          <a:rPr lang="en-GB" b="0" i="1" smtClean="0">
                                            <a:latin typeface="Cambria Math" panose="02040503050406030204" pitchFamily="18" charset="0"/>
                                          </a:rPr>
                                          <m:t>𝐾</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𝑡</m:t>
                                        </m:r>
                                      </m:e>
                                      <m:sub>
                                        <m:r>
                                          <a:rPr lang="en-GB" b="0" i="1" smtClean="0">
                                            <a:latin typeface="Cambria Math" panose="02040503050406030204" pitchFamily="18" charset="0"/>
                                          </a:rPr>
                                          <m:t>2</m:t>
                                        </m:r>
                                      </m:sub>
                                    </m:sSub>
                                  </m:sub>
                                </m:sSub>
                              </m:oMath>
                            </m:oMathPara>
                          </a14:m>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sSub>
                                      <m:sSubPr>
                                        <m:ctrlPr>
                                          <a:rPr lang="en-GB" b="0" i="1" smtClean="0">
                                            <a:latin typeface="Cambria Math" panose="02040503050406030204" pitchFamily="18" charset="0"/>
                                          </a:rPr>
                                        </m:ctrlPr>
                                      </m:sSubPr>
                                      <m:e>
                                        <m:r>
                                          <a:rPr lang="en-GB" b="0" i="1" smtClean="0">
                                            <a:latin typeface="Cambria Math" panose="02040503050406030204" pitchFamily="18" charset="0"/>
                                          </a:rPr>
                                          <m:t>𝐾</m:t>
                                        </m:r>
                                      </m:e>
                                      <m:sub>
                                        <m:r>
                                          <a:rPr lang="en-GB" b="0" i="1" smtClean="0">
                                            <a:latin typeface="Cambria Math" panose="02040503050406030204" pitchFamily="18" charset="0"/>
                                          </a:rPr>
                                          <m:t>𝑘</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𝑡</m:t>
                                        </m:r>
                                      </m:e>
                                      <m:sub>
                                        <m:r>
                                          <a:rPr lang="en-GB" b="0" i="1" smtClean="0">
                                            <a:latin typeface="Cambria Math" panose="02040503050406030204" pitchFamily="18" charset="0"/>
                                          </a:rPr>
                                          <m:t>𝑘</m:t>
                                        </m:r>
                                      </m:sub>
                                    </m:sSub>
                                  </m:sub>
                                </m:sSub>
                              </m:oMath>
                            </m:oMathPara>
                          </a14:m>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sSub>
                                      <m:sSubPr>
                                        <m:ctrlPr>
                                          <a:rPr lang="en-GB" b="0" i="1" smtClean="0">
                                            <a:latin typeface="Cambria Math" panose="02040503050406030204" pitchFamily="18" charset="0"/>
                                          </a:rPr>
                                        </m:ctrlPr>
                                      </m:sSubPr>
                                      <m:e>
                                        <m:r>
                                          <a:rPr lang="en-GB" b="0" i="1" smtClean="0">
                                            <a:latin typeface="Cambria Math" panose="02040503050406030204" pitchFamily="18" charset="0"/>
                                          </a:rPr>
                                          <m:t>𝐾</m:t>
                                        </m:r>
                                      </m:e>
                                      <m:sub>
                                        <m:r>
                                          <a:rPr lang="en-GB" b="0" i="1" smtClean="0">
                                            <a:latin typeface="Cambria Math" panose="02040503050406030204" pitchFamily="18" charset="0"/>
                                          </a:rPr>
                                          <m:t>𝑞</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𝑡</m:t>
                                        </m:r>
                                      </m:e>
                                      <m:sub>
                                        <m:r>
                                          <a:rPr lang="en-GB" b="0" i="1" smtClean="0">
                                            <a:latin typeface="Cambria Math" panose="02040503050406030204" pitchFamily="18" charset="0"/>
                                          </a:rPr>
                                          <m:t>𝑞</m:t>
                                        </m:r>
                                      </m:sub>
                                    </m:sSub>
                                  </m:sub>
                                </m:sSub>
                              </m:oMath>
                            </m:oMathPara>
                          </a14:m>
                          <a:endParaRPr lang="en-GB" dirty="0"/>
                        </a:p>
                      </a:txBody>
                      <a:tcPr/>
                    </a:tc>
                    <a:extLst>
                      <a:ext uri="{0D108BD9-81ED-4DB2-BD59-A6C34878D82A}">
                        <a16:rowId xmlns:a16="http://schemas.microsoft.com/office/drawing/2014/main" val="3795644403"/>
                      </a:ext>
                    </a:extLst>
                  </a:tr>
                </a:tbl>
              </a:graphicData>
            </a:graphic>
          </p:graphicFrame>
        </mc:Choice>
        <mc:Fallback xmlns="">
          <p:graphicFrame>
            <p:nvGraphicFramePr>
              <p:cNvPr id="9" name="Table 8">
                <a:extLst>
                  <a:ext uri="{FF2B5EF4-FFF2-40B4-BE49-F238E27FC236}">
                    <a16:creationId xmlns:a16="http://schemas.microsoft.com/office/drawing/2014/main" id="{F0AFABDD-E618-1EF4-6B51-B6A385AF5988}"/>
                  </a:ext>
                </a:extLst>
              </p:cNvPr>
              <p:cNvGraphicFramePr>
                <a:graphicFrameLocks noGrp="1"/>
              </p:cNvGraphicFramePr>
              <p:nvPr>
                <p:extLst>
                  <p:ext uri="{D42A27DB-BD31-4B8C-83A1-F6EECF244321}">
                    <p14:modId xmlns:p14="http://schemas.microsoft.com/office/powerpoint/2010/main" val="133925415"/>
                  </p:ext>
                </p:extLst>
              </p:nvPr>
            </p:nvGraphicFramePr>
            <p:xfrm>
              <a:off x="3323103" y="849914"/>
              <a:ext cx="8542740" cy="1226059"/>
            </p:xfrm>
            <a:graphic>
              <a:graphicData uri="http://schemas.openxmlformats.org/drawingml/2006/table">
                <a:tbl>
                  <a:tblPr firstCol="1">
                    <a:tableStyleId>{7DF18680-E054-41AD-8BC1-D1AEF772440D}</a:tableStyleId>
                  </a:tblPr>
                  <a:tblGrid>
                    <a:gridCol w="1745361">
                      <a:extLst>
                        <a:ext uri="{9D8B030D-6E8A-4147-A177-3AD203B41FA5}">
                          <a16:colId xmlns:a16="http://schemas.microsoft.com/office/drawing/2014/main" val="538376814"/>
                        </a:ext>
                      </a:extLst>
                    </a:gridCol>
                    <a:gridCol w="1004554">
                      <a:extLst>
                        <a:ext uri="{9D8B030D-6E8A-4147-A177-3AD203B41FA5}">
                          <a16:colId xmlns:a16="http://schemas.microsoft.com/office/drawing/2014/main" val="2272955028"/>
                        </a:ext>
                      </a:extLst>
                    </a:gridCol>
                    <a:gridCol w="1158565">
                      <a:extLst>
                        <a:ext uri="{9D8B030D-6E8A-4147-A177-3AD203B41FA5}">
                          <a16:colId xmlns:a16="http://schemas.microsoft.com/office/drawing/2014/main" val="3940592685"/>
                        </a:ext>
                      </a:extLst>
                    </a:gridCol>
                    <a:gridCol w="1158565">
                      <a:extLst>
                        <a:ext uri="{9D8B030D-6E8A-4147-A177-3AD203B41FA5}">
                          <a16:colId xmlns:a16="http://schemas.microsoft.com/office/drawing/2014/main" val="707805118"/>
                        </a:ext>
                      </a:extLst>
                    </a:gridCol>
                    <a:gridCol w="1158565">
                      <a:extLst>
                        <a:ext uri="{9D8B030D-6E8A-4147-A177-3AD203B41FA5}">
                          <a16:colId xmlns:a16="http://schemas.microsoft.com/office/drawing/2014/main" val="3943698390"/>
                        </a:ext>
                      </a:extLst>
                    </a:gridCol>
                    <a:gridCol w="1158565">
                      <a:extLst>
                        <a:ext uri="{9D8B030D-6E8A-4147-A177-3AD203B41FA5}">
                          <a16:colId xmlns:a16="http://schemas.microsoft.com/office/drawing/2014/main" val="384884506"/>
                        </a:ext>
                      </a:extLst>
                    </a:gridCol>
                    <a:gridCol w="1158565">
                      <a:extLst>
                        <a:ext uri="{9D8B030D-6E8A-4147-A177-3AD203B41FA5}">
                          <a16:colId xmlns:a16="http://schemas.microsoft.com/office/drawing/2014/main" val="1774414825"/>
                        </a:ext>
                      </a:extLst>
                    </a:gridCol>
                  </a:tblGrid>
                  <a:tr h="390525">
                    <a:tc>
                      <a:txBody>
                        <a:bodyPr/>
                        <a:lstStyle/>
                        <a:p>
                          <a:pPr marL="0" algn="l" defTabSz="914400" rtl="0" eaLnBrk="1" latinLnBrk="0" hangingPunct="1"/>
                          <a:endParaRPr lang="en-GB" sz="1800" b="1" kern="1200" dirty="0">
                            <a:solidFill>
                              <a:schemeClr val="lt1"/>
                            </a:solidFill>
                            <a:latin typeface="+mn-lt"/>
                            <a:ea typeface="+mn-ea"/>
                            <a:cs typeface="+mn-cs"/>
                          </a:endParaRPr>
                        </a:p>
                      </a:txBody>
                      <a:tcPr>
                        <a:solidFill>
                          <a:schemeClr val="accent5"/>
                        </a:solidFill>
                      </a:tcPr>
                    </a:tc>
                    <a:tc>
                      <a:txBody>
                        <a:bodyPr/>
                        <a:lstStyle/>
                        <a:p>
                          <a:endParaRPr lang="en-US"/>
                        </a:p>
                      </a:txBody>
                      <a:tcPr>
                        <a:blipFill>
                          <a:blip r:embed="rId6"/>
                          <a:stretch>
                            <a:fillRect l="-173939" t="-7813" r="-577576" b="-226563"/>
                          </a:stretch>
                        </a:blipFill>
                      </a:tcPr>
                    </a:tc>
                    <a:tc>
                      <a:txBody>
                        <a:bodyPr/>
                        <a:lstStyle/>
                        <a:p>
                          <a:endParaRPr lang="en-US"/>
                        </a:p>
                      </a:txBody>
                      <a:tcPr>
                        <a:blipFill>
                          <a:blip r:embed="rId6"/>
                          <a:stretch>
                            <a:fillRect l="-237895" t="-7813" r="-401579" b="-226563"/>
                          </a:stretch>
                        </a:blipFill>
                      </a:tcPr>
                    </a:tc>
                    <a:tc>
                      <a:txBody>
                        <a:bodyPr/>
                        <a:lstStyle/>
                        <a:p>
                          <a:pPr marL="0" algn="ctr" defTabSz="914400" rtl="0" eaLnBrk="1" latinLnBrk="0" hangingPunct="1"/>
                          <a:r>
                            <a:rPr lang="en-GB" sz="1800" b="1" kern="1200" dirty="0">
                              <a:solidFill>
                                <a:schemeClr val="lt1"/>
                              </a:solidFill>
                              <a:latin typeface="+mn-lt"/>
                              <a:ea typeface="+mn-ea"/>
                              <a:cs typeface="+mn-cs"/>
                            </a:rPr>
                            <a:t>…</a:t>
                          </a:r>
                        </a:p>
                      </a:txBody>
                      <a:tcPr>
                        <a:solidFill>
                          <a:schemeClr val="accent5"/>
                        </a:solidFill>
                      </a:tcPr>
                    </a:tc>
                    <a:tc>
                      <a:txBody>
                        <a:bodyPr/>
                        <a:lstStyle/>
                        <a:p>
                          <a:endParaRPr lang="en-US"/>
                        </a:p>
                      </a:txBody>
                      <a:tcPr>
                        <a:blipFill>
                          <a:blip r:embed="rId6"/>
                          <a:stretch>
                            <a:fillRect l="-438421" t="-7813" r="-201053" b="-226563"/>
                          </a:stretch>
                        </a:blipFill>
                      </a:tcPr>
                    </a:tc>
                    <a:tc>
                      <a:txBody>
                        <a:bodyPr/>
                        <a:lstStyle/>
                        <a:p>
                          <a:pPr marL="0" algn="ctr" defTabSz="914400" rtl="0" eaLnBrk="1" latinLnBrk="0" hangingPunct="1"/>
                          <a:r>
                            <a:rPr lang="en-GB" sz="1800" b="1" kern="1200" dirty="0">
                              <a:solidFill>
                                <a:schemeClr val="lt1"/>
                              </a:solidFill>
                              <a:latin typeface="+mn-lt"/>
                              <a:ea typeface="+mn-ea"/>
                              <a:cs typeface="+mn-cs"/>
                            </a:rPr>
                            <a:t>…</a:t>
                          </a:r>
                        </a:p>
                      </a:txBody>
                      <a:tcPr>
                        <a:solidFill>
                          <a:schemeClr val="accent5"/>
                        </a:solidFill>
                      </a:tcPr>
                    </a:tc>
                    <a:tc>
                      <a:txBody>
                        <a:bodyPr/>
                        <a:lstStyle/>
                        <a:p>
                          <a:endParaRPr lang="en-US"/>
                        </a:p>
                      </a:txBody>
                      <a:tcPr>
                        <a:blipFill>
                          <a:blip r:embed="rId6"/>
                          <a:stretch>
                            <a:fillRect l="-638421" t="-7813" r="-1053" b="-226563"/>
                          </a:stretch>
                        </a:blipFill>
                      </a:tcPr>
                    </a:tc>
                    <a:extLst>
                      <a:ext uri="{0D108BD9-81ED-4DB2-BD59-A6C34878D82A}">
                        <a16:rowId xmlns:a16="http://schemas.microsoft.com/office/drawing/2014/main" val="2582233417"/>
                      </a:ext>
                    </a:extLst>
                  </a:tr>
                  <a:tr h="4177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Call Price Quote</a:t>
                          </a:r>
                        </a:p>
                      </a:txBody>
                      <a:tcPr/>
                    </a:tc>
                    <a:tc>
                      <a:txBody>
                        <a:bodyPr/>
                        <a:lstStyle/>
                        <a:p>
                          <a:endParaRPr lang="en-US"/>
                        </a:p>
                      </a:txBody>
                      <a:tcPr>
                        <a:blipFill>
                          <a:blip r:embed="rId6"/>
                          <a:stretch>
                            <a:fillRect l="-173939" t="-100000" r="-577576" b="-110145"/>
                          </a:stretch>
                        </a:blipFill>
                      </a:tcPr>
                    </a:tc>
                    <a:tc>
                      <a:txBody>
                        <a:bodyPr/>
                        <a:lstStyle/>
                        <a:p>
                          <a:endParaRPr lang="en-US"/>
                        </a:p>
                      </a:txBody>
                      <a:tcPr>
                        <a:blipFill>
                          <a:blip r:embed="rId6"/>
                          <a:stretch>
                            <a:fillRect l="-237895" t="-100000" r="-401579" b="-110145"/>
                          </a:stretch>
                        </a:blipFill>
                      </a:tcPr>
                    </a:tc>
                    <a:tc>
                      <a:txBody>
                        <a:bodyPr/>
                        <a:lstStyle/>
                        <a:p>
                          <a:pPr algn="ctr"/>
                          <a:r>
                            <a:rPr lang="en-GB" dirty="0"/>
                            <a:t>…</a:t>
                          </a:r>
                        </a:p>
                      </a:txBody>
                      <a:tcPr/>
                    </a:tc>
                    <a:tc>
                      <a:txBody>
                        <a:bodyPr/>
                        <a:lstStyle/>
                        <a:p>
                          <a:endParaRPr lang="en-US"/>
                        </a:p>
                      </a:txBody>
                      <a:tcPr>
                        <a:blipFill>
                          <a:blip r:embed="rId6"/>
                          <a:stretch>
                            <a:fillRect l="-438421" t="-100000" r="-201053" b="-110145"/>
                          </a:stretch>
                        </a:blipFill>
                      </a:tcPr>
                    </a:tc>
                    <a:tc>
                      <a:txBody>
                        <a:bodyPr/>
                        <a:lstStyle/>
                        <a:p>
                          <a:pPr algn="ctr"/>
                          <a:r>
                            <a:rPr lang="en-GB" dirty="0"/>
                            <a:t>…</a:t>
                          </a:r>
                        </a:p>
                      </a:txBody>
                      <a:tcPr/>
                    </a:tc>
                    <a:tc>
                      <a:txBody>
                        <a:bodyPr/>
                        <a:lstStyle/>
                        <a:p>
                          <a:endParaRPr lang="en-US"/>
                        </a:p>
                      </a:txBody>
                      <a:tcPr>
                        <a:blipFill>
                          <a:blip r:embed="rId6"/>
                          <a:stretch>
                            <a:fillRect l="-638421" t="-100000" r="-1053" b="-110145"/>
                          </a:stretch>
                        </a:blipFill>
                      </a:tcPr>
                    </a:tc>
                    <a:extLst>
                      <a:ext uri="{0D108BD9-81ED-4DB2-BD59-A6C34878D82A}">
                        <a16:rowId xmlns:a16="http://schemas.microsoft.com/office/drawing/2014/main" val="2337643029"/>
                      </a:ext>
                    </a:extLst>
                  </a:tr>
                  <a:tr h="417767">
                    <a:tc>
                      <a:txBody>
                        <a:bodyPr/>
                        <a:lstStyle/>
                        <a:p>
                          <a:r>
                            <a:rPr lang="en-GB" dirty="0"/>
                            <a:t>Put Price Quote</a:t>
                          </a:r>
                        </a:p>
                      </a:txBody>
                      <a:tcPr/>
                    </a:tc>
                    <a:tc>
                      <a:txBody>
                        <a:bodyPr/>
                        <a:lstStyle/>
                        <a:p>
                          <a:endParaRPr lang="en-US"/>
                        </a:p>
                      </a:txBody>
                      <a:tcPr>
                        <a:blipFill>
                          <a:blip r:embed="rId6"/>
                          <a:stretch>
                            <a:fillRect l="-173939" t="-200000" r="-577576" b="-10145"/>
                          </a:stretch>
                        </a:blipFill>
                      </a:tcPr>
                    </a:tc>
                    <a:tc>
                      <a:txBody>
                        <a:bodyPr/>
                        <a:lstStyle/>
                        <a:p>
                          <a:endParaRPr lang="en-US"/>
                        </a:p>
                      </a:txBody>
                      <a:tcPr>
                        <a:blipFill>
                          <a:blip r:embed="rId6"/>
                          <a:stretch>
                            <a:fillRect l="-237895" t="-200000" r="-401579" b="-10145"/>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endParaRPr lang="en-US"/>
                        </a:p>
                      </a:txBody>
                      <a:tcPr>
                        <a:blipFill>
                          <a:blip r:embed="rId6"/>
                          <a:stretch>
                            <a:fillRect l="-438421" t="-200000" r="-201053" b="-10145"/>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endParaRPr lang="en-US"/>
                        </a:p>
                      </a:txBody>
                      <a:tcPr>
                        <a:blipFill>
                          <a:blip r:embed="rId6"/>
                          <a:stretch>
                            <a:fillRect l="-638421" t="-200000" r="-1053" b="-10145"/>
                          </a:stretch>
                        </a:blipFill>
                      </a:tcPr>
                    </a:tc>
                    <a:extLst>
                      <a:ext uri="{0D108BD9-81ED-4DB2-BD59-A6C34878D82A}">
                        <a16:rowId xmlns:a16="http://schemas.microsoft.com/office/drawing/2014/main" val="3795644403"/>
                      </a:ext>
                    </a:extLst>
                  </a:tr>
                </a:tbl>
              </a:graphicData>
            </a:graphic>
          </p:graphicFrame>
        </mc:Fallback>
      </mc:AlternateContent>
      <p:sp>
        <p:nvSpPr>
          <p:cNvPr id="10" name="TextBox 9">
            <a:extLst>
              <a:ext uri="{FF2B5EF4-FFF2-40B4-BE49-F238E27FC236}">
                <a16:creationId xmlns:a16="http://schemas.microsoft.com/office/drawing/2014/main" id="{5A4EB40B-A527-5E80-B6EF-5DEB19D6A81C}"/>
              </a:ext>
            </a:extLst>
          </p:cNvPr>
          <p:cNvSpPr txBox="1"/>
          <p:nvPr/>
        </p:nvSpPr>
        <p:spPr>
          <a:xfrm>
            <a:off x="3486128" y="2095186"/>
            <a:ext cx="6653248" cy="369332"/>
          </a:xfrm>
          <a:prstGeom prst="rect">
            <a:avLst/>
          </a:prstGeom>
          <a:noFill/>
        </p:spPr>
        <p:txBody>
          <a:bodyPr wrap="square" rtlCol="0">
            <a:spAutoFit/>
          </a:bodyPr>
          <a:lstStyle/>
          <a:p>
            <a:r>
              <a:rPr lang="en-GB" i="1" dirty="0">
                <a:solidFill>
                  <a:schemeClr val="accent1"/>
                </a:solidFill>
              </a:rPr>
              <a:t>A quote is valid only if you have a corresponding Call AND Put Price </a:t>
            </a:r>
          </a:p>
        </p:txBody>
      </p:sp>
      <p:sp>
        <p:nvSpPr>
          <p:cNvPr id="11" name="TextBox 10">
            <a:extLst>
              <a:ext uri="{FF2B5EF4-FFF2-40B4-BE49-F238E27FC236}">
                <a16:creationId xmlns:a16="http://schemas.microsoft.com/office/drawing/2014/main" id="{F840D5B1-FC3A-1D2F-70A8-AEF7C9E6C068}"/>
              </a:ext>
            </a:extLst>
          </p:cNvPr>
          <p:cNvSpPr txBox="1"/>
          <p:nvPr/>
        </p:nvSpPr>
        <p:spPr>
          <a:xfrm>
            <a:off x="129736" y="4239037"/>
            <a:ext cx="3452836" cy="1200329"/>
          </a:xfrm>
          <a:prstGeom prst="rect">
            <a:avLst/>
          </a:prstGeom>
          <a:noFill/>
        </p:spPr>
        <p:txBody>
          <a:bodyPr wrap="square">
            <a:spAutoFit/>
          </a:bodyPr>
          <a:lstStyle/>
          <a:p>
            <a:r>
              <a:rPr lang="en-GB" dirty="0"/>
              <a:t>When we reorganise these quotes, ordering them in ascending order:</a:t>
            </a:r>
          </a:p>
          <a:p>
            <a:pPr marL="285750" indent="-285750">
              <a:buFontTx/>
              <a:buChar char="-"/>
            </a:pPr>
            <a:r>
              <a:rPr lang="en-GB" dirty="0"/>
              <a:t>First by </a:t>
            </a:r>
            <a:r>
              <a:rPr lang="en-GB" b="1" dirty="0"/>
              <a:t>Expiry</a:t>
            </a:r>
            <a:r>
              <a:rPr lang="en-GB" dirty="0"/>
              <a:t> </a:t>
            </a:r>
          </a:p>
          <a:p>
            <a:pPr marL="285750" indent="-285750">
              <a:buFontTx/>
              <a:buChar char="-"/>
            </a:pPr>
            <a:r>
              <a:rPr lang="en-GB" dirty="0"/>
              <a:t>Secondly by </a:t>
            </a:r>
            <a:r>
              <a:rPr lang="en-GB" b="1" dirty="0"/>
              <a:t>Strikes</a:t>
            </a:r>
          </a:p>
        </p:txBody>
      </p:sp>
      <p:cxnSp>
        <p:nvCxnSpPr>
          <p:cNvPr id="13" name="Straight Connector 12">
            <a:extLst>
              <a:ext uri="{FF2B5EF4-FFF2-40B4-BE49-F238E27FC236}">
                <a16:creationId xmlns:a16="http://schemas.microsoft.com/office/drawing/2014/main" id="{13CA09A4-AAAF-D1D3-C0CE-D1F96275F82F}"/>
              </a:ext>
            </a:extLst>
          </p:cNvPr>
          <p:cNvCxnSpPr/>
          <p:nvPr/>
        </p:nvCxnSpPr>
        <p:spPr>
          <a:xfrm>
            <a:off x="129736" y="4075571"/>
            <a:ext cx="3193366" cy="0"/>
          </a:xfrm>
          <a:prstGeom prst="line">
            <a:avLst/>
          </a:prstGeom>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9D1D51E-0089-79EC-C3FC-56B33695DFC8}"/>
                  </a:ext>
                </a:extLst>
              </p:cNvPr>
              <p:cNvSpPr txBox="1"/>
              <p:nvPr/>
            </p:nvSpPr>
            <p:spPr>
              <a:xfrm>
                <a:off x="3582573" y="5900492"/>
                <a:ext cx="11427397" cy="369332"/>
              </a:xfrm>
              <a:prstGeom prst="rect">
                <a:avLst/>
              </a:prstGeom>
              <a:noFill/>
            </p:spPr>
            <p:txBody>
              <a:bodyPr wrap="square" rtlCol="0">
                <a:spAutoFit/>
              </a:bodyPr>
              <a:lstStyle/>
              <a:p>
                <a14:m>
                  <m:oMath xmlns:m="http://schemas.openxmlformats.org/officeDocument/2006/math">
                    <m:sSub>
                      <m:sSubPr>
                        <m:ctrlPr>
                          <a:rPr lang="en-GB" b="0" i="1" smtClean="0">
                            <a:solidFill>
                              <a:schemeClr val="accent1"/>
                            </a:solidFill>
                            <a:latin typeface="Cambria Math" panose="02040503050406030204" pitchFamily="18" charset="0"/>
                          </a:rPr>
                        </m:ctrlPr>
                      </m:sSubPr>
                      <m:e>
                        <m:r>
                          <a:rPr lang="en-GB" b="0" i="1" smtClean="0">
                            <a:solidFill>
                              <a:schemeClr val="accent1"/>
                            </a:solidFill>
                            <a:latin typeface="Cambria Math" panose="02040503050406030204" pitchFamily="18" charset="0"/>
                          </a:rPr>
                          <m:t>𝑚</m:t>
                        </m:r>
                      </m:e>
                      <m:sub>
                        <m:r>
                          <a:rPr lang="en-GB" b="0" i="1" smtClean="0">
                            <a:solidFill>
                              <a:schemeClr val="accent1"/>
                            </a:solidFill>
                            <a:latin typeface="Cambria Math" panose="02040503050406030204" pitchFamily="18" charset="0"/>
                          </a:rPr>
                          <m:t>1</m:t>
                        </m:r>
                      </m:sub>
                    </m:sSub>
                    <m:r>
                      <a:rPr lang="en-GB" b="0" i="1" smtClean="0">
                        <a:solidFill>
                          <a:schemeClr val="accent1"/>
                        </a:solidFill>
                        <a:latin typeface="Cambria Math" panose="02040503050406030204" pitchFamily="18" charset="0"/>
                      </a:rPr>
                      <m:t>,</m:t>
                    </m:r>
                    <m:sSub>
                      <m:sSubPr>
                        <m:ctrlPr>
                          <a:rPr lang="en-GB" b="0" i="1" smtClean="0">
                            <a:solidFill>
                              <a:schemeClr val="accent1"/>
                            </a:solidFill>
                            <a:latin typeface="Cambria Math" panose="02040503050406030204" pitchFamily="18" charset="0"/>
                          </a:rPr>
                        </m:ctrlPr>
                      </m:sSubPr>
                      <m:e>
                        <m:r>
                          <a:rPr lang="en-GB" b="0" i="1" smtClean="0">
                            <a:solidFill>
                              <a:schemeClr val="accent1"/>
                            </a:solidFill>
                            <a:latin typeface="Cambria Math" panose="02040503050406030204" pitchFamily="18" charset="0"/>
                          </a:rPr>
                          <m:t>𝑚</m:t>
                        </m:r>
                      </m:e>
                      <m:sub>
                        <m:r>
                          <a:rPr lang="en-GB" b="0" i="1" smtClean="0">
                            <a:solidFill>
                              <a:schemeClr val="accent1"/>
                            </a:solidFill>
                            <a:latin typeface="Cambria Math" panose="02040503050406030204" pitchFamily="18" charset="0"/>
                          </a:rPr>
                          <m:t>2</m:t>
                        </m:r>
                      </m:sub>
                    </m:sSub>
                    <m:r>
                      <a:rPr lang="en-GB" b="0" i="1" smtClean="0">
                        <a:solidFill>
                          <a:schemeClr val="accent1"/>
                        </a:solidFill>
                        <a:latin typeface="Cambria Math" panose="02040503050406030204" pitchFamily="18" charset="0"/>
                      </a:rPr>
                      <m:t>,…,</m:t>
                    </m:r>
                    <m:sSub>
                      <m:sSubPr>
                        <m:ctrlPr>
                          <a:rPr lang="en-GB" b="0" i="1" smtClean="0">
                            <a:solidFill>
                              <a:schemeClr val="accent1"/>
                            </a:solidFill>
                            <a:latin typeface="Cambria Math" panose="02040503050406030204" pitchFamily="18" charset="0"/>
                          </a:rPr>
                        </m:ctrlPr>
                      </m:sSubPr>
                      <m:e>
                        <m:r>
                          <a:rPr lang="en-GB" b="0" i="1" smtClean="0">
                            <a:solidFill>
                              <a:schemeClr val="accent1"/>
                            </a:solidFill>
                            <a:latin typeface="Cambria Math" panose="02040503050406030204" pitchFamily="18" charset="0"/>
                          </a:rPr>
                          <m:t>𝑚</m:t>
                        </m:r>
                      </m:e>
                      <m:sub>
                        <m:r>
                          <a:rPr lang="en-GB" b="0" i="1" smtClean="0">
                            <a:solidFill>
                              <a:schemeClr val="accent1"/>
                            </a:solidFill>
                            <a:latin typeface="Cambria Math" panose="02040503050406030204" pitchFamily="18" charset="0"/>
                          </a:rPr>
                          <m:t>𝑖</m:t>
                        </m:r>
                      </m:sub>
                    </m:sSub>
                    <m:r>
                      <a:rPr lang="en-GB" b="0" i="1" smtClean="0">
                        <a:solidFill>
                          <a:schemeClr val="accent1"/>
                        </a:solidFill>
                        <a:latin typeface="Cambria Math" panose="02040503050406030204" pitchFamily="18" charset="0"/>
                      </a:rPr>
                      <m:t>,…,</m:t>
                    </m:r>
                    <m:sSub>
                      <m:sSubPr>
                        <m:ctrlPr>
                          <a:rPr lang="en-GB" b="0" i="1" smtClean="0">
                            <a:solidFill>
                              <a:schemeClr val="accent1"/>
                            </a:solidFill>
                            <a:latin typeface="Cambria Math" panose="02040503050406030204" pitchFamily="18" charset="0"/>
                          </a:rPr>
                        </m:ctrlPr>
                      </m:sSubPr>
                      <m:e>
                        <m:r>
                          <a:rPr lang="en-GB" b="0" i="1" smtClean="0">
                            <a:solidFill>
                              <a:schemeClr val="accent1"/>
                            </a:solidFill>
                            <a:latin typeface="Cambria Math" panose="02040503050406030204" pitchFamily="18" charset="0"/>
                          </a:rPr>
                          <m:t>𝑚</m:t>
                        </m:r>
                      </m:e>
                      <m:sub>
                        <m:r>
                          <a:rPr lang="en-GB" b="0" i="1" smtClean="0">
                            <a:solidFill>
                              <a:schemeClr val="accent1"/>
                            </a:solidFill>
                            <a:latin typeface="Cambria Math" panose="02040503050406030204" pitchFamily="18" charset="0"/>
                          </a:rPr>
                          <m:t>𝑛</m:t>
                        </m:r>
                      </m:sub>
                    </m:sSub>
                  </m:oMath>
                </a14:m>
                <a:r>
                  <a:rPr lang="en-GB" i="1" dirty="0">
                    <a:solidFill>
                      <a:schemeClr val="accent1"/>
                    </a:solidFill>
                  </a:rPr>
                  <a:t> are not necessarily equal</a:t>
                </a:r>
              </a:p>
            </p:txBody>
          </p:sp>
        </mc:Choice>
        <mc:Fallback xmlns="">
          <p:sp>
            <p:nvSpPr>
              <p:cNvPr id="14" name="TextBox 13">
                <a:extLst>
                  <a:ext uri="{FF2B5EF4-FFF2-40B4-BE49-F238E27FC236}">
                    <a16:creationId xmlns:a16="http://schemas.microsoft.com/office/drawing/2014/main" id="{C9D1D51E-0089-79EC-C3FC-56B33695DFC8}"/>
                  </a:ext>
                </a:extLst>
              </p:cNvPr>
              <p:cNvSpPr txBox="1">
                <a:spLocks noRot="1" noChangeAspect="1" noMove="1" noResize="1" noEditPoints="1" noAdjustHandles="1" noChangeArrowheads="1" noChangeShapeType="1" noTextEdit="1"/>
              </p:cNvSpPr>
              <p:nvPr/>
            </p:nvSpPr>
            <p:spPr>
              <a:xfrm>
                <a:off x="3582573" y="5900492"/>
                <a:ext cx="11427397" cy="369332"/>
              </a:xfrm>
              <a:prstGeom prst="rect">
                <a:avLst/>
              </a:prstGeom>
              <a:blipFill>
                <a:blip r:embed="rId7"/>
                <a:stretch>
                  <a:fillRect t="-9836" b="-24590"/>
                </a:stretch>
              </a:blipFill>
            </p:spPr>
            <p:txBody>
              <a:bodyPr/>
              <a:lstStyle/>
              <a:p>
                <a:r>
                  <a:rPr lang="en-GB">
                    <a:noFill/>
                  </a:rPr>
                  <a:t> </a:t>
                </a:r>
              </a:p>
            </p:txBody>
          </p:sp>
        </mc:Fallback>
      </mc:AlternateContent>
      <p:sp>
        <p:nvSpPr>
          <p:cNvPr id="15" name="Arrow: Right 14">
            <a:extLst>
              <a:ext uri="{FF2B5EF4-FFF2-40B4-BE49-F238E27FC236}">
                <a16:creationId xmlns:a16="http://schemas.microsoft.com/office/drawing/2014/main" id="{4FAEB93D-8998-8154-F348-A6FA252EC6DF}"/>
              </a:ext>
            </a:extLst>
          </p:cNvPr>
          <p:cNvSpPr/>
          <p:nvPr/>
        </p:nvSpPr>
        <p:spPr>
          <a:xfrm>
            <a:off x="2562665" y="4898530"/>
            <a:ext cx="760437" cy="441573"/>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F921607-DD61-3488-EFD7-B06557B36D84}"/>
                  </a:ext>
                </a:extLst>
              </p:cNvPr>
              <p:cNvSpPr txBox="1"/>
              <p:nvPr/>
            </p:nvSpPr>
            <p:spPr>
              <a:xfrm>
                <a:off x="129736" y="5445045"/>
                <a:ext cx="2761302" cy="5043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𝑡</m:t>
                              </m:r>
                            </m:e>
                            <m:sub>
                              <m:r>
                                <a:rPr lang="en-GB" b="0" i="1" smtClean="0">
                                  <a:latin typeface="Cambria Math" panose="02040503050406030204" pitchFamily="18" charset="0"/>
                                </a:rPr>
                                <m:t>𝑖</m:t>
                              </m:r>
                            </m:sub>
                          </m:sSub>
                          <m:r>
                            <a:rPr lang="en-GB" b="0" i="1" smtClean="0">
                              <a:latin typeface="Cambria Math" panose="02040503050406030204" pitchFamily="18" charset="0"/>
                            </a:rPr>
                            <m:t> ; </m:t>
                          </m:r>
                          <m:d>
                            <m:dPr>
                              <m:begChr m:val="{"/>
                              <m:endChr m:val="}"/>
                              <m:ctrlPr>
                                <a:rPr lang="en-GB" b="0" i="1" smtClean="0">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𝐾</m:t>
                                  </m:r>
                                </m:e>
                                <m:sub>
                                  <m:r>
                                    <a:rPr lang="en-GB" i="1">
                                      <a:latin typeface="Cambria Math" panose="02040503050406030204" pitchFamily="18" charset="0"/>
                                    </a:rPr>
                                    <m:t>𝑖</m:t>
                                  </m:r>
                                  <m:r>
                                    <a:rPr lang="en-GB" i="1">
                                      <a:latin typeface="Cambria Math" panose="02040503050406030204" pitchFamily="18" charset="0"/>
                                    </a:rPr>
                                    <m:t>,1</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𝐾</m:t>
                                  </m:r>
                                </m:e>
                                <m:sub>
                                  <m:r>
                                    <a:rPr lang="en-GB" i="1">
                                      <a:latin typeface="Cambria Math" panose="02040503050406030204" pitchFamily="18" charset="0"/>
                                    </a:rPr>
                                    <m:t>𝑖</m:t>
                                  </m:r>
                                  <m:r>
                                    <a:rPr lang="en-GB" i="1">
                                      <a:latin typeface="Cambria Math" panose="02040503050406030204" pitchFamily="18" charset="0"/>
                                    </a:rPr>
                                    <m:t>,2</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𝐾</m:t>
                                  </m:r>
                                </m:e>
                                <m:sub>
                                  <m:r>
                                    <a:rPr lang="en-GB" i="1">
                                      <a:latin typeface="Cambria Math" panose="02040503050406030204" pitchFamily="18" charset="0"/>
                                    </a:rPr>
                                    <m:t>𝑖</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𝑚</m:t>
                                      </m:r>
                                    </m:e>
                                    <m:sub>
                                      <m:r>
                                        <a:rPr lang="en-GB" i="1">
                                          <a:latin typeface="Cambria Math" panose="02040503050406030204" pitchFamily="18" charset="0"/>
                                        </a:rPr>
                                        <m:t>𝑖</m:t>
                                      </m:r>
                                    </m:sub>
                                  </m:sSub>
                                </m:sub>
                              </m:sSub>
                            </m:e>
                          </m:d>
                        </m:e>
                      </m:d>
                    </m:oMath>
                  </m:oMathPara>
                </a14:m>
                <a:endParaRPr lang="en-GB" dirty="0"/>
              </a:p>
            </p:txBody>
          </p:sp>
        </mc:Choice>
        <mc:Fallback xmlns="">
          <p:sp>
            <p:nvSpPr>
              <p:cNvPr id="17" name="TextBox 16">
                <a:extLst>
                  <a:ext uri="{FF2B5EF4-FFF2-40B4-BE49-F238E27FC236}">
                    <a16:creationId xmlns:a16="http://schemas.microsoft.com/office/drawing/2014/main" id="{DF921607-DD61-3488-EFD7-B06557B36D84}"/>
                  </a:ext>
                </a:extLst>
              </p:cNvPr>
              <p:cNvSpPr txBox="1">
                <a:spLocks noRot="1" noChangeAspect="1" noMove="1" noResize="1" noEditPoints="1" noAdjustHandles="1" noChangeArrowheads="1" noChangeShapeType="1" noTextEdit="1"/>
              </p:cNvSpPr>
              <p:nvPr/>
            </p:nvSpPr>
            <p:spPr>
              <a:xfrm>
                <a:off x="129736" y="5445045"/>
                <a:ext cx="2761302" cy="504369"/>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EDBCAEA-E425-3F9B-B320-3AFAD5D44C12}"/>
                  </a:ext>
                </a:extLst>
              </p:cNvPr>
              <p:cNvSpPr txBox="1"/>
              <p:nvPr/>
            </p:nvSpPr>
            <p:spPr>
              <a:xfrm>
                <a:off x="9788769" y="2541004"/>
                <a:ext cx="2112117"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𝑡</m:t>
                          </m:r>
                        </m:e>
                        <m:sub>
                          <m:r>
                            <a:rPr lang="en-GB" b="0" i="1" smtClean="0">
                              <a:latin typeface="Cambria Math" panose="02040503050406030204" pitchFamily="18" charset="0"/>
                            </a:rPr>
                            <m:t>𝑘</m:t>
                          </m:r>
                        </m:sub>
                      </m:sSub>
                      <m:r>
                        <a:rPr lang="en-GB" b="0" i="1" smtClean="0">
                          <a:latin typeface="Cambria Math" panose="02040503050406030204" pitchFamily="18" charset="0"/>
                        </a:rPr>
                        <m:t> </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m:t>
                          </m:r>
                        </m:e>
                        <m:sub>
                          <m:r>
                            <a:rPr lang="en-GB" i="1">
                              <a:latin typeface="Cambria Math" panose="02040503050406030204" pitchFamily="18" charset="0"/>
                              <a:ea typeface="Cambria Math" panose="02040503050406030204" pitchFamily="18" charset="0"/>
                            </a:rPr>
                            <m:t>1,2,…</m:t>
                          </m:r>
                          <m:r>
                            <a:rPr lang="en-GB" i="1">
                              <a:latin typeface="Cambria Math" panose="02040503050406030204" pitchFamily="18" charset="0"/>
                              <a:ea typeface="Cambria Math" panose="02040503050406030204" pitchFamily="18" charset="0"/>
                            </a:rPr>
                            <m:t>𝑞</m:t>
                          </m:r>
                        </m:sub>
                      </m:sSub>
                      <m:r>
                        <a:rPr lang="en-GB" b="0" i="1" smtClean="0">
                          <a:latin typeface="Cambria Math" panose="02040503050406030204" pitchFamily="18" charset="0"/>
                          <a:ea typeface="Cambria Math" panose="02040503050406030204" pitchFamily="18" charset="0"/>
                        </a:rPr>
                        <m:t> ≠</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𝑡</m:t>
                          </m:r>
                        </m:e>
                        <m:sub>
                          <m:r>
                            <a:rPr lang="en-GB" b="0" i="1" smtClean="0">
                              <a:latin typeface="Cambria Math" panose="02040503050406030204" pitchFamily="18" charset="0"/>
                              <a:ea typeface="Cambria Math" panose="02040503050406030204" pitchFamily="18" charset="0"/>
                            </a:rPr>
                            <m:t>𝑖</m:t>
                          </m:r>
                        </m:sub>
                      </m:sSub>
                      <m:sSub>
                        <m:sSubPr>
                          <m:ctrlPr>
                            <a:rPr lang="en-GB" i="1">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 </m:t>
                          </m:r>
                          <m:r>
                            <a:rPr lang="en-GB" i="1">
                              <a:latin typeface="Cambria Math" panose="02040503050406030204" pitchFamily="18" charset="0"/>
                              <a:ea typeface="Cambria Math" panose="02040503050406030204" pitchFamily="18" charset="0"/>
                            </a:rPr>
                            <m:t>∀</m:t>
                          </m:r>
                        </m:e>
                        <m:sub>
                          <m:r>
                            <a:rPr lang="en-GB" i="1">
                              <a:latin typeface="Cambria Math" panose="02040503050406030204" pitchFamily="18" charset="0"/>
                              <a:ea typeface="Cambria Math" panose="02040503050406030204" pitchFamily="18" charset="0"/>
                            </a:rPr>
                            <m:t>1,2,…</m:t>
                          </m:r>
                          <m:r>
                            <a:rPr lang="en-GB" b="0" i="1" smtClean="0">
                              <a:latin typeface="Cambria Math" panose="02040503050406030204" pitchFamily="18" charset="0"/>
                              <a:ea typeface="Cambria Math" panose="02040503050406030204" pitchFamily="18" charset="0"/>
                            </a:rPr>
                            <m:t>𝑛</m:t>
                          </m:r>
                        </m:sub>
                      </m:sSub>
                    </m:oMath>
                  </m:oMathPara>
                </a14:m>
                <a:endParaRPr lang="en-GB" dirty="0"/>
              </a:p>
            </p:txBody>
          </p:sp>
        </mc:Choice>
        <mc:Fallback xmlns="">
          <p:sp>
            <p:nvSpPr>
              <p:cNvPr id="7" name="TextBox 6">
                <a:extLst>
                  <a:ext uri="{FF2B5EF4-FFF2-40B4-BE49-F238E27FC236}">
                    <a16:creationId xmlns:a16="http://schemas.microsoft.com/office/drawing/2014/main" id="{9EDBCAEA-E425-3F9B-B320-3AFAD5D44C12}"/>
                  </a:ext>
                </a:extLst>
              </p:cNvPr>
              <p:cNvSpPr txBox="1">
                <a:spLocks noRot="1" noChangeAspect="1" noMove="1" noResize="1" noEditPoints="1" noAdjustHandles="1" noChangeArrowheads="1" noChangeShapeType="1" noTextEdit="1"/>
              </p:cNvSpPr>
              <p:nvPr/>
            </p:nvSpPr>
            <p:spPr>
              <a:xfrm>
                <a:off x="9788769" y="2541004"/>
                <a:ext cx="2112117" cy="298415"/>
              </a:xfrm>
              <a:prstGeom prst="rect">
                <a:avLst/>
              </a:prstGeom>
              <a:blipFill>
                <a:blip r:embed="rId9"/>
                <a:stretch>
                  <a:fillRect l="-2023" b="-20408"/>
                </a:stretch>
              </a:blipFill>
            </p:spPr>
            <p:txBody>
              <a:bodyPr/>
              <a:lstStyle/>
              <a:p>
                <a:r>
                  <a:rPr lang="en-GB">
                    <a:noFill/>
                  </a:rPr>
                  <a:t> </a:t>
                </a:r>
              </a:p>
            </p:txBody>
          </p:sp>
        </mc:Fallback>
      </mc:AlternateContent>
      <p:cxnSp>
        <p:nvCxnSpPr>
          <p:cNvPr id="18" name="Straight Arrow Connector 17">
            <a:extLst>
              <a:ext uri="{FF2B5EF4-FFF2-40B4-BE49-F238E27FC236}">
                <a16:creationId xmlns:a16="http://schemas.microsoft.com/office/drawing/2014/main" id="{07AEA72A-121C-1A18-C05E-9962FB37752C}"/>
              </a:ext>
            </a:extLst>
          </p:cNvPr>
          <p:cNvCxnSpPr>
            <a:cxnSpLocks/>
          </p:cNvCxnSpPr>
          <p:nvPr/>
        </p:nvCxnSpPr>
        <p:spPr>
          <a:xfrm flipV="1">
            <a:off x="10139376" y="2359692"/>
            <a:ext cx="0" cy="181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6263A33-65DC-5626-AE31-4A962F1AD20E}"/>
              </a:ext>
            </a:extLst>
          </p:cNvPr>
          <p:cNvCxnSpPr>
            <a:cxnSpLocks/>
          </p:cNvCxnSpPr>
          <p:nvPr/>
        </p:nvCxnSpPr>
        <p:spPr>
          <a:xfrm>
            <a:off x="11288062" y="2843531"/>
            <a:ext cx="0" cy="176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813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left)">
                                      <p:cBhvr>
                                        <p:cTn id="24" dur="500"/>
                                        <p:tgtEl>
                                          <p:spTgt spid="15"/>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left)">
                                      <p:cBhvr>
                                        <p:cTn id="28" dur="10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left)">
                                      <p:cBhvr>
                                        <p:cTn id="33" dur="500"/>
                                        <p:tgtEl>
                                          <p:spTgt spid="7"/>
                                        </p:tgtEl>
                                      </p:cBhvr>
                                    </p:animEffect>
                                  </p:childTnLst>
                                </p:cTn>
                              </p:par>
                            </p:childTnLst>
                          </p:cTn>
                        </p:par>
                        <p:par>
                          <p:cTn id="34" fill="hold">
                            <p:stCondLst>
                              <p:cond delay="500"/>
                            </p:stCondLst>
                            <p:childTnLst>
                              <p:par>
                                <p:cTn id="35" presetID="22" presetClass="entr" presetSubtype="4" fill="hold"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childTnLst>
                          </p:cTn>
                        </p:par>
                        <p:par>
                          <p:cTn id="38" fill="hold">
                            <p:stCondLst>
                              <p:cond delay="1000"/>
                            </p:stCondLst>
                            <p:childTnLst>
                              <p:par>
                                <p:cTn id="39" presetID="22" presetClass="entr" presetSubtype="1"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up)">
                                      <p:cBhvr>
                                        <p:cTn id="41" dur="500"/>
                                        <p:tgtEl>
                                          <p:spTgt spid="1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4" grpId="0"/>
      <p:bldP spid="15" grpId="0" animBg="1"/>
      <p:bldP spid="17" grpId="0"/>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4AF73-5841-5A62-FFBE-F6A42E278CF1}"/>
              </a:ext>
            </a:extLst>
          </p:cNvPr>
          <p:cNvSpPr>
            <a:spLocks noGrp="1"/>
          </p:cNvSpPr>
          <p:nvPr>
            <p:ph type="ctrTitle"/>
          </p:nvPr>
        </p:nvSpPr>
        <p:spPr/>
        <p:txBody>
          <a:bodyPr>
            <a:normAutofit/>
          </a:bodyPr>
          <a:lstStyle/>
          <a:p>
            <a:r>
              <a:rPr lang="en-GB" dirty="0"/>
              <a:t>Equity Option Premium Case - Equity Forward Calculation</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F921607-DD61-3488-EFD7-B06557B36D84}"/>
                  </a:ext>
                </a:extLst>
              </p:cNvPr>
              <p:cNvSpPr txBox="1"/>
              <p:nvPr/>
            </p:nvSpPr>
            <p:spPr>
              <a:xfrm>
                <a:off x="4548808" y="957699"/>
                <a:ext cx="2761302" cy="5043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𝑡</m:t>
                              </m:r>
                            </m:e>
                            <m:sub>
                              <m:r>
                                <a:rPr lang="en-GB" b="0" i="1" smtClean="0">
                                  <a:latin typeface="Cambria Math" panose="02040503050406030204" pitchFamily="18" charset="0"/>
                                </a:rPr>
                                <m:t>𝑖</m:t>
                              </m:r>
                            </m:sub>
                          </m:sSub>
                          <m:r>
                            <a:rPr lang="en-GB" b="0" i="1" smtClean="0">
                              <a:latin typeface="Cambria Math" panose="02040503050406030204" pitchFamily="18" charset="0"/>
                            </a:rPr>
                            <m:t> ; </m:t>
                          </m:r>
                          <m:d>
                            <m:dPr>
                              <m:begChr m:val="{"/>
                              <m:endChr m:val="}"/>
                              <m:ctrlPr>
                                <a:rPr lang="en-GB" b="0" i="1" smtClean="0">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𝐾</m:t>
                                  </m:r>
                                </m:e>
                                <m:sub>
                                  <m:r>
                                    <a:rPr lang="en-GB" i="1">
                                      <a:latin typeface="Cambria Math" panose="02040503050406030204" pitchFamily="18" charset="0"/>
                                    </a:rPr>
                                    <m:t>𝑖</m:t>
                                  </m:r>
                                  <m:r>
                                    <a:rPr lang="en-GB" i="1">
                                      <a:latin typeface="Cambria Math" panose="02040503050406030204" pitchFamily="18" charset="0"/>
                                    </a:rPr>
                                    <m:t>,1</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𝐾</m:t>
                                  </m:r>
                                </m:e>
                                <m:sub>
                                  <m:r>
                                    <a:rPr lang="en-GB" i="1">
                                      <a:latin typeface="Cambria Math" panose="02040503050406030204" pitchFamily="18" charset="0"/>
                                    </a:rPr>
                                    <m:t>𝑖</m:t>
                                  </m:r>
                                  <m:r>
                                    <a:rPr lang="en-GB" i="1">
                                      <a:latin typeface="Cambria Math" panose="02040503050406030204" pitchFamily="18" charset="0"/>
                                    </a:rPr>
                                    <m:t>,2</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𝐾</m:t>
                                  </m:r>
                                </m:e>
                                <m:sub>
                                  <m:r>
                                    <a:rPr lang="en-GB" i="1">
                                      <a:latin typeface="Cambria Math" panose="02040503050406030204" pitchFamily="18" charset="0"/>
                                    </a:rPr>
                                    <m:t>𝑖</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𝑚</m:t>
                                      </m:r>
                                    </m:e>
                                    <m:sub>
                                      <m:r>
                                        <a:rPr lang="en-GB" i="1">
                                          <a:latin typeface="Cambria Math" panose="02040503050406030204" pitchFamily="18" charset="0"/>
                                        </a:rPr>
                                        <m:t>𝑖</m:t>
                                      </m:r>
                                    </m:sub>
                                  </m:sSub>
                                </m:sub>
                              </m:sSub>
                            </m:e>
                          </m:d>
                        </m:e>
                      </m:d>
                    </m:oMath>
                  </m:oMathPara>
                </a14:m>
                <a:endParaRPr lang="en-GB" dirty="0"/>
              </a:p>
            </p:txBody>
          </p:sp>
        </mc:Choice>
        <mc:Fallback xmlns="">
          <p:sp>
            <p:nvSpPr>
              <p:cNvPr id="17" name="TextBox 16">
                <a:extLst>
                  <a:ext uri="{FF2B5EF4-FFF2-40B4-BE49-F238E27FC236}">
                    <a16:creationId xmlns:a16="http://schemas.microsoft.com/office/drawing/2014/main" id="{DF921607-DD61-3488-EFD7-B06557B36D84}"/>
                  </a:ext>
                </a:extLst>
              </p:cNvPr>
              <p:cNvSpPr txBox="1">
                <a:spLocks noRot="1" noChangeAspect="1" noMove="1" noResize="1" noEditPoints="1" noAdjustHandles="1" noChangeArrowheads="1" noChangeShapeType="1" noTextEdit="1"/>
              </p:cNvSpPr>
              <p:nvPr/>
            </p:nvSpPr>
            <p:spPr>
              <a:xfrm>
                <a:off x="4548808" y="957699"/>
                <a:ext cx="2761302" cy="504369"/>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5E8742C-93C0-D9C8-2616-6338DE47AB72}"/>
                  </a:ext>
                </a:extLst>
              </p:cNvPr>
              <p:cNvSpPr txBox="1"/>
              <p:nvPr/>
            </p:nvSpPr>
            <p:spPr>
              <a:xfrm>
                <a:off x="566352" y="1564958"/>
                <a:ext cx="11683089" cy="369332"/>
              </a:xfrm>
              <a:prstGeom prst="rect">
                <a:avLst/>
              </a:prstGeom>
              <a:noFill/>
            </p:spPr>
            <p:txBody>
              <a:bodyPr wrap="square" rtlCol="0">
                <a:spAutoFit/>
              </a:bodyPr>
              <a:lstStyle/>
              <a:p>
                <a:r>
                  <a:rPr lang="en-GB" b="1" i="1" u="sng" dirty="0">
                    <a:solidFill>
                      <a:schemeClr val="accent1"/>
                    </a:solidFill>
                  </a:rPr>
                  <a:t>Arbitrage-Free Property</a:t>
                </a:r>
                <a:r>
                  <a:rPr lang="en-GB" i="1" dirty="0">
                    <a:solidFill>
                      <a:schemeClr val="accent1"/>
                    </a:solidFill>
                  </a:rPr>
                  <a:t>: for each Expiry </a:t>
                </a:r>
                <a14:m>
                  <m:oMath xmlns:m="http://schemas.openxmlformats.org/officeDocument/2006/math">
                    <m:sSub>
                      <m:sSubPr>
                        <m:ctrlPr>
                          <a:rPr lang="en-GB" i="1" dirty="0" smtClean="0">
                            <a:solidFill>
                              <a:schemeClr val="accent1"/>
                            </a:solidFill>
                            <a:latin typeface="Cambria Math" panose="02040503050406030204" pitchFamily="18" charset="0"/>
                          </a:rPr>
                        </m:ctrlPr>
                      </m:sSubPr>
                      <m:e>
                        <m:r>
                          <a:rPr lang="en-GB" i="1" dirty="0" smtClean="0">
                            <a:solidFill>
                              <a:schemeClr val="accent1"/>
                            </a:solidFill>
                            <a:latin typeface="Cambria Math" panose="02040503050406030204" pitchFamily="18" charset="0"/>
                          </a:rPr>
                          <m:t>𝑡</m:t>
                        </m:r>
                      </m:e>
                      <m:sub>
                        <m:r>
                          <a:rPr lang="en-GB" i="1" dirty="0" smtClean="0">
                            <a:solidFill>
                              <a:schemeClr val="accent1"/>
                            </a:solidFill>
                            <a:latin typeface="Cambria Math" panose="02040503050406030204" pitchFamily="18" charset="0"/>
                          </a:rPr>
                          <m:t>𝑖</m:t>
                        </m:r>
                      </m:sub>
                    </m:sSub>
                  </m:oMath>
                </a14:m>
                <a:r>
                  <a:rPr lang="en-GB" i="1" dirty="0">
                    <a:solidFill>
                      <a:schemeClr val="accent1"/>
                    </a:solidFill>
                  </a:rPr>
                  <a:t>, we should have the same Equity Forward </a:t>
                </a:r>
                <a14:m>
                  <m:oMath xmlns:m="http://schemas.openxmlformats.org/officeDocument/2006/math">
                    <m:sSub>
                      <m:sSubPr>
                        <m:ctrlPr>
                          <a:rPr lang="en-GB" i="1" dirty="0" smtClean="0">
                            <a:solidFill>
                              <a:schemeClr val="accent1"/>
                            </a:solidFill>
                            <a:latin typeface="Cambria Math" panose="02040503050406030204" pitchFamily="18" charset="0"/>
                          </a:rPr>
                        </m:ctrlPr>
                      </m:sSubPr>
                      <m:e>
                        <m:r>
                          <a:rPr lang="en-GB" i="1" dirty="0" smtClean="0">
                            <a:solidFill>
                              <a:schemeClr val="accent1"/>
                            </a:solidFill>
                            <a:latin typeface="Cambria Math" panose="02040503050406030204" pitchFamily="18" charset="0"/>
                          </a:rPr>
                          <m:t>𝐹</m:t>
                        </m:r>
                      </m:e>
                      <m:sub>
                        <m:r>
                          <a:rPr lang="en-GB" i="1" dirty="0" smtClean="0">
                            <a:solidFill>
                              <a:schemeClr val="accent1"/>
                            </a:solidFill>
                            <a:latin typeface="Cambria Math" panose="02040503050406030204" pitchFamily="18" charset="0"/>
                          </a:rPr>
                          <m:t>𝑡</m:t>
                        </m:r>
                      </m:sub>
                    </m:sSub>
                  </m:oMath>
                </a14:m>
                <a:r>
                  <a:rPr lang="en-GB" i="1" dirty="0">
                    <a:solidFill>
                      <a:schemeClr val="accent1"/>
                    </a:solidFill>
                  </a:rPr>
                  <a:t> , regardless of the Strike </a:t>
                </a:r>
                <a14:m>
                  <m:oMath xmlns:m="http://schemas.openxmlformats.org/officeDocument/2006/math">
                    <m:r>
                      <a:rPr lang="en-GB" i="1" dirty="0" smtClean="0">
                        <a:solidFill>
                          <a:schemeClr val="accent1"/>
                        </a:solidFill>
                        <a:latin typeface="Cambria Math" panose="02040503050406030204" pitchFamily="18" charset="0"/>
                      </a:rPr>
                      <m:t>𝐾</m:t>
                    </m:r>
                  </m:oMath>
                </a14:m>
                <a:endParaRPr lang="en-GB" i="1" dirty="0">
                  <a:solidFill>
                    <a:schemeClr val="accent1"/>
                  </a:solidFill>
                </a:endParaRPr>
              </a:p>
            </p:txBody>
          </p:sp>
        </mc:Choice>
        <mc:Fallback xmlns="">
          <p:sp>
            <p:nvSpPr>
              <p:cNvPr id="4" name="TextBox 3">
                <a:extLst>
                  <a:ext uri="{FF2B5EF4-FFF2-40B4-BE49-F238E27FC236}">
                    <a16:creationId xmlns:a16="http://schemas.microsoft.com/office/drawing/2014/main" id="{95E8742C-93C0-D9C8-2616-6338DE47AB72}"/>
                  </a:ext>
                </a:extLst>
              </p:cNvPr>
              <p:cNvSpPr txBox="1">
                <a:spLocks noRot="1" noChangeAspect="1" noMove="1" noResize="1" noEditPoints="1" noAdjustHandles="1" noChangeArrowheads="1" noChangeShapeType="1" noTextEdit="1"/>
              </p:cNvSpPr>
              <p:nvPr/>
            </p:nvSpPr>
            <p:spPr>
              <a:xfrm>
                <a:off x="566352" y="1564958"/>
                <a:ext cx="11683089" cy="369332"/>
              </a:xfrm>
              <a:prstGeom prst="rect">
                <a:avLst/>
              </a:prstGeom>
              <a:blipFill>
                <a:blip r:embed="rId4"/>
                <a:stretch>
                  <a:fillRect l="-470" t="-10000"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CE8A430-286C-9890-C645-BCA77945BD8C}"/>
                  </a:ext>
                </a:extLst>
              </p:cNvPr>
              <p:cNvSpPr txBox="1"/>
              <p:nvPr/>
            </p:nvSpPr>
            <p:spPr>
              <a:xfrm>
                <a:off x="5177560" y="2028319"/>
                <a:ext cx="1695912" cy="5947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𝐹</m:t>
                          </m:r>
                        </m:e>
                        <m:sub>
                          <m:r>
                            <a:rPr lang="en-GB" b="0" i="1" smtClean="0">
                              <a:latin typeface="Cambria Math" panose="02040503050406030204" pitchFamily="18" charset="0"/>
                            </a:rPr>
                            <m:t>𝑡</m:t>
                          </m:r>
                        </m:sub>
                      </m:sSub>
                      <m:r>
                        <a:rPr lang="en-GB" b="0" i="1" smtClean="0">
                          <a:latin typeface="Cambria Math" panose="02040503050406030204" pitchFamily="18" charset="0"/>
                        </a:rPr>
                        <m:t>=</m:t>
                      </m:r>
                      <m:r>
                        <a:rPr lang="en-GB" b="0" i="1" smtClean="0">
                          <a:latin typeface="Cambria Math" panose="02040503050406030204" pitchFamily="18" charset="0"/>
                        </a:rPr>
                        <m:t>𝐾</m:t>
                      </m:r>
                      <m:r>
                        <a:rPr lang="en-GB" b="0" i="1" smtClean="0">
                          <a:latin typeface="Cambria Math" panose="02040503050406030204" pitchFamily="18" charset="0"/>
                        </a:rPr>
                        <m:t>+</m:t>
                      </m:r>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𝑡</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r>
                                <a:rPr lang="en-GB" b="0" i="1" smtClean="0">
                                  <a:latin typeface="Cambria Math" panose="02040503050406030204" pitchFamily="18" charset="0"/>
                                </a:rPr>
                                <m:t>𝑡</m:t>
                              </m:r>
                            </m:sub>
                          </m:sSub>
                        </m:num>
                        <m:den>
                          <m:r>
                            <a:rPr lang="en-GB" b="0" i="1" smtClean="0">
                              <a:latin typeface="Cambria Math" panose="02040503050406030204" pitchFamily="18" charset="0"/>
                            </a:rPr>
                            <m:t>𝐷</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𝐹</m:t>
                              </m:r>
                            </m:e>
                            <m:sub>
                              <m:r>
                                <a:rPr lang="en-GB" b="0" i="1" smtClean="0">
                                  <a:latin typeface="Cambria Math" panose="02040503050406030204" pitchFamily="18" charset="0"/>
                                </a:rPr>
                                <m:t>𝑡</m:t>
                              </m:r>
                            </m:sub>
                            <m:sup>
                              <m:r>
                                <a:rPr lang="en-GB" b="0" i="1" smtClean="0">
                                  <a:latin typeface="Cambria Math" panose="02040503050406030204" pitchFamily="18" charset="0"/>
                                </a:rPr>
                                <m:t>𝐹𝑤𝑑</m:t>
                              </m:r>
                            </m:sup>
                          </m:sSubSup>
                        </m:den>
                      </m:f>
                    </m:oMath>
                  </m:oMathPara>
                </a14:m>
                <a:endParaRPr lang="en-GB" dirty="0"/>
              </a:p>
            </p:txBody>
          </p:sp>
        </mc:Choice>
        <mc:Fallback xmlns="">
          <p:sp>
            <p:nvSpPr>
              <p:cNvPr id="7" name="TextBox 6">
                <a:extLst>
                  <a:ext uri="{FF2B5EF4-FFF2-40B4-BE49-F238E27FC236}">
                    <a16:creationId xmlns:a16="http://schemas.microsoft.com/office/drawing/2014/main" id="{BCE8A430-286C-9890-C645-BCA77945BD8C}"/>
                  </a:ext>
                </a:extLst>
              </p:cNvPr>
              <p:cNvSpPr txBox="1">
                <a:spLocks noRot="1" noChangeAspect="1" noMove="1" noResize="1" noEditPoints="1" noAdjustHandles="1" noChangeArrowheads="1" noChangeShapeType="1" noTextEdit="1"/>
              </p:cNvSpPr>
              <p:nvPr/>
            </p:nvSpPr>
            <p:spPr>
              <a:xfrm>
                <a:off x="5177560" y="2028319"/>
                <a:ext cx="1695912" cy="594778"/>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C32AAF6-57AC-1DFD-0924-5F4544CA091A}"/>
                  </a:ext>
                </a:extLst>
              </p:cNvPr>
              <p:cNvSpPr txBox="1"/>
              <p:nvPr/>
            </p:nvSpPr>
            <p:spPr>
              <a:xfrm>
                <a:off x="5177560" y="3399183"/>
                <a:ext cx="2183995" cy="621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𝐹</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𝑗</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𝐾</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𝑗</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𝑗</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𝑗</m:t>
                              </m:r>
                            </m:sub>
                          </m:sSub>
                        </m:num>
                        <m:den>
                          <m:r>
                            <a:rPr lang="en-GB" b="0" i="1" smtClean="0">
                              <a:latin typeface="Cambria Math" panose="02040503050406030204" pitchFamily="18" charset="0"/>
                            </a:rPr>
                            <m:t>𝐷</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𝐹</m:t>
                              </m:r>
                            </m:e>
                            <m:sub>
                              <m:r>
                                <a:rPr lang="en-GB" b="0" i="1" smtClean="0">
                                  <a:latin typeface="Cambria Math" panose="02040503050406030204" pitchFamily="18" charset="0"/>
                                </a:rPr>
                                <m:t>𝑖</m:t>
                              </m:r>
                            </m:sub>
                            <m:sup>
                              <m:r>
                                <a:rPr lang="en-GB" b="0" i="1" smtClean="0">
                                  <a:latin typeface="Cambria Math" panose="02040503050406030204" pitchFamily="18" charset="0"/>
                                </a:rPr>
                                <m:t>𝐹𝑤𝑑</m:t>
                              </m:r>
                            </m:sup>
                          </m:sSubSup>
                        </m:den>
                      </m:f>
                    </m:oMath>
                  </m:oMathPara>
                </a14:m>
                <a:endParaRPr lang="en-GB" dirty="0"/>
              </a:p>
            </p:txBody>
          </p:sp>
        </mc:Choice>
        <mc:Fallback xmlns="">
          <p:sp>
            <p:nvSpPr>
              <p:cNvPr id="12" name="TextBox 11">
                <a:extLst>
                  <a:ext uri="{FF2B5EF4-FFF2-40B4-BE49-F238E27FC236}">
                    <a16:creationId xmlns:a16="http://schemas.microsoft.com/office/drawing/2014/main" id="{9C32AAF6-57AC-1DFD-0924-5F4544CA091A}"/>
                  </a:ext>
                </a:extLst>
              </p:cNvPr>
              <p:cNvSpPr txBox="1">
                <a:spLocks noRot="1" noChangeAspect="1" noMove="1" noResize="1" noEditPoints="1" noAdjustHandles="1" noChangeArrowheads="1" noChangeShapeType="1" noTextEdit="1"/>
              </p:cNvSpPr>
              <p:nvPr/>
            </p:nvSpPr>
            <p:spPr>
              <a:xfrm>
                <a:off x="5177560" y="3399183"/>
                <a:ext cx="2183995" cy="621709"/>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3CD1412-F8DA-2361-DC6B-0C24051F3921}"/>
                  </a:ext>
                </a:extLst>
              </p:cNvPr>
              <p:cNvSpPr txBox="1"/>
              <p:nvPr/>
            </p:nvSpPr>
            <p:spPr>
              <a:xfrm>
                <a:off x="2654300" y="3524907"/>
                <a:ext cx="2830168" cy="4107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m:t>
                      </m:r>
                      <m:d>
                        <m:dPr>
                          <m:begChr m:val="{"/>
                          <m:endChr m:val="}"/>
                          <m:ctrlPr>
                            <a:rPr lang="en-GB" i="1">
                              <a:latin typeface="Cambria Math" panose="02040503050406030204" pitchFamily="18" charset="0"/>
                            </a:rPr>
                          </m:ctrlPr>
                        </m:dPr>
                        <m:e>
                          <m:sSub>
                            <m:sSubPr>
                              <m:ctrlPr>
                                <a:rPr lang="en-GB" i="1">
                                  <a:latin typeface="Cambria Math" panose="02040503050406030204" pitchFamily="18" charset="0"/>
                                </a:rPr>
                              </m:ctrlPr>
                            </m:sSubPr>
                            <m:e>
                              <m:sSub>
                                <m:sSubPr>
                                  <m:ctrlPr>
                                    <a:rPr lang="en-GB" i="1">
                                      <a:latin typeface="Cambria Math" panose="02040503050406030204" pitchFamily="18" charset="0"/>
                                    </a:rPr>
                                  </m:ctrlPr>
                                </m:sSubPr>
                                <m:e>
                                  <m:r>
                                    <a:rPr lang="en-GB" i="1">
                                      <a:latin typeface="Cambria Math" panose="02040503050406030204" pitchFamily="18" charset="0"/>
                                    </a:rPr>
                                    <m:t>𝑡</m:t>
                                  </m:r>
                                </m:e>
                                <m:sub>
                                  <m:r>
                                    <a:rPr lang="en-GB" i="1">
                                      <a:latin typeface="Cambria Math" panose="02040503050406030204" pitchFamily="18" charset="0"/>
                                    </a:rPr>
                                    <m:t>𝑖</m:t>
                                  </m:r>
                                </m:sub>
                              </m:sSub>
                              <m:r>
                                <a:rPr lang="en-GB" i="1">
                                  <a:latin typeface="Cambria Math" panose="02040503050406030204" pitchFamily="18" charset="0"/>
                                </a:rPr>
                                <m:t>, </m:t>
                              </m:r>
                              <m:r>
                                <a:rPr lang="en-GB" i="1">
                                  <a:latin typeface="Cambria Math" panose="02040503050406030204" pitchFamily="18" charset="0"/>
                                </a:rPr>
                                <m:t>𝐾</m:t>
                              </m:r>
                            </m:e>
                            <m:sub>
                              <m:r>
                                <a:rPr lang="en-GB" i="1">
                                  <a:latin typeface="Cambria Math" panose="02040503050406030204" pitchFamily="18" charset="0"/>
                                </a:rPr>
                                <m:t>𝑗</m:t>
                              </m:r>
                            </m:sub>
                          </m:sSub>
                        </m:e>
                      </m:d>
                      <m:r>
                        <a:rPr lang="en-GB" b="0" i="1" smtClean="0">
                          <a:latin typeface="Cambria Math" panose="02040503050406030204" pitchFamily="18" charset="0"/>
                        </a:rPr>
                        <m:t>, </m:t>
                      </m:r>
                      <m:r>
                        <a:rPr lang="en-GB" b="0" i="1" smtClean="0">
                          <a:latin typeface="Cambria Math" panose="02040503050406030204" pitchFamily="18" charset="0"/>
                        </a:rPr>
                        <m:t>𝑤𝑒</m:t>
                      </m:r>
                      <m:r>
                        <a:rPr lang="en-GB" b="0" i="1" smtClean="0">
                          <a:latin typeface="Cambria Math" panose="02040503050406030204" pitchFamily="18" charset="0"/>
                        </a:rPr>
                        <m:t> </m:t>
                      </m:r>
                      <m:r>
                        <a:rPr lang="en-GB" b="0" i="1" smtClean="0">
                          <a:latin typeface="Cambria Math" panose="02040503050406030204" pitchFamily="18" charset="0"/>
                        </a:rPr>
                        <m:t>h𝑎𝑣𝑒</m:t>
                      </m:r>
                      <m:r>
                        <a:rPr lang="en-GB" b="0" i="1" smtClean="0">
                          <a:latin typeface="Cambria Math" panose="02040503050406030204" pitchFamily="18" charset="0"/>
                        </a:rPr>
                        <m:t> </m:t>
                      </m:r>
                    </m:oMath>
                  </m:oMathPara>
                </a14:m>
                <a:endParaRPr lang="en-GB" dirty="0"/>
              </a:p>
            </p:txBody>
          </p:sp>
        </mc:Choice>
        <mc:Fallback xmlns="">
          <p:sp>
            <p:nvSpPr>
              <p:cNvPr id="18" name="TextBox 17">
                <a:extLst>
                  <a:ext uri="{FF2B5EF4-FFF2-40B4-BE49-F238E27FC236}">
                    <a16:creationId xmlns:a16="http://schemas.microsoft.com/office/drawing/2014/main" id="{A3CD1412-F8DA-2361-DC6B-0C24051F3921}"/>
                  </a:ext>
                </a:extLst>
              </p:cNvPr>
              <p:cNvSpPr txBox="1">
                <a:spLocks noRot="1" noChangeAspect="1" noMove="1" noResize="1" noEditPoints="1" noAdjustHandles="1" noChangeArrowheads="1" noChangeShapeType="1" noTextEdit="1"/>
              </p:cNvSpPr>
              <p:nvPr/>
            </p:nvSpPr>
            <p:spPr>
              <a:xfrm>
                <a:off x="2654300" y="3524907"/>
                <a:ext cx="2830168" cy="410753"/>
              </a:xfrm>
              <a:prstGeom prst="rect">
                <a:avLst/>
              </a:prstGeom>
              <a:blipFill>
                <a:blip r:embed="rId7"/>
                <a:stretch>
                  <a:fillRect b="-7353"/>
                </a:stretch>
              </a:blipFill>
            </p:spPr>
            <p:txBody>
              <a:bodyPr/>
              <a:lstStyle/>
              <a:p>
                <a:r>
                  <a:rPr lang="en-GB">
                    <a:noFill/>
                  </a:rPr>
                  <a:t> </a:t>
                </a:r>
              </a:p>
            </p:txBody>
          </p:sp>
        </mc:Fallback>
      </mc:AlternateContent>
      <p:sp>
        <p:nvSpPr>
          <p:cNvPr id="22" name="Arrow: Down 21">
            <a:extLst>
              <a:ext uri="{FF2B5EF4-FFF2-40B4-BE49-F238E27FC236}">
                <a16:creationId xmlns:a16="http://schemas.microsoft.com/office/drawing/2014/main" id="{C2CA85F8-EA49-12AA-B527-243A6B114DBB}"/>
              </a:ext>
            </a:extLst>
          </p:cNvPr>
          <p:cNvSpPr/>
          <p:nvPr/>
        </p:nvSpPr>
        <p:spPr>
          <a:xfrm>
            <a:off x="5929459" y="2935475"/>
            <a:ext cx="333081" cy="485863"/>
          </a:xfrm>
          <a:prstGeom prst="down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1B4AA213-5C56-6C1D-9527-9FFDBE04E577}"/>
              </a:ext>
            </a:extLst>
          </p:cNvPr>
          <p:cNvSpPr txBox="1"/>
          <p:nvPr/>
        </p:nvSpPr>
        <p:spPr>
          <a:xfrm>
            <a:off x="4843243" y="2611176"/>
            <a:ext cx="2505511" cy="307777"/>
          </a:xfrm>
          <a:prstGeom prst="rect">
            <a:avLst/>
          </a:prstGeom>
          <a:noFill/>
        </p:spPr>
        <p:txBody>
          <a:bodyPr wrap="square" rtlCol="0">
            <a:spAutoFit/>
          </a:bodyPr>
          <a:lstStyle/>
          <a:p>
            <a:r>
              <a:rPr lang="en-GB" sz="1400" b="1" dirty="0">
                <a:solidFill>
                  <a:schemeClr val="accent5"/>
                </a:solidFill>
              </a:rPr>
              <a:t>Discretize on each quote pair</a:t>
            </a:r>
            <a:endParaRPr lang="en-GB" sz="1400" b="1" u="sng" dirty="0">
              <a:solidFill>
                <a:schemeClr val="accent5"/>
              </a:solidFill>
            </a:endParaRPr>
          </a:p>
        </p:txBody>
      </p:sp>
      <mc:AlternateContent xmlns:mc="http://schemas.openxmlformats.org/markup-compatibility/2006" xmlns:a14="http://schemas.microsoft.com/office/drawing/2010/main">
        <mc:Choice Requires="a14">
          <p:graphicFrame>
            <p:nvGraphicFramePr>
              <p:cNvPr id="24" name="Table 23">
                <a:extLst>
                  <a:ext uri="{FF2B5EF4-FFF2-40B4-BE49-F238E27FC236}">
                    <a16:creationId xmlns:a16="http://schemas.microsoft.com/office/drawing/2014/main" id="{D8294F72-4450-F5B0-B04D-D57EEFE7B1C5}"/>
                  </a:ext>
                </a:extLst>
              </p:cNvPr>
              <p:cNvGraphicFramePr>
                <a:graphicFrameLocks noGrp="1"/>
              </p:cNvGraphicFramePr>
              <p:nvPr>
                <p:extLst>
                  <p:ext uri="{D42A27DB-BD31-4B8C-83A1-F6EECF244321}">
                    <p14:modId xmlns:p14="http://schemas.microsoft.com/office/powerpoint/2010/main" val="1007558135"/>
                  </p:ext>
                </p:extLst>
              </p:nvPr>
            </p:nvGraphicFramePr>
            <p:xfrm>
              <a:off x="3760762" y="4119453"/>
              <a:ext cx="4670474" cy="427627"/>
            </p:xfrm>
            <a:graphic>
              <a:graphicData uri="http://schemas.openxmlformats.org/drawingml/2006/table">
                <a:tbl>
                  <a:tblPr firstCol="1">
                    <a:tableStyleId>{7DF18680-E054-41AD-8BC1-D1AEF772440D}</a:tableStyleId>
                  </a:tblPr>
                  <a:tblGrid>
                    <a:gridCol w="1350498">
                      <a:extLst>
                        <a:ext uri="{9D8B030D-6E8A-4147-A177-3AD203B41FA5}">
                          <a16:colId xmlns:a16="http://schemas.microsoft.com/office/drawing/2014/main" val="1875999694"/>
                        </a:ext>
                      </a:extLst>
                    </a:gridCol>
                    <a:gridCol w="3319976">
                      <a:extLst>
                        <a:ext uri="{9D8B030D-6E8A-4147-A177-3AD203B41FA5}">
                          <a16:colId xmlns:a16="http://schemas.microsoft.com/office/drawing/2014/main" val="624792256"/>
                        </a:ext>
                      </a:extLst>
                    </a:gridCol>
                  </a:tblGrid>
                  <a:tr h="427627">
                    <a:tc>
                      <a:txBody>
                        <a:bodyPr/>
                        <a:lstStyle/>
                        <a:p>
                          <a:pPr algn="ctr"/>
                          <a:r>
                            <a:rPr lang="en-GB" dirty="0"/>
                            <a:t>Theory</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𝐹</m:t>
                                    </m:r>
                                  </m:e>
                                  <m:sub>
                                    <m:r>
                                      <a:rPr lang="en-GB" b="0" smtClean="0">
                                        <a:latin typeface="Cambria Math" panose="02040503050406030204" pitchFamily="18" charset="0"/>
                                      </a:rPr>
                                      <m:t>𝑖</m:t>
                                    </m:r>
                                    <m:r>
                                      <a:rPr lang="en-GB" b="0" smtClean="0">
                                        <a:latin typeface="Cambria Math" panose="02040503050406030204" pitchFamily="18" charset="0"/>
                                      </a:rPr>
                                      <m:t>,1</m:t>
                                    </m:r>
                                  </m:sub>
                                </m:sSub>
                                <m:r>
                                  <a:rPr lang="en-GB" b="0" smtClean="0">
                                    <a:latin typeface="Cambria Math" panose="02040503050406030204" pitchFamily="18" charset="0"/>
                                  </a:rPr>
                                  <m:t>=</m:t>
                                </m:r>
                                <m:sSub>
                                  <m:sSubPr>
                                    <m:ctrlPr>
                                      <a:rPr lang="en-GB" i="1">
                                        <a:latin typeface="Cambria Math" panose="02040503050406030204" pitchFamily="18" charset="0"/>
                                      </a:rPr>
                                    </m:ctrlPr>
                                  </m:sSubPr>
                                  <m:e>
                                    <m:r>
                                      <a:rPr lang="en-GB">
                                        <a:latin typeface="Cambria Math" panose="02040503050406030204" pitchFamily="18" charset="0"/>
                                      </a:rPr>
                                      <m:t>𝐹</m:t>
                                    </m:r>
                                  </m:e>
                                  <m:sub>
                                    <m:r>
                                      <a:rPr lang="en-GB">
                                        <a:latin typeface="Cambria Math" panose="02040503050406030204" pitchFamily="18" charset="0"/>
                                      </a:rPr>
                                      <m:t>𝑖</m:t>
                                    </m:r>
                                    <m:r>
                                      <a:rPr lang="en-GB">
                                        <a:latin typeface="Cambria Math" panose="02040503050406030204" pitchFamily="18" charset="0"/>
                                      </a:rPr>
                                      <m:t>,</m:t>
                                    </m:r>
                                    <m:r>
                                      <a:rPr lang="en-GB" b="0" i="1" smtClean="0">
                                        <a:latin typeface="Cambria Math" panose="02040503050406030204" pitchFamily="18" charset="0"/>
                                      </a:rPr>
                                      <m:t>2</m:t>
                                    </m:r>
                                  </m:sub>
                                </m:sSub>
                                <m:r>
                                  <a:rPr lang="en-GB" b="0" smtClean="0">
                                    <a:latin typeface="Cambria Math" panose="02040503050406030204" pitchFamily="18" charset="0"/>
                                  </a:rPr>
                                  <m:t>=…=</m:t>
                                </m:r>
                                <m:sSub>
                                  <m:sSubPr>
                                    <m:ctrlPr>
                                      <a:rPr lang="en-GB" i="1">
                                        <a:latin typeface="Cambria Math" panose="02040503050406030204" pitchFamily="18" charset="0"/>
                                      </a:rPr>
                                    </m:ctrlPr>
                                  </m:sSubPr>
                                  <m:e>
                                    <m:r>
                                      <a:rPr lang="en-GB">
                                        <a:latin typeface="Cambria Math" panose="02040503050406030204" pitchFamily="18" charset="0"/>
                                      </a:rPr>
                                      <m:t>𝐹</m:t>
                                    </m:r>
                                  </m:e>
                                  <m:sub>
                                    <m:r>
                                      <a:rPr lang="en-GB">
                                        <a:latin typeface="Cambria Math" panose="02040503050406030204" pitchFamily="18" charset="0"/>
                                      </a:rPr>
                                      <m:t>𝑖</m:t>
                                    </m:r>
                                    <m:r>
                                      <a:rPr lang="en-GB">
                                        <a:latin typeface="Cambria Math" panose="02040503050406030204" pitchFamily="18" charset="0"/>
                                      </a:rPr>
                                      <m:t>,</m:t>
                                    </m:r>
                                    <m:sSub>
                                      <m:sSubPr>
                                        <m:ctrlPr>
                                          <a:rPr lang="en-GB" b="0" i="1" smtClean="0">
                                            <a:latin typeface="Cambria Math" panose="02040503050406030204" pitchFamily="18" charset="0"/>
                                          </a:rPr>
                                        </m:ctrlPr>
                                      </m:sSubPr>
                                      <m:e>
                                        <m:r>
                                          <a:rPr lang="en-GB" b="0" smtClean="0">
                                            <a:latin typeface="Cambria Math" panose="02040503050406030204" pitchFamily="18" charset="0"/>
                                          </a:rPr>
                                          <m:t>𝑚</m:t>
                                        </m:r>
                                      </m:e>
                                      <m:sub>
                                        <m:r>
                                          <a:rPr lang="en-GB" b="0" smtClean="0">
                                            <a:latin typeface="Cambria Math" panose="02040503050406030204" pitchFamily="18" charset="0"/>
                                          </a:rPr>
                                          <m:t>𝑖</m:t>
                                        </m:r>
                                      </m:sub>
                                    </m:sSub>
                                  </m:sub>
                                </m:sSub>
                              </m:oMath>
                            </m:oMathPara>
                          </a14:m>
                          <a:endParaRPr lang="en-GB" dirty="0"/>
                        </a:p>
                      </a:txBody>
                      <a:tcPr/>
                    </a:tc>
                    <a:extLst>
                      <a:ext uri="{0D108BD9-81ED-4DB2-BD59-A6C34878D82A}">
                        <a16:rowId xmlns:a16="http://schemas.microsoft.com/office/drawing/2014/main" val="1746563200"/>
                      </a:ext>
                    </a:extLst>
                  </a:tr>
                </a:tbl>
              </a:graphicData>
            </a:graphic>
          </p:graphicFrame>
        </mc:Choice>
        <mc:Fallback xmlns="">
          <p:graphicFrame>
            <p:nvGraphicFramePr>
              <p:cNvPr id="24" name="Table 23">
                <a:extLst>
                  <a:ext uri="{FF2B5EF4-FFF2-40B4-BE49-F238E27FC236}">
                    <a16:creationId xmlns:a16="http://schemas.microsoft.com/office/drawing/2014/main" id="{D8294F72-4450-F5B0-B04D-D57EEFE7B1C5}"/>
                  </a:ext>
                </a:extLst>
              </p:cNvPr>
              <p:cNvGraphicFramePr>
                <a:graphicFrameLocks noGrp="1"/>
              </p:cNvGraphicFramePr>
              <p:nvPr>
                <p:extLst>
                  <p:ext uri="{D42A27DB-BD31-4B8C-83A1-F6EECF244321}">
                    <p14:modId xmlns:p14="http://schemas.microsoft.com/office/powerpoint/2010/main" val="1007558135"/>
                  </p:ext>
                </p:extLst>
              </p:nvPr>
            </p:nvGraphicFramePr>
            <p:xfrm>
              <a:off x="3760762" y="4119453"/>
              <a:ext cx="4670474" cy="427627"/>
            </p:xfrm>
            <a:graphic>
              <a:graphicData uri="http://schemas.openxmlformats.org/drawingml/2006/table">
                <a:tbl>
                  <a:tblPr firstCol="1">
                    <a:tableStyleId>{7DF18680-E054-41AD-8BC1-D1AEF772440D}</a:tableStyleId>
                  </a:tblPr>
                  <a:tblGrid>
                    <a:gridCol w="1350498">
                      <a:extLst>
                        <a:ext uri="{9D8B030D-6E8A-4147-A177-3AD203B41FA5}">
                          <a16:colId xmlns:a16="http://schemas.microsoft.com/office/drawing/2014/main" val="1875999694"/>
                        </a:ext>
                      </a:extLst>
                    </a:gridCol>
                    <a:gridCol w="3319976">
                      <a:extLst>
                        <a:ext uri="{9D8B030D-6E8A-4147-A177-3AD203B41FA5}">
                          <a16:colId xmlns:a16="http://schemas.microsoft.com/office/drawing/2014/main" val="624792256"/>
                        </a:ext>
                      </a:extLst>
                    </a:gridCol>
                  </a:tblGrid>
                  <a:tr h="427627">
                    <a:tc>
                      <a:txBody>
                        <a:bodyPr/>
                        <a:lstStyle/>
                        <a:p>
                          <a:pPr algn="ctr"/>
                          <a:r>
                            <a:rPr lang="en-GB" dirty="0"/>
                            <a:t>Theory</a:t>
                          </a:r>
                        </a:p>
                      </a:txBody>
                      <a:tcPr/>
                    </a:tc>
                    <a:tc>
                      <a:txBody>
                        <a:bodyPr/>
                        <a:lstStyle/>
                        <a:p>
                          <a:endParaRPr lang="en-US"/>
                        </a:p>
                      </a:txBody>
                      <a:tcPr>
                        <a:blipFill>
                          <a:blip r:embed="rId8"/>
                          <a:stretch>
                            <a:fillRect l="-40842" t="-7042" r="-366" b="-8451"/>
                          </a:stretch>
                        </a:blipFill>
                      </a:tcPr>
                    </a:tc>
                    <a:extLst>
                      <a:ext uri="{0D108BD9-81ED-4DB2-BD59-A6C34878D82A}">
                        <a16:rowId xmlns:a16="http://schemas.microsoft.com/office/drawing/2014/main" val="1746563200"/>
                      </a:ext>
                    </a:extLst>
                  </a:tr>
                </a:tbl>
              </a:graphicData>
            </a:graphic>
          </p:graphicFrame>
        </mc:Fallback>
      </mc:AlternateContent>
      <p:sp>
        <p:nvSpPr>
          <p:cNvPr id="27" name="TextBox 26">
            <a:extLst>
              <a:ext uri="{FF2B5EF4-FFF2-40B4-BE49-F238E27FC236}">
                <a16:creationId xmlns:a16="http://schemas.microsoft.com/office/drawing/2014/main" id="{AF7855B5-7C92-5C8B-2974-DF7372DA0BCD}"/>
              </a:ext>
            </a:extLst>
          </p:cNvPr>
          <p:cNvSpPr txBox="1"/>
          <p:nvPr/>
        </p:nvSpPr>
        <p:spPr>
          <a:xfrm>
            <a:off x="3662937" y="4914666"/>
            <a:ext cx="4255534" cy="307777"/>
          </a:xfrm>
          <a:prstGeom prst="rect">
            <a:avLst/>
          </a:prstGeom>
          <a:noFill/>
        </p:spPr>
        <p:txBody>
          <a:bodyPr wrap="square" rtlCol="0">
            <a:spAutoFit/>
          </a:bodyPr>
          <a:lstStyle/>
          <a:p>
            <a:r>
              <a:rPr lang="en-GB" sz="1400" i="1" dirty="0"/>
              <a:t>*Given a certain level of accuracy</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19FD244-1B8B-D75E-1FDB-838BF0655FFE}"/>
                  </a:ext>
                </a:extLst>
              </p:cNvPr>
              <p:cNvSpPr txBox="1"/>
              <p:nvPr/>
            </p:nvSpPr>
            <p:spPr>
              <a:xfrm>
                <a:off x="4367961" y="5892956"/>
                <a:ext cx="3198996" cy="626197"/>
              </a:xfrm>
              <a:prstGeom prst="rect">
                <a:avLst/>
              </a:prstGeom>
              <a:noFill/>
            </p:spPr>
            <p:txBody>
              <a:bodyPr wrap="square" rtlCol="0">
                <a:spAutoFit/>
              </a:bodyPr>
              <a:lstStyle/>
              <a:p>
                <a:r>
                  <a:rPr lang="en-GB" sz="2000" b="1" u="sng" dirty="0">
                    <a:solidFill>
                      <a:schemeClr val="accent5"/>
                    </a:solidFill>
                  </a:rPr>
                  <a:t>Goal</a:t>
                </a:r>
                <a:r>
                  <a:rPr lang="en-GB" sz="2000" dirty="0">
                    <a:solidFill>
                      <a:schemeClr val="accent5"/>
                    </a:solidFill>
                  </a:rPr>
                  <a:t>: find </a:t>
                </a:r>
                <a14:m>
                  <m:oMath xmlns:m="http://schemas.openxmlformats.org/officeDocument/2006/math">
                    <m:acc>
                      <m:accPr>
                        <m:chr m:val="̂"/>
                        <m:ctrlPr>
                          <a:rPr lang="en-GB" sz="2000" i="1" dirty="0">
                            <a:solidFill>
                              <a:schemeClr val="accent5"/>
                            </a:solidFill>
                            <a:latin typeface="Cambria Math" panose="02040503050406030204" pitchFamily="18" charset="0"/>
                          </a:rPr>
                        </m:ctrlPr>
                      </m:accPr>
                      <m:e>
                        <m:r>
                          <a:rPr lang="en-GB" sz="2000" i="1" dirty="0">
                            <a:solidFill>
                              <a:schemeClr val="accent5"/>
                            </a:solidFill>
                            <a:latin typeface="Cambria Math" panose="02040503050406030204" pitchFamily="18" charset="0"/>
                          </a:rPr>
                          <m:t>𝐾</m:t>
                        </m:r>
                      </m:e>
                    </m:acc>
                  </m:oMath>
                </a14:m>
                <a:r>
                  <a:rPr lang="en-GB" sz="2000" dirty="0">
                    <a:solidFill>
                      <a:schemeClr val="accent5"/>
                    </a:solidFill>
                  </a:rPr>
                  <a:t> such </a:t>
                </a:r>
                <a14:m>
                  <m:oMath xmlns:m="http://schemas.openxmlformats.org/officeDocument/2006/math">
                    <m:f>
                      <m:fPr>
                        <m:ctrlPr>
                          <a:rPr lang="en-GB" sz="2000" i="1">
                            <a:solidFill>
                              <a:schemeClr val="accent5"/>
                            </a:solidFill>
                            <a:latin typeface="Cambria Math" panose="02040503050406030204" pitchFamily="18" charset="0"/>
                          </a:rPr>
                        </m:ctrlPr>
                      </m:fPr>
                      <m:num>
                        <m:acc>
                          <m:accPr>
                            <m:chr m:val="̂"/>
                            <m:ctrlPr>
                              <a:rPr lang="en-GB" sz="2000" i="1">
                                <a:solidFill>
                                  <a:schemeClr val="accent5"/>
                                </a:solidFill>
                                <a:latin typeface="Cambria Math" panose="02040503050406030204" pitchFamily="18" charset="0"/>
                              </a:rPr>
                            </m:ctrlPr>
                          </m:accPr>
                          <m:e>
                            <m:sSub>
                              <m:sSubPr>
                                <m:ctrlPr>
                                  <a:rPr lang="en-GB" sz="2000" i="1">
                                    <a:solidFill>
                                      <a:schemeClr val="accent5"/>
                                    </a:solidFill>
                                    <a:latin typeface="Cambria Math" panose="02040503050406030204" pitchFamily="18" charset="0"/>
                                  </a:rPr>
                                </m:ctrlPr>
                              </m:sSubPr>
                              <m:e>
                                <m:r>
                                  <a:rPr lang="en-GB" sz="2000" i="1">
                                    <a:solidFill>
                                      <a:schemeClr val="accent5"/>
                                    </a:solidFill>
                                    <a:latin typeface="Cambria Math" panose="02040503050406030204" pitchFamily="18" charset="0"/>
                                  </a:rPr>
                                  <m:t>𝐶</m:t>
                                </m:r>
                              </m:e>
                              <m:sub>
                                <m:r>
                                  <a:rPr lang="en-GB" sz="2000" i="1">
                                    <a:solidFill>
                                      <a:schemeClr val="accent5"/>
                                    </a:solidFill>
                                    <a:latin typeface="Cambria Math" panose="02040503050406030204" pitchFamily="18" charset="0"/>
                                  </a:rPr>
                                  <m:t>𝑡</m:t>
                                </m:r>
                              </m:sub>
                            </m:sSub>
                          </m:e>
                        </m:acc>
                        <m:r>
                          <a:rPr lang="en-GB" sz="2000" i="1">
                            <a:solidFill>
                              <a:schemeClr val="accent5"/>
                            </a:solidFill>
                            <a:latin typeface="Cambria Math" panose="02040503050406030204" pitchFamily="18" charset="0"/>
                          </a:rPr>
                          <m:t>−</m:t>
                        </m:r>
                        <m:acc>
                          <m:accPr>
                            <m:chr m:val="̂"/>
                            <m:ctrlPr>
                              <a:rPr lang="en-GB" sz="2000" i="1">
                                <a:solidFill>
                                  <a:schemeClr val="accent5"/>
                                </a:solidFill>
                                <a:latin typeface="Cambria Math" panose="02040503050406030204" pitchFamily="18" charset="0"/>
                              </a:rPr>
                            </m:ctrlPr>
                          </m:accPr>
                          <m:e>
                            <m:sSub>
                              <m:sSubPr>
                                <m:ctrlPr>
                                  <a:rPr lang="en-GB" sz="2000" i="1">
                                    <a:solidFill>
                                      <a:schemeClr val="accent5"/>
                                    </a:solidFill>
                                    <a:latin typeface="Cambria Math" panose="02040503050406030204" pitchFamily="18" charset="0"/>
                                  </a:rPr>
                                </m:ctrlPr>
                              </m:sSubPr>
                              <m:e>
                                <m:r>
                                  <a:rPr lang="en-GB" sz="2000" i="1">
                                    <a:solidFill>
                                      <a:schemeClr val="accent5"/>
                                    </a:solidFill>
                                    <a:latin typeface="Cambria Math" panose="02040503050406030204" pitchFamily="18" charset="0"/>
                                  </a:rPr>
                                  <m:t>𝑃</m:t>
                                </m:r>
                              </m:e>
                              <m:sub>
                                <m:r>
                                  <a:rPr lang="en-GB" sz="2000" i="1">
                                    <a:solidFill>
                                      <a:schemeClr val="accent5"/>
                                    </a:solidFill>
                                    <a:latin typeface="Cambria Math" panose="02040503050406030204" pitchFamily="18" charset="0"/>
                                  </a:rPr>
                                  <m:t>𝑡</m:t>
                                </m:r>
                              </m:sub>
                            </m:sSub>
                          </m:e>
                        </m:acc>
                      </m:num>
                      <m:den>
                        <m:r>
                          <a:rPr lang="en-GB" sz="2000" i="1">
                            <a:solidFill>
                              <a:schemeClr val="accent5"/>
                            </a:solidFill>
                            <a:latin typeface="Cambria Math" panose="02040503050406030204" pitchFamily="18" charset="0"/>
                          </a:rPr>
                          <m:t>𝐷</m:t>
                        </m:r>
                        <m:sSubSup>
                          <m:sSubSupPr>
                            <m:ctrlPr>
                              <a:rPr lang="en-GB" sz="2000" i="1">
                                <a:solidFill>
                                  <a:schemeClr val="accent5"/>
                                </a:solidFill>
                                <a:latin typeface="Cambria Math" panose="02040503050406030204" pitchFamily="18" charset="0"/>
                              </a:rPr>
                            </m:ctrlPr>
                          </m:sSubSupPr>
                          <m:e>
                            <m:r>
                              <a:rPr lang="en-GB" sz="2000" i="1">
                                <a:solidFill>
                                  <a:schemeClr val="accent5"/>
                                </a:solidFill>
                                <a:latin typeface="Cambria Math" panose="02040503050406030204" pitchFamily="18" charset="0"/>
                              </a:rPr>
                              <m:t>𝐹</m:t>
                            </m:r>
                          </m:e>
                          <m:sub>
                            <m:r>
                              <a:rPr lang="en-GB" sz="2000" i="1">
                                <a:solidFill>
                                  <a:schemeClr val="accent5"/>
                                </a:solidFill>
                                <a:latin typeface="Cambria Math" panose="02040503050406030204" pitchFamily="18" charset="0"/>
                              </a:rPr>
                              <m:t>𝑡</m:t>
                            </m:r>
                          </m:sub>
                          <m:sup>
                            <m:r>
                              <a:rPr lang="en-GB" sz="2000" i="1">
                                <a:solidFill>
                                  <a:schemeClr val="accent5"/>
                                </a:solidFill>
                                <a:latin typeface="Cambria Math" panose="02040503050406030204" pitchFamily="18" charset="0"/>
                              </a:rPr>
                              <m:t>𝐹𝑤𝑑</m:t>
                            </m:r>
                          </m:sup>
                        </m:sSubSup>
                      </m:den>
                    </m:f>
                    <m:r>
                      <a:rPr lang="en-GB" sz="2000" i="1">
                        <a:solidFill>
                          <a:schemeClr val="accent5"/>
                        </a:solidFill>
                        <a:latin typeface="Cambria Math" panose="02040503050406030204" pitchFamily="18" charset="0"/>
                      </a:rPr>
                      <m:t> </m:t>
                    </m:r>
                    <m:r>
                      <a:rPr lang="en-GB" sz="2000" b="0" i="1" smtClean="0">
                        <a:solidFill>
                          <a:schemeClr val="accent5"/>
                        </a:solidFill>
                        <a:latin typeface="Cambria Math" panose="02040503050406030204" pitchFamily="18" charset="0"/>
                      </a:rPr>
                      <m:t>=0</m:t>
                    </m:r>
                  </m:oMath>
                </a14:m>
                <a:r>
                  <a:rPr lang="en-GB" sz="2000" dirty="0">
                    <a:solidFill>
                      <a:schemeClr val="accent5"/>
                    </a:solidFill>
                  </a:rPr>
                  <a:t>  </a:t>
                </a:r>
              </a:p>
            </p:txBody>
          </p:sp>
        </mc:Choice>
        <mc:Fallback xmlns="">
          <p:sp>
            <p:nvSpPr>
              <p:cNvPr id="28" name="TextBox 27">
                <a:extLst>
                  <a:ext uri="{FF2B5EF4-FFF2-40B4-BE49-F238E27FC236}">
                    <a16:creationId xmlns:a16="http://schemas.microsoft.com/office/drawing/2014/main" id="{D19FD244-1B8B-D75E-1FDB-838BF0655FFE}"/>
                  </a:ext>
                </a:extLst>
              </p:cNvPr>
              <p:cNvSpPr txBox="1">
                <a:spLocks noRot="1" noChangeAspect="1" noMove="1" noResize="1" noEditPoints="1" noAdjustHandles="1" noChangeArrowheads="1" noChangeShapeType="1" noTextEdit="1"/>
              </p:cNvSpPr>
              <p:nvPr/>
            </p:nvSpPr>
            <p:spPr>
              <a:xfrm>
                <a:off x="4367961" y="5892956"/>
                <a:ext cx="3198996" cy="626197"/>
              </a:xfrm>
              <a:prstGeom prst="rect">
                <a:avLst/>
              </a:prstGeom>
              <a:blipFill>
                <a:blip r:embed="rId9"/>
                <a:stretch>
                  <a:fillRect l="-2099"/>
                </a:stretch>
              </a:blipFill>
            </p:spPr>
            <p:txBody>
              <a:bodyPr/>
              <a:lstStyle/>
              <a:p>
                <a:r>
                  <a:rPr lang="en-GB">
                    <a:noFill/>
                  </a:rPr>
                  <a:t> </a:t>
                </a:r>
              </a:p>
            </p:txBody>
          </p:sp>
        </mc:Fallback>
      </mc:AlternateContent>
      <p:sp>
        <p:nvSpPr>
          <p:cNvPr id="29" name="TextBox 28">
            <a:extLst>
              <a:ext uri="{FF2B5EF4-FFF2-40B4-BE49-F238E27FC236}">
                <a16:creationId xmlns:a16="http://schemas.microsoft.com/office/drawing/2014/main" id="{36FE792E-21D2-A29E-3DC2-0033796F99D3}"/>
              </a:ext>
            </a:extLst>
          </p:cNvPr>
          <p:cNvSpPr txBox="1"/>
          <p:nvPr/>
        </p:nvSpPr>
        <p:spPr>
          <a:xfrm>
            <a:off x="508911" y="5293042"/>
            <a:ext cx="11683089" cy="646331"/>
          </a:xfrm>
          <a:prstGeom prst="rect">
            <a:avLst/>
          </a:prstGeom>
          <a:noFill/>
        </p:spPr>
        <p:txBody>
          <a:bodyPr wrap="square" rtlCol="0">
            <a:spAutoFit/>
          </a:bodyPr>
          <a:lstStyle/>
          <a:p>
            <a:r>
              <a:rPr lang="en-GB" b="1" i="1" u="sng" dirty="0">
                <a:solidFill>
                  <a:schemeClr val="accent1"/>
                </a:solidFill>
              </a:rPr>
              <a:t>Arbitrage-Free Property</a:t>
            </a:r>
            <a:r>
              <a:rPr lang="en-GB" i="1" dirty="0">
                <a:solidFill>
                  <a:schemeClr val="accent1"/>
                </a:solidFill>
              </a:rPr>
              <a:t>: the forward price of the asset aligns closely with the strike price if the call price and put price are 		           nearly identical (after adjusting for the discount factor) -&gt; At-the-Money Forward (ATMF)</a:t>
            </a:r>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CC23CB44-06C5-13BE-20FD-4BA5E9EB224A}"/>
                  </a:ext>
                </a:extLst>
              </p:cNvPr>
              <p:cNvGraphicFramePr>
                <a:graphicFrameLocks noGrp="1"/>
              </p:cNvGraphicFramePr>
              <p:nvPr>
                <p:extLst>
                  <p:ext uri="{D42A27DB-BD31-4B8C-83A1-F6EECF244321}">
                    <p14:modId xmlns:p14="http://schemas.microsoft.com/office/powerpoint/2010/main" val="3282293187"/>
                  </p:ext>
                </p:extLst>
              </p:nvPr>
            </p:nvGraphicFramePr>
            <p:xfrm>
              <a:off x="566352" y="2178127"/>
              <a:ext cx="1591875" cy="2930595"/>
            </p:xfrm>
            <a:graphic>
              <a:graphicData uri="http://schemas.openxmlformats.org/drawingml/2006/table">
                <a:tbl>
                  <a:tblPr firstCol="1">
                    <a:tableStyleId>{7DF18680-E054-41AD-8BC1-D1AEF772440D}</a:tableStyleId>
                  </a:tblPr>
                  <a:tblGrid>
                    <a:gridCol w="791775">
                      <a:extLst>
                        <a:ext uri="{9D8B030D-6E8A-4147-A177-3AD203B41FA5}">
                          <a16:colId xmlns:a16="http://schemas.microsoft.com/office/drawing/2014/main" val="1047287770"/>
                        </a:ext>
                      </a:extLst>
                    </a:gridCol>
                    <a:gridCol w="800100">
                      <a:extLst>
                        <a:ext uri="{9D8B030D-6E8A-4147-A177-3AD203B41FA5}">
                          <a16:colId xmlns:a16="http://schemas.microsoft.com/office/drawing/2014/main" val="4011847376"/>
                        </a:ext>
                      </a:extLst>
                    </a:gridCol>
                  </a:tblGrid>
                  <a:tr h="319769">
                    <a:tc rowSpan="2">
                      <a:txBody>
                        <a:bodyPr/>
                        <a:lstStyle/>
                        <a:p>
                          <a:pPr algn="ctr"/>
                          <a:endParaRPr lang="en-GB" sz="1400" b="1" dirty="0">
                            <a:solidFill>
                              <a:schemeClr val="bg1"/>
                            </a:solidFill>
                          </a:endParaRPr>
                        </a:p>
                      </a:txBody>
                      <a:tcPr>
                        <a:solidFill>
                          <a:schemeClr val="accent5"/>
                        </a:solidFill>
                      </a:tcPr>
                    </a:tc>
                    <a:tc>
                      <a:txBody>
                        <a:bodyPr/>
                        <a:lstStyle/>
                        <a:p>
                          <a:pPr algn="ctr"/>
                          <a:r>
                            <a:rPr lang="en-GB" sz="1400" dirty="0">
                              <a:solidFill>
                                <a:schemeClr val="bg1"/>
                              </a:solidFill>
                            </a:rPr>
                            <a:t>Expiries</a:t>
                          </a:r>
                        </a:p>
                      </a:txBody>
                      <a:tcPr>
                        <a:solidFill>
                          <a:schemeClr val="accent5"/>
                        </a:solidFill>
                      </a:tcPr>
                    </a:tc>
                    <a:extLst>
                      <a:ext uri="{0D108BD9-81ED-4DB2-BD59-A6C34878D82A}">
                        <a16:rowId xmlns:a16="http://schemas.microsoft.com/office/drawing/2014/main" val="751857048"/>
                      </a:ext>
                    </a:extLst>
                  </a:tr>
                  <a:tr h="319769">
                    <a:tc vMerge="1">
                      <a:txBody>
                        <a:bodyPr/>
                        <a:lstStyle/>
                        <a:p>
                          <a:pPr marL="0" algn="l" defTabSz="914400" rtl="0" eaLnBrk="1" latinLnBrk="0" hangingPunct="1"/>
                          <a:endParaRPr lang="en-GB" sz="1800" b="1" kern="1200" dirty="0">
                            <a:solidFill>
                              <a:schemeClr val="lt1"/>
                            </a:solidFill>
                            <a:latin typeface="+mn-lt"/>
                            <a:ea typeface="+mn-ea"/>
                            <a:cs typeface="+mn-cs"/>
                          </a:endParaRPr>
                        </a:p>
                      </a:txBody>
                      <a:tcPr>
                        <a:solidFill>
                          <a:schemeClr val="accent5"/>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GB" sz="1400" b="1" i="1" kern="1200" smtClean="0">
                                        <a:solidFill>
                                          <a:schemeClr val="lt1"/>
                                        </a:solidFill>
                                        <a:latin typeface="Cambria Math" panose="02040503050406030204" pitchFamily="18" charset="0"/>
                                        <a:ea typeface="+mn-ea"/>
                                        <a:cs typeface="+mn-cs"/>
                                      </a:rPr>
                                    </m:ctrlPr>
                                  </m:sSubPr>
                                  <m:e>
                                    <m:r>
                                      <a:rPr lang="en-GB" sz="1400" b="1" kern="1200" smtClean="0">
                                        <a:solidFill>
                                          <a:schemeClr val="lt1"/>
                                        </a:solidFill>
                                        <a:latin typeface="Cambria Math" panose="02040503050406030204" pitchFamily="18" charset="0"/>
                                        <a:ea typeface="+mn-ea"/>
                                        <a:cs typeface="+mn-cs"/>
                                      </a:rPr>
                                      <m:t>𝒕</m:t>
                                    </m:r>
                                  </m:e>
                                  <m:sub>
                                    <m:r>
                                      <a:rPr lang="en-GB" sz="1400" b="1" i="1" kern="1200" smtClean="0">
                                        <a:solidFill>
                                          <a:schemeClr val="lt1"/>
                                        </a:solidFill>
                                        <a:latin typeface="Cambria Math" panose="02040503050406030204" pitchFamily="18" charset="0"/>
                                        <a:ea typeface="+mn-ea"/>
                                        <a:cs typeface="+mn-cs"/>
                                      </a:rPr>
                                      <m:t>𝒊</m:t>
                                    </m:r>
                                  </m:sub>
                                </m:sSub>
                              </m:oMath>
                            </m:oMathPara>
                          </a14:m>
                          <a:endParaRPr lang="en-GB" sz="1400" b="1" kern="1200" dirty="0">
                            <a:solidFill>
                              <a:schemeClr val="lt1"/>
                            </a:solidFill>
                            <a:latin typeface="+mn-lt"/>
                            <a:ea typeface="+mn-ea"/>
                            <a:cs typeface="+mn-cs"/>
                          </a:endParaRPr>
                        </a:p>
                      </a:txBody>
                      <a:tcPr>
                        <a:solidFill>
                          <a:schemeClr val="accent5"/>
                        </a:solidFill>
                      </a:tcPr>
                    </a:tc>
                    <a:extLst>
                      <a:ext uri="{0D108BD9-81ED-4DB2-BD59-A6C34878D82A}">
                        <a16:rowId xmlns:a16="http://schemas.microsoft.com/office/drawing/2014/main" val="1454543681"/>
                      </a:ext>
                    </a:extLst>
                  </a:tr>
                  <a:tr h="325792">
                    <a:tc rowSpan="7">
                      <a:txBody>
                        <a:bodyPr/>
                        <a:lstStyle/>
                        <a:p>
                          <a:pPr algn="ctr"/>
                          <a:r>
                            <a:rPr lang="en-GB" sz="1400" dirty="0"/>
                            <a:t>Quote Strikes</a:t>
                          </a: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GB" sz="1400" b="0" i="1" smtClean="0">
                                        <a:latin typeface="Cambria Math" panose="02040503050406030204" pitchFamily="18" charset="0"/>
                                      </a:rPr>
                                    </m:ctrlPr>
                                  </m:sSubPr>
                                  <m:e>
                                    <m:r>
                                      <a:rPr lang="en-GB" sz="1400" b="0" smtClean="0">
                                        <a:latin typeface="Cambria Math" panose="02040503050406030204" pitchFamily="18" charset="0"/>
                                      </a:rPr>
                                      <m:t>𝐾</m:t>
                                    </m:r>
                                  </m:e>
                                  <m:sub>
                                    <m:r>
                                      <a:rPr lang="en-GB" sz="1400" b="0" smtClean="0">
                                        <a:latin typeface="Cambria Math" panose="02040503050406030204" pitchFamily="18" charset="0"/>
                                      </a:rPr>
                                      <m:t>3,1</m:t>
                                    </m:r>
                                  </m:sub>
                                </m:sSub>
                              </m:oMath>
                            </m:oMathPara>
                          </a14:m>
                          <a:endParaRPr lang="en-GB" sz="1400" dirty="0"/>
                        </a:p>
                      </a:txBody>
                      <a:tcPr/>
                    </a:tc>
                    <a:extLst>
                      <a:ext uri="{0D108BD9-81ED-4DB2-BD59-A6C34878D82A}">
                        <a16:rowId xmlns:a16="http://schemas.microsoft.com/office/drawing/2014/main" val="199401453"/>
                      </a:ext>
                    </a:extLst>
                  </a:tr>
                  <a:tr h="325792">
                    <a:tc vMerge="1">
                      <a:txBody>
                        <a:bodyPr/>
                        <a:lstStyle/>
                        <a:p>
                          <a:endParaRPr lang="en-GB"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GB" sz="1400" b="0" i="1" smtClean="0">
                                        <a:latin typeface="Cambria Math" panose="02040503050406030204" pitchFamily="18" charset="0"/>
                                      </a:rPr>
                                    </m:ctrlPr>
                                  </m:sSubPr>
                                  <m:e>
                                    <m:r>
                                      <a:rPr lang="en-GB" sz="1400" b="0" smtClean="0">
                                        <a:latin typeface="Cambria Math" panose="02040503050406030204" pitchFamily="18" charset="0"/>
                                      </a:rPr>
                                      <m:t>𝐾</m:t>
                                    </m:r>
                                  </m:e>
                                  <m:sub>
                                    <m:r>
                                      <a:rPr lang="en-GB" sz="1400" b="0" smtClean="0">
                                        <a:latin typeface="Cambria Math" panose="02040503050406030204" pitchFamily="18" charset="0"/>
                                      </a:rPr>
                                      <m:t>3,2</m:t>
                                    </m:r>
                                  </m:sub>
                                </m:sSub>
                              </m:oMath>
                            </m:oMathPara>
                          </a14:m>
                          <a:endParaRPr lang="en-GB" sz="1400" dirty="0"/>
                        </a:p>
                      </a:txBody>
                      <a:tcPr/>
                    </a:tc>
                    <a:extLst>
                      <a:ext uri="{0D108BD9-81ED-4DB2-BD59-A6C34878D82A}">
                        <a16:rowId xmlns:a16="http://schemas.microsoft.com/office/drawing/2014/main" val="1872805796"/>
                      </a:ext>
                    </a:extLst>
                  </a:tr>
                  <a:tr h="325792">
                    <a:tc vMerge="1">
                      <a:txBody>
                        <a:bodyPr/>
                        <a:lstStyle/>
                        <a:p>
                          <a:endParaRPr lang="en-GB"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GB" sz="1400" b="0" i="1" smtClean="0">
                                        <a:latin typeface="Cambria Math" panose="02040503050406030204" pitchFamily="18" charset="0"/>
                                      </a:rPr>
                                    </m:ctrlPr>
                                  </m:sSubPr>
                                  <m:e>
                                    <m:r>
                                      <a:rPr lang="en-GB" sz="1400" b="0" smtClean="0">
                                        <a:latin typeface="Cambria Math" panose="02040503050406030204" pitchFamily="18" charset="0"/>
                                      </a:rPr>
                                      <m:t>𝐾</m:t>
                                    </m:r>
                                  </m:e>
                                  <m:sub>
                                    <m:r>
                                      <a:rPr lang="en-GB" sz="1400" b="0" smtClean="0">
                                        <a:latin typeface="Cambria Math" panose="02040503050406030204" pitchFamily="18" charset="0"/>
                                      </a:rPr>
                                      <m:t>3,3</m:t>
                                    </m:r>
                                  </m:sub>
                                </m:sSub>
                              </m:oMath>
                            </m:oMathPara>
                          </a14:m>
                          <a:endParaRPr lang="en-GB" sz="1400" dirty="0"/>
                        </a:p>
                      </a:txBody>
                      <a:tcPr/>
                    </a:tc>
                    <a:extLst>
                      <a:ext uri="{0D108BD9-81ED-4DB2-BD59-A6C34878D82A}">
                        <a16:rowId xmlns:a16="http://schemas.microsoft.com/office/drawing/2014/main" val="1845363997"/>
                      </a:ext>
                    </a:extLst>
                  </a:tr>
                  <a:tr h="319769">
                    <a:tc vMerge="1">
                      <a:txBody>
                        <a:bodyPr/>
                        <a:lstStyle/>
                        <a:p>
                          <a:endParaRPr lang="en-GB"/>
                        </a:p>
                      </a:txBody>
                      <a:tcPr/>
                    </a:tc>
                    <a:tc>
                      <a:txBody>
                        <a:bodyPr/>
                        <a:lstStyle/>
                        <a:p>
                          <a:endParaRPr lang="en-GB" sz="1400" dirty="0"/>
                        </a:p>
                      </a:txBody>
                      <a:tcPr/>
                    </a:tc>
                    <a:extLst>
                      <a:ext uri="{0D108BD9-81ED-4DB2-BD59-A6C34878D82A}">
                        <a16:rowId xmlns:a16="http://schemas.microsoft.com/office/drawing/2014/main" val="1833953838"/>
                      </a:ext>
                    </a:extLst>
                  </a:tr>
                  <a:tr h="337345">
                    <a:tc vMerge="1">
                      <a:txBody>
                        <a:bodyPr/>
                        <a:lstStyle/>
                        <a:p>
                          <a:pPr algn="ctr"/>
                          <a:endParaRPr lang="en-GB"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400" b="0" i="1" smtClean="0">
                                        <a:latin typeface="Cambria Math" panose="02040503050406030204" pitchFamily="18" charset="0"/>
                                      </a:rPr>
                                    </m:ctrlPr>
                                  </m:sSubPr>
                                  <m:e>
                                    <m:r>
                                      <a:rPr lang="en-GB" sz="1400" b="0" smtClean="0">
                                        <a:latin typeface="Cambria Math" panose="02040503050406030204" pitchFamily="18" charset="0"/>
                                      </a:rPr>
                                      <m:t>𝐾</m:t>
                                    </m:r>
                                  </m:e>
                                  <m:sub>
                                    <m:r>
                                      <m:rPr>
                                        <m:sty m:val="p"/>
                                      </m:rPr>
                                      <a:rPr lang="en-GB" sz="1400" b="0" i="0" smtClean="0">
                                        <a:latin typeface="Cambria Math" panose="02040503050406030204" pitchFamily="18" charset="0"/>
                                      </a:rPr>
                                      <m:t>i</m:t>
                                    </m:r>
                                    <m:r>
                                      <a:rPr lang="en-GB" sz="1400" b="0" i="0" smtClean="0">
                                        <a:latin typeface="Cambria Math" panose="02040503050406030204" pitchFamily="18" charset="0"/>
                                      </a:rPr>
                                      <m:t>,</m:t>
                                    </m:r>
                                    <m:r>
                                      <m:rPr>
                                        <m:sty m:val="p"/>
                                      </m:rPr>
                                      <a:rPr lang="en-GB" sz="1400" b="0" i="0" smtClean="0">
                                        <a:latin typeface="Cambria Math" panose="02040503050406030204" pitchFamily="18" charset="0"/>
                                      </a:rPr>
                                      <m:t>j</m:t>
                                    </m:r>
                                  </m:sub>
                                </m:sSub>
                              </m:oMath>
                            </m:oMathPara>
                          </a14:m>
                          <a:endParaRPr lang="en-GB" sz="1400" dirty="0"/>
                        </a:p>
                      </a:txBody>
                      <a:tcPr/>
                    </a:tc>
                    <a:extLst>
                      <a:ext uri="{0D108BD9-81ED-4DB2-BD59-A6C34878D82A}">
                        <a16:rowId xmlns:a16="http://schemas.microsoft.com/office/drawing/2014/main" val="4273584376"/>
                      </a:ext>
                    </a:extLst>
                  </a:tr>
                  <a:tr h="319769">
                    <a:tc vMerge="1">
                      <a:txBody>
                        <a:bodyPr/>
                        <a:lstStyle/>
                        <a:p>
                          <a:endParaRPr lang="en-GB"/>
                        </a:p>
                      </a:txBody>
                      <a:tcPr/>
                    </a:tc>
                    <a:tc>
                      <a:txBody>
                        <a:bodyPr/>
                        <a:lstStyle/>
                        <a:p>
                          <a:pPr algn="ctr"/>
                          <a:endParaRPr lang="en-GB" sz="1400" dirty="0"/>
                        </a:p>
                      </a:txBody>
                      <a:tcPr/>
                    </a:tc>
                    <a:extLst>
                      <a:ext uri="{0D108BD9-81ED-4DB2-BD59-A6C34878D82A}">
                        <a16:rowId xmlns:a16="http://schemas.microsoft.com/office/drawing/2014/main" val="28693595"/>
                      </a:ext>
                    </a:extLst>
                  </a:tr>
                  <a:tr h="336798">
                    <a:tc vMerge="1">
                      <a:txBody>
                        <a:bodyPr/>
                        <a:lstStyle/>
                        <a:p>
                          <a:endParaRPr lang="en-GB"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GB" sz="1400" b="0" i="1" smtClean="0">
                                        <a:latin typeface="Cambria Math" panose="02040503050406030204" pitchFamily="18" charset="0"/>
                                      </a:rPr>
                                    </m:ctrlPr>
                                  </m:sSubPr>
                                  <m:e>
                                    <m:r>
                                      <a:rPr lang="en-GB" sz="1400" b="0" smtClean="0">
                                        <a:latin typeface="Cambria Math" panose="02040503050406030204" pitchFamily="18" charset="0"/>
                                      </a:rPr>
                                      <m:t>𝐾</m:t>
                                    </m:r>
                                  </m:e>
                                  <m:sub>
                                    <m:r>
                                      <m:rPr>
                                        <m:sty m:val="p"/>
                                      </m:rPr>
                                      <a:rPr lang="en-GB" sz="1400" b="0" i="0" smtClean="0">
                                        <a:latin typeface="Cambria Math" panose="02040503050406030204" pitchFamily="18" charset="0"/>
                                      </a:rPr>
                                      <m:t>i</m:t>
                                    </m:r>
                                    <m:r>
                                      <a:rPr lang="en-GB" sz="1400" b="0"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smtClean="0">
                                            <a:latin typeface="Cambria Math" panose="02040503050406030204" pitchFamily="18" charset="0"/>
                                          </a:rPr>
                                          <m:t>𝑚</m:t>
                                        </m:r>
                                      </m:e>
                                      <m:sub>
                                        <m:r>
                                          <m:rPr>
                                            <m:sty m:val="p"/>
                                          </m:rPr>
                                          <a:rPr lang="en-GB" sz="1400" b="0" i="0" smtClean="0">
                                            <a:latin typeface="Cambria Math" panose="02040503050406030204" pitchFamily="18" charset="0"/>
                                          </a:rPr>
                                          <m:t>i</m:t>
                                        </m:r>
                                      </m:sub>
                                    </m:sSub>
                                  </m:sub>
                                </m:sSub>
                              </m:oMath>
                            </m:oMathPara>
                          </a14:m>
                          <a:endParaRPr lang="en-GB" sz="1400" dirty="0"/>
                        </a:p>
                      </a:txBody>
                      <a:tcPr/>
                    </a:tc>
                    <a:extLst>
                      <a:ext uri="{0D108BD9-81ED-4DB2-BD59-A6C34878D82A}">
                        <a16:rowId xmlns:a16="http://schemas.microsoft.com/office/drawing/2014/main" val="2137757094"/>
                      </a:ext>
                    </a:extLst>
                  </a:tr>
                </a:tbl>
              </a:graphicData>
            </a:graphic>
          </p:graphicFrame>
        </mc:Choice>
        <mc:Fallback xmlns="">
          <p:graphicFrame>
            <p:nvGraphicFramePr>
              <p:cNvPr id="3" name="Table 2">
                <a:extLst>
                  <a:ext uri="{FF2B5EF4-FFF2-40B4-BE49-F238E27FC236}">
                    <a16:creationId xmlns:a16="http://schemas.microsoft.com/office/drawing/2014/main" id="{CC23CB44-06C5-13BE-20FD-4BA5E9EB224A}"/>
                  </a:ext>
                </a:extLst>
              </p:cNvPr>
              <p:cNvGraphicFramePr>
                <a:graphicFrameLocks noGrp="1"/>
              </p:cNvGraphicFramePr>
              <p:nvPr>
                <p:extLst>
                  <p:ext uri="{D42A27DB-BD31-4B8C-83A1-F6EECF244321}">
                    <p14:modId xmlns:p14="http://schemas.microsoft.com/office/powerpoint/2010/main" val="3282293187"/>
                  </p:ext>
                </p:extLst>
              </p:nvPr>
            </p:nvGraphicFramePr>
            <p:xfrm>
              <a:off x="566352" y="2178127"/>
              <a:ext cx="1591875" cy="2930595"/>
            </p:xfrm>
            <a:graphic>
              <a:graphicData uri="http://schemas.openxmlformats.org/drawingml/2006/table">
                <a:tbl>
                  <a:tblPr firstCol="1">
                    <a:tableStyleId>{7DF18680-E054-41AD-8BC1-D1AEF772440D}</a:tableStyleId>
                  </a:tblPr>
                  <a:tblGrid>
                    <a:gridCol w="791775">
                      <a:extLst>
                        <a:ext uri="{9D8B030D-6E8A-4147-A177-3AD203B41FA5}">
                          <a16:colId xmlns:a16="http://schemas.microsoft.com/office/drawing/2014/main" val="1047287770"/>
                        </a:ext>
                      </a:extLst>
                    </a:gridCol>
                    <a:gridCol w="800100">
                      <a:extLst>
                        <a:ext uri="{9D8B030D-6E8A-4147-A177-3AD203B41FA5}">
                          <a16:colId xmlns:a16="http://schemas.microsoft.com/office/drawing/2014/main" val="4011847376"/>
                        </a:ext>
                      </a:extLst>
                    </a:gridCol>
                  </a:tblGrid>
                  <a:tr h="319769">
                    <a:tc rowSpan="2">
                      <a:txBody>
                        <a:bodyPr/>
                        <a:lstStyle/>
                        <a:p>
                          <a:pPr algn="ctr"/>
                          <a:endParaRPr lang="en-GB" sz="1400" b="1" dirty="0">
                            <a:solidFill>
                              <a:schemeClr val="bg1"/>
                            </a:solidFill>
                          </a:endParaRPr>
                        </a:p>
                      </a:txBody>
                      <a:tcPr>
                        <a:solidFill>
                          <a:schemeClr val="accent5"/>
                        </a:solidFill>
                      </a:tcPr>
                    </a:tc>
                    <a:tc>
                      <a:txBody>
                        <a:bodyPr/>
                        <a:lstStyle/>
                        <a:p>
                          <a:pPr algn="ctr"/>
                          <a:r>
                            <a:rPr lang="en-GB" sz="1400" dirty="0">
                              <a:solidFill>
                                <a:schemeClr val="bg1"/>
                              </a:solidFill>
                            </a:rPr>
                            <a:t>Expiries</a:t>
                          </a:r>
                        </a:p>
                      </a:txBody>
                      <a:tcPr>
                        <a:solidFill>
                          <a:schemeClr val="accent5"/>
                        </a:solidFill>
                      </a:tcPr>
                    </a:tc>
                    <a:extLst>
                      <a:ext uri="{0D108BD9-81ED-4DB2-BD59-A6C34878D82A}">
                        <a16:rowId xmlns:a16="http://schemas.microsoft.com/office/drawing/2014/main" val="751857048"/>
                      </a:ext>
                    </a:extLst>
                  </a:tr>
                  <a:tr h="319769">
                    <a:tc vMerge="1">
                      <a:txBody>
                        <a:bodyPr/>
                        <a:lstStyle/>
                        <a:p>
                          <a:pPr marL="0" algn="l" defTabSz="914400" rtl="0" eaLnBrk="1" latinLnBrk="0" hangingPunct="1"/>
                          <a:endParaRPr lang="en-GB" sz="1800" b="1" kern="1200" dirty="0">
                            <a:solidFill>
                              <a:schemeClr val="lt1"/>
                            </a:solidFill>
                            <a:latin typeface="+mn-lt"/>
                            <a:ea typeface="+mn-ea"/>
                            <a:cs typeface="+mn-cs"/>
                          </a:endParaRPr>
                        </a:p>
                      </a:txBody>
                      <a:tcPr>
                        <a:solidFill>
                          <a:schemeClr val="accent5"/>
                        </a:solidFill>
                      </a:tcPr>
                    </a:tc>
                    <a:tc>
                      <a:txBody>
                        <a:bodyPr/>
                        <a:lstStyle/>
                        <a:p>
                          <a:endParaRPr lang="en-US"/>
                        </a:p>
                      </a:txBody>
                      <a:tcPr>
                        <a:blipFill>
                          <a:blip r:embed="rId10"/>
                          <a:stretch>
                            <a:fillRect l="-100000" t="-103846" r="-1515" b="-728846"/>
                          </a:stretch>
                        </a:blipFill>
                      </a:tcPr>
                    </a:tc>
                    <a:extLst>
                      <a:ext uri="{0D108BD9-81ED-4DB2-BD59-A6C34878D82A}">
                        <a16:rowId xmlns:a16="http://schemas.microsoft.com/office/drawing/2014/main" val="1454543681"/>
                      </a:ext>
                    </a:extLst>
                  </a:tr>
                  <a:tr h="325792">
                    <a:tc rowSpan="7">
                      <a:txBody>
                        <a:bodyPr/>
                        <a:lstStyle/>
                        <a:p>
                          <a:pPr algn="ctr"/>
                          <a:r>
                            <a:rPr lang="en-GB" sz="1400" dirty="0"/>
                            <a:t>Quote Strikes</a:t>
                          </a:r>
                        </a:p>
                      </a:txBody>
                      <a:tcPr anchor="ctr"/>
                    </a:tc>
                    <a:tc>
                      <a:txBody>
                        <a:bodyPr/>
                        <a:lstStyle/>
                        <a:p>
                          <a:endParaRPr lang="en-US"/>
                        </a:p>
                      </a:txBody>
                      <a:tcPr>
                        <a:blipFill>
                          <a:blip r:embed="rId10"/>
                          <a:stretch>
                            <a:fillRect l="-100000" t="-196296" r="-1515" b="-601852"/>
                          </a:stretch>
                        </a:blipFill>
                      </a:tcPr>
                    </a:tc>
                    <a:extLst>
                      <a:ext uri="{0D108BD9-81ED-4DB2-BD59-A6C34878D82A}">
                        <a16:rowId xmlns:a16="http://schemas.microsoft.com/office/drawing/2014/main" val="199401453"/>
                      </a:ext>
                    </a:extLst>
                  </a:tr>
                  <a:tr h="325792">
                    <a:tc vMerge="1">
                      <a:txBody>
                        <a:bodyPr/>
                        <a:lstStyle/>
                        <a:p>
                          <a:endParaRPr lang="en-GB" dirty="0"/>
                        </a:p>
                      </a:txBody>
                      <a:tcPr/>
                    </a:tc>
                    <a:tc>
                      <a:txBody>
                        <a:bodyPr/>
                        <a:lstStyle/>
                        <a:p>
                          <a:endParaRPr lang="en-US"/>
                        </a:p>
                      </a:txBody>
                      <a:tcPr>
                        <a:blipFill>
                          <a:blip r:embed="rId10"/>
                          <a:stretch>
                            <a:fillRect l="-100000" t="-301887" r="-1515" b="-513208"/>
                          </a:stretch>
                        </a:blipFill>
                      </a:tcPr>
                    </a:tc>
                    <a:extLst>
                      <a:ext uri="{0D108BD9-81ED-4DB2-BD59-A6C34878D82A}">
                        <a16:rowId xmlns:a16="http://schemas.microsoft.com/office/drawing/2014/main" val="1872805796"/>
                      </a:ext>
                    </a:extLst>
                  </a:tr>
                  <a:tr h="325792">
                    <a:tc vMerge="1">
                      <a:txBody>
                        <a:bodyPr/>
                        <a:lstStyle/>
                        <a:p>
                          <a:endParaRPr lang="en-GB" dirty="0"/>
                        </a:p>
                      </a:txBody>
                      <a:tcPr/>
                    </a:tc>
                    <a:tc>
                      <a:txBody>
                        <a:bodyPr/>
                        <a:lstStyle/>
                        <a:p>
                          <a:endParaRPr lang="en-US"/>
                        </a:p>
                      </a:txBody>
                      <a:tcPr>
                        <a:blipFill>
                          <a:blip r:embed="rId10"/>
                          <a:stretch>
                            <a:fillRect l="-100000" t="-394444" r="-1515" b="-403704"/>
                          </a:stretch>
                        </a:blipFill>
                      </a:tcPr>
                    </a:tc>
                    <a:extLst>
                      <a:ext uri="{0D108BD9-81ED-4DB2-BD59-A6C34878D82A}">
                        <a16:rowId xmlns:a16="http://schemas.microsoft.com/office/drawing/2014/main" val="1845363997"/>
                      </a:ext>
                    </a:extLst>
                  </a:tr>
                  <a:tr h="319769">
                    <a:tc vMerge="1">
                      <a:txBody>
                        <a:bodyPr/>
                        <a:lstStyle/>
                        <a:p>
                          <a:endParaRPr lang="en-GB"/>
                        </a:p>
                      </a:txBody>
                      <a:tcPr/>
                    </a:tc>
                    <a:tc>
                      <a:txBody>
                        <a:bodyPr/>
                        <a:lstStyle/>
                        <a:p>
                          <a:pPr/>
                          <a:endParaRPr lang="en-GB" sz="1400" dirty="0"/>
                        </a:p>
                      </a:txBody>
                      <a:tcPr/>
                    </a:tc>
                    <a:extLst>
                      <a:ext uri="{0D108BD9-81ED-4DB2-BD59-A6C34878D82A}">
                        <a16:rowId xmlns:a16="http://schemas.microsoft.com/office/drawing/2014/main" val="1833953838"/>
                      </a:ext>
                    </a:extLst>
                  </a:tr>
                  <a:tr h="337345">
                    <a:tc vMerge="1">
                      <a:txBody>
                        <a:bodyPr/>
                        <a:lstStyle/>
                        <a:p>
                          <a:pPr algn="ctr"/>
                          <a:endParaRPr lang="en-GB" dirty="0"/>
                        </a:p>
                      </a:txBody>
                      <a:tcPr/>
                    </a:tc>
                    <a:tc>
                      <a:txBody>
                        <a:bodyPr/>
                        <a:lstStyle/>
                        <a:p>
                          <a:endParaRPr lang="en-US"/>
                        </a:p>
                      </a:txBody>
                      <a:tcPr>
                        <a:blipFill>
                          <a:blip r:embed="rId10"/>
                          <a:stretch>
                            <a:fillRect l="-100000" t="-581818" r="-1515" b="-200000"/>
                          </a:stretch>
                        </a:blipFill>
                      </a:tcPr>
                    </a:tc>
                    <a:extLst>
                      <a:ext uri="{0D108BD9-81ED-4DB2-BD59-A6C34878D82A}">
                        <a16:rowId xmlns:a16="http://schemas.microsoft.com/office/drawing/2014/main" val="4273584376"/>
                      </a:ext>
                    </a:extLst>
                  </a:tr>
                  <a:tr h="319769">
                    <a:tc vMerge="1">
                      <a:txBody>
                        <a:bodyPr/>
                        <a:lstStyle/>
                        <a:p>
                          <a:endParaRPr lang="en-GB"/>
                        </a:p>
                      </a:txBody>
                      <a:tcPr/>
                    </a:tc>
                    <a:tc>
                      <a:txBody>
                        <a:bodyPr/>
                        <a:lstStyle/>
                        <a:p>
                          <a:pPr algn="ctr"/>
                          <a:endParaRPr lang="en-GB" sz="1400" dirty="0"/>
                        </a:p>
                      </a:txBody>
                      <a:tcPr/>
                    </a:tc>
                    <a:extLst>
                      <a:ext uri="{0D108BD9-81ED-4DB2-BD59-A6C34878D82A}">
                        <a16:rowId xmlns:a16="http://schemas.microsoft.com/office/drawing/2014/main" val="28693595"/>
                      </a:ext>
                    </a:extLst>
                  </a:tr>
                  <a:tr h="336798">
                    <a:tc vMerge="1">
                      <a:txBody>
                        <a:bodyPr/>
                        <a:lstStyle/>
                        <a:p>
                          <a:endParaRPr lang="en-GB" dirty="0"/>
                        </a:p>
                      </a:txBody>
                      <a:tcPr/>
                    </a:tc>
                    <a:tc>
                      <a:txBody>
                        <a:bodyPr/>
                        <a:lstStyle/>
                        <a:p>
                          <a:endParaRPr lang="en-US"/>
                        </a:p>
                      </a:txBody>
                      <a:tcPr>
                        <a:blipFill>
                          <a:blip r:embed="rId10"/>
                          <a:stretch>
                            <a:fillRect l="-100000" t="-778182" r="-1515" b="-3636"/>
                          </a:stretch>
                        </a:blipFill>
                      </a:tcPr>
                    </a:tc>
                    <a:extLst>
                      <a:ext uri="{0D108BD9-81ED-4DB2-BD59-A6C34878D82A}">
                        <a16:rowId xmlns:a16="http://schemas.microsoft.com/office/drawing/2014/main" val="213775709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0A1D930E-97E8-7FB8-4B20-4B3EDAADD4BB}"/>
                  </a:ext>
                </a:extLst>
              </p:cNvPr>
              <p:cNvGraphicFramePr>
                <a:graphicFrameLocks noGrp="1"/>
              </p:cNvGraphicFramePr>
              <p:nvPr>
                <p:extLst>
                  <p:ext uri="{D42A27DB-BD31-4B8C-83A1-F6EECF244321}">
                    <p14:modId xmlns:p14="http://schemas.microsoft.com/office/powerpoint/2010/main" val="3945703600"/>
                  </p:ext>
                </p:extLst>
              </p:nvPr>
            </p:nvGraphicFramePr>
            <p:xfrm>
              <a:off x="3760762" y="4552189"/>
              <a:ext cx="4670474" cy="392684"/>
            </p:xfrm>
            <a:graphic>
              <a:graphicData uri="http://schemas.openxmlformats.org/drawingml/2006/table">
                <a:tbl>
                  <a:tblPr firstCol="1">
                    <a:tableStyleId>{7DF18680-E054-41AD-8BC1-D1AEF772440D}</a:tableStyleId>
                  </a:tblPr>
                  <a:tblGrid>
                    <a:gridCol w="1350498">
                      <a:extLst>
                        <a:ext uri="{9D8B030D-6E8A-4147-A177-3AD203B41FA5}">
                          <a16:colId xmlns:a16="http://schemas.microsoft.com/office/drawing/2014/main" val="3869673066"/>
                        </a:ext>
                      </a:extLst>
                    </a:gridCol>
                    <a:gridCol w="3319976">
                      <a:extLst>
                        <a:ext uri="{9D8B030D-6E8A-4147-A177-3AD203B41FA5}">
                          <a16:colId xmlns:a16="http://schemas.microsoft.com/office/drawing/2014/main" val="3724324870"/>
                        </a:ext>
                      </a:extLst>
                    </a:gridCol>
                  </a:tblGrid>
                  <a:tr h="259810">
                    <a:tc>
                      <a:txBody>
                        <a:bodyPr/>
                        <a:lstStyle/>
                        <a:p>
                          <a:pPr algn="ctr"/>
                          <a:r>
                            <a:rPr lang="en-GB" dirty="0"/>
                            <a:t>Practice*</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𝐹</m:t>
                                    </m:r>
                                  </m:e>
                                  <m:sub>
                                    <m:r>
                                      <a:rPr lang="en-GB" b="0" smtClean="0">
                                        <a:latin typeface="Cambria Math" panose="02040503050406030204" pitchFamily="18" charset="0"/>
                                      </a:rPr>
                                      <m:t>𝑖</m:t>
                                    </m:r>
                                    <m:r>
                                      <a:rPr lang="en-GB" b="0" smtClean="0">
                                        <a:latin typeface="Cambria Math" panose="02040503050406030204" pitchFamily="18" charset="0"/>
                                      </a:rPr>
                                      <m:t>,1</m:t>
                                    </m:r>
                                  </m:sub>
                                </m:sSub>
                                <m:r>
                                  <a:rPr lang="en-GB" b="0" smtClean="0">
                                    <a:latin typeface="Cambria Math" panose="02040503050406030204" pitchFamily="18" charset="0"/>
                                  </a:rPr>
                                  <m:t>≠</m:t>
                                </m:r>
                                <m:sSub>
                                  <m:sSubPr>
                                    <m:ctrlPr>
                                      <a:rPr lang="en-GB" i="1">
                                        <a:latin typeface="Cambria Math" panose="02040503050406030204" pitchFamily="18" charset="0"/>
                                      </a:rPr>
                                    </m:ctrlPr>
                                  </m:sSubPr>
                                  <m:e>
                                    <m:r>
                                      <a:rPr lang="en-GB">
                                        <a:latin typeface="Cambria Math" panose="02040503050406030204" pitchFamily="18" charset="0"/>
                                      </a:rPr>
                                      <m:t>𝐹</m:t>
                                    </m:r>
                                  </m:e>
                                  <m:sub>
                                    <m:r>
                                      <a:rPr lang="en-GB">
                                        <a:latin typeface="Cambria Math" panose="02040503050406030204" pitchFamily="18" charset="0"/>
                                      </a:rPr>
                                      <m:t>𝑖</m:t>
                                    </m:r>
                                    <m:r>
                                      <a:rPr lang="en-GB">
                                        <a:latin typeface="Cambria Math" panose="02040503050406030204" pitchFamily="18" charset="0"/>
                                      </a:rPr>
                                      <m:t>,</m:t>
                                    </m:r>
                                    <m:r>
                                      <a:rPr lang="en-GB" b="0" i="1" smtClean="0">
                                        <a:latin typeface="Cambria Math" panose="02040503050406030204" pitchFamily="18" charset="0"/>
                                      </a:rPr>
                                      <m:t>2</m:t>
                                    </m:r>
                                  </m:sub>
                                </m:sSub>
                                <m:r>
                                  <a:rPr lang="en-GB">
                                    <a:latin typeface="Cambria Math" panose="02040503050406030204" pitchFamily="18" charset="0"/>
                                  </a:rPr>
                                  <m:t>≠</m:t>
                                </m:r>
                                <m:r>
                                  <a:rPr lang="en-GB" b="0" smtClean="0">
                                    <a:latin typeface="Cambria Math" panose="02040503050406030204" pitchFamily="18" charset="0"/>
                                  </a:rPr>
                                  <m:t>…</m:t>
                                </m:r>
                                <m:r>
                                  <a:rPr lang="en-GB">
                                    <a:latin typeface="Cambria Math" panose="02040503050406030204" pitchFamily="18" charset="0"/>
                                  </a:rPr>
                                  <m:t>≠</m:t>
                                </m:r>
                                <m:sSub>
                                  <m:sSubPr>
                                    <m:ctrlPr>
                                      <a:rPr lang="en-GB" i="1">
                                        <a:latin typeface="Cambria Math" panose="02040503050406030204" pitchFamily="18" charset="0"/>
                                      </a:rPr>
                                    </m:ctrlPr>
                                  </m:sSubPr>
                                  <m:e>
                                    <m:r>
                                      <a:rPr lang="en-GB">
                                        <a:latin typeface="Cambria Math" panose="02040503050406030204" pitchFamily="18" charset="0"/>
                                      </a:rPr>
                                      <m:t>𝐹</m:t>
                                    </m:r>
                                  </m:e>
                                  <m:sub>
                                    <m:r>
                                      <a:rPr lang="en-GB">
                                        <a:latin typeface="Cambria Math" panose="02040503050406030204" pitchFamily="18" charset="0"/>
                                      </a:rPr>
                                      <m:t>𝑖</m:t>
                                    </m:r>
                                    <m:r>
                                      <a:rPr lang="en-GB">
                                        <a:latin typeface="Cambria Math" panose="02040503050406030204" pitchFamily="18" charset="0"/>
                                      </a:rPr>
                                      <m:t>,</m:t>
                                    </m:r>
                                    <m:sSub>
                                      <m:sSubPr>
                                        <m:ctrlPr>
                                          <a:rPr lang="en-GB" b="0" i="1" smtClean="0">
                                            <a:latin typeface="Cambria Math" panose="02040503050406030204" pitchFamily="18" charset="0"/>
                                          </a:rPr>
                                        </m:ctrlPr>
                                      </m:sSubPr>
                                      <m:e>
                                        <m:r>
                                          <a:rPr lang="en-GB" b="0" smtClean="0">
                                            <a:latin typeface="Cambria Math" panose="02040503050406030204" pitchFamily="18" charset="0"/>
                                          </a:rPr>
                                          <m:t>𝑚</m:t>
                                        </m:r>
                                      </m:e>
                                      <m:sub>
                                        <m:r>
                                          <a:rPr lang="en-GB" b="0" smtClean="0">
                                            <a:latin typeface="Cambria Math" panose="02040503050406030204" pitchFamily="18" charset="0"/>
                                          </a:rPr>
                                          <m:t>𝑖</m:t>
                                        </m:r>
                                      </m:sub>
                                    </m:sSub>
                                  </m:sub>
                                </m:sSub>
                              </m:oMath>
                            </m:oMathPara>
                          </a14:m>
                          <a:endParaRPr lang="en-GB" dirty="0"/>
                        </a:p>
                      </a:txBody>
                      <a:tcPr/>
                    </a:tc>
                    <a:extLst>
                      <a:ext uri="{0D108BD9-81ED-4DB2-BD59-A6C34878D82A}">
                        <a16:rowId xmlns:a16="http://schemas.microsoft.com/office/drawing/2014/main" val="1411903132"/>
                      </a:ext>
                    </a:extLst>
                  </a:tr>
                </a:tbl>
              </a:graphicData>
            </a:graphic>
          </p:graphicFrame>
        </mc:Choice>
        <mc:Fallback xmlns="">
          <p:graphicFrame>
            <p:nvGraphicFramePr>
              <p:cNvPr id="5" name="Table 4">
                <a:extLst>
                  <a:ext uri="{FF2B5EF4-FFF2-40B4-BE49-F238E27FC236}">
                    <a16:creationId xmlns:a16="http://schemas.microsoft.com/office/drawing/2014/main" id="{0A1D930E-97E8-7FB8-4B20-4B3EDAADD4BB}"/>
                  </a:ext>
                </a:extLst>
              </p:cNvPr>
              <p:cNvGraphicFramePr>
                <a:graphicFrameLocks noGrp="1"/>
              </p:cNvGraphicFramePr>
              <p:nvPr>
                <p:extLst>
                  <p:ext uri="{D42A27DB-BD31-4B8C-83A1-F6EECF244321}">
                    <p14:modId xmlns:p14="http://schemas.microsoft.com/office/powerpoint/2010/main" val="3945703600"/>
                  </p:ext>
                </p:extLst>
              </p:nvPr>
            </p:nvGraphicFramePr>
            <p:xfrm>
              <a:off x="3760762" y="4552189"/>
              <a:ext cx="4670474" cy="392684"/>
            </p:xfrm>
            <a:graphic>
              <a:graphicData uri="http://schemas.openxmlformats.org/drawingml/2006/table">
                <a:tbl>
                  <a:tblPr firstCol="1">
                    <a:tableStyleId>{7DF18680-E054-41AD-8BC1-D1AEF772440D}</a:tableStyleId>
                  </a:tblPr>
                  <a:tblGrid>
                    <a:gridCol w="1350498">
                      <a:extLst>
                        <a:ext uri="{9D8B030D-6E8A-4147-A177-3AD203B41FA5}">
                          <a16:colId xmlns:a16="http://schemas.microsoft.com/office/drawing/2014/main" val="3869673066"/>
                        </a:ext>
                      </a:extLst>
                    </a:gridCol>
                    <a:gridCol w="3319976">
                      <a:extLst>
                        <a:ext uri="{9D8B030D-6E8A-4147-A177-3AD203B41FA5}">
                          <a16:colId xmlns:a16="http://schemas.microsoft.com/office/drawing/2014/main" val="3724324870"/>
                        </a:ext>
                      </a:extLst>
                    </a:gridCol>
                  </a:tblGrid>
                  <a:tr h="392684">
                    <a:tc>
                      <a:txBody>
                        <a:bodyPr/>
                        <a:lstStyle/>
                        <a:p>
                          <a:pPr algn="ctr"/>
                          <a:r>
                            <a:rPr lang="en-GB" dirty="0"/>
                            <a:t>Practice*</a:t>
                          </a:r>
                        </a:p>
                      </a:txBody>
                      <a:tcPr/>
                    </a:tc>
                    <a:tc>
                      <a:txBody>
                        <a:bodyPr/>
                        <a:lstStyle/>
                        <a:p>
                          <a:endParaRPr lang="en-US"/>
                        </a:p>
                      </a:txBody>
                      <a:tcPr>
                        <a:blipFill>
                          <a:blip r:embed="rId11"/>
                          <a:stretch>
                            <a:fillRect l="-40842" t="-7576" r="-366" b="-16667"/>
                          </a:stretch>
                        </a:blipFill>
                      </a:tcPr>
                    </a:tc>
                    <a:extLst>
                      <a:ext uri="{0D108BD9-81ED-4DB2-BD59-A6C34878D82A}">
                        <a16:rowId xmlns:a16="http://schemas.microsoft.com/office/drawing/2014/main" val="1411903132"/>
                      </a:ext>
                    </a:extLst>
                  </a:tr>
                </a:tbl>
              </a:graphicData>
            </a:graphic>
          </p:graphicFrame>
        </mc:Fallback>
      </mc:AlternateContent>
    </p:spTree>
    <p:extLst>
      <p:ext uri="{BB962C8B-B14F-4D97-AF65-F5344CB8AC3E}">
        <p14:creationId xmlns:p14="http://schemas.microsoft.com/office/powerpoint/2010/main" val="172836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500"/>
                                        <p:tgtEl>
                                          <p:spTgt spid="2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up)">
                                      <p:cBhvr>
                                        <p:cTn id="11" dur="500"/>
                                        <p:tgtEl>
                                          <p:spTgt spid="2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left)">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500"/>
                                        <p:tgtEl>
                                          <p:spTgt spid="5"/>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wipe(left)">
                                      <p:cBhvr>
                                        <p:cTn id="38" dur="10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p:cTn id="43" dur="500" fill="hold"/>
                                        <p:tgtEl>
                                          <p:spTgt spid="28"/>
                                        </p:tgtEl>
                                        <p:attrNameLst>
                                          <p:attrName>ppt_w</p:attrName>
                                        </p:attrNameLst>
                                      </p:cBhvr>
                                      <p:tavLst>
                                        <p:tav tm="0">
                                          <p:val>
                                            <p:fltVal val="0"/>
                                          </p:val>
                                        </p:tav>
                                        <p:tav tm="100000">
                                          <p:val>
                                            <p:strVal val="#ppt_w"/>
                                          </p:val>
                                        </p:tav>
                                      </p:tavLst>
                                    </p:anim>
                                    <p:anim calcmode="lin" valueType="num">
                                      <p:cBhvr>
                                        <p:cTn id="44" dur="500" fill="hold"/>
                                        <p:tgtEl>
                                          <p:spTgt spid="28"/>
                                        </p:tgtEl>
                                        <p:attrNameLst>
                                          <p:attrName>ppt_h</p:attrName>
                                        </p:attrNameLst>
                                      </p:cBhvr>
                                      <p:tavLst>
                                        <p:tav tm="0">
                                          <p:val>
                                            <p:fltVal val="0"/>
                                          </p:val>
                                        </p:tav>
                                        <p:tav tm="100000">
                                          <p:val>
                                            <p:strVal val="#ppt_h"/>
                                          </p:val>
                                        </p:tav>
                                      </p:tavLst>
                                    </p:anim>
                                    <p:animEffect transition="in" filter="fade">
                                      <p:cBhvr>
                                        <p:cTn id="4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P spid="22" grpId="0" animBg="1"/>
      <p:bldP spid="23" grpId="0"/>
      <p:bldP spid="27" grpId="0"/>
      <p:bldP spid="28" grpId="0"/>
      <p:bldP spid="2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4AF73-5841-5A62-FFBE-F6A42E278CF1}"/>
              </a:ext>
            </a:extLst>
          </p:cNvPr>
          <p:cNvSpPr>
            <a:spLocks noGrp="1"/>
          </p:cNvSpPr>
          <p:nvPr>
            <p:ph type="ctrTitle"/>
          </p:nvPr>
        </p:nvSpPr>
        <p:spPr/>
        <p:txBody>
          <a:bodyPr>
            <a:normAutofit/>
          </a:bodyPr>
          <a:lstStyle/>
          <a:p>
            <a:r>
              <a:rPr lang="en-GB" dirty="0"/>
              <a:t>Equity Option Premium Case - Equity Forward Calculation</a:t>
            </a:r>
          </a:p>
        </p:txBody>
      </p:sp>
      <p:sp>
        <p:nvSpPr>
          <p:cNvPr id="5" name="TextBox 4">
            <a:extLst>
              <a:ext uri="{FF2B5EF4-FFF2-40B4-BE49-F238E27FC236}">
                <a16:creationId xmlns:a16="http://schemas.microsoft.com/office/drawing/2014/main" id="{9C94DEDE-B018-4DAA-9F3C-C85D090888B9}"/>
              </a:ext>
            </a:extLst>
          </p:cNvPr>
          <p:cNvSpPr txBox="1"/>
          <p:nvPr/>
        </p:nvSpPr>
        <p:spPr>
          <a:xfrm>
            <a:off x="295422" y="942860"/>
            <a:ext cx="8356209" cy="461665"/>
          </a:xfrm>
          <a:prstGeom prst="rect">
            <a:avLst/>
          </a:prstGeom>
          <a:solidFill>
            <a:schemeClr val="accent5"/>
          </a:solidFill>
        </p:spPr>
        <p:txBody>
          <a:bodyPr wrap="square" rtlCol="0" anchor="ctr">
            <a:spAutoFit/>
          </a:bodyPr>
          <a:lstStyle/>
          <a:p>
            <a:pPr algn="ctr"/>
            <a:r>
              <a:rPr lang="en-GB" sz="2400" b="1" dirty="0">
                <a:solidFill>
                  <a:schemeClr val="bg1"/>
                </a:solidFill>
              </a:rPr>
              <a:t>The Algorithm</a:t>
            </a: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7528BF47-9EB7-800C-E67C-230A661021F3}"/>
                  </a:ext>
                </a:extLst>
              </p:cNvPr>
              <p:cNvGraphicFramePr>
                <a:graphicFrameLocks noGrp="1"/>
              </p:cNvGraphicFramePr>
              <p:nvPr>
                <p:extLst>
                  <p:ext uri="{D42A27DB-BD31-4B8C-83A1-F6EECF244321}">
                    <p14:modId xmlns:p14="http://schemas.microsoft.com/office/powerpoint/2010/main" val="1536347106"/>
                  </p:ext>
                </p:extLst>
              </p:nvPr>
            </p:nvGraphicFramePr>
            <p:xfrm>
              <a:off x="295422" y="2114062"/>
              <a:ext cx="3963964" cy="3759200"/>
            </p:xfrm>
            <a:graphic>
              <a:graphicData uri="http://schemas.openxmlformats.org/drawingml/2006/table">
                <a:tbl>
                  <a:tblPr firstCol="1">
                    <a:tableStyleId>{7DF18680-E054-41AD-8BC1-D1AEF772440D}</a:tableStyleId>
                  </a:tblPr>
                  <a:tblGrid>
                    <a:gridCol w="990991">
                      <a:extLst>
                        <a:ext uri="{9D8B030D-6E8A-4147-A177-3AD203B41FA5}">
                          <a16:colId xmlns:a16="http://schemas.microsoft.com/office/drawing/2014/main" val="346967508"/>
                        </a:ext>
                      </a:extLst>
                    </a:gridCol>
                    <a:gridCol w="820618">
                      <a:extLst>
                        <a:ext uri="{9D8B030D-6E8A-4147-A177-3AD203B41FA5}">
                          <a16:colId xmlns:a16="http://schemas.microsoft.com/office/drawing/2014/main" val="2917265135"/>
                        </a:ext>
                      </a:extLst>
                    </a:gridCol>
                    <a:gridCol w="956603">
                      <a:extLst>
                        <a:ext uri="{9D8B030D-6E8A-4147-A177-3AD203B41FA5}">
                          <a16:colId xmlns:a16="http://schemas.microsoft.com/office/drawing/2014/main" val="2665946954"/>
                        </a:ext>
                      </a:extLst>
                    </a:gridCol>
                    <a:gridCol w="1195752">
                      <a:extLst>
                        <a:ext uri="{9D8B030D-6E8A-4147-A177-3AD203B41FA5}">
                          <a16:colId xmlns:a16="http://schemas.microsoft.com/office/drawing/2014/main" val="1137804618"/>
                        </a:ext>
                      </a:extLst>
                    </a:gridCol>
                  </a:tblGrid>
                  <a:tr h="509393">
                    <a:tc>
                      <a:txBody>
                        <a:bodyPr/>
                        <a:lstStyle/>
                        <a:p>
                          <a:pPr marL="0" algn="ctr" defTabSz="914400" rtl="0" eaLnBrk="1" latinLnBrk="0" hangingPunct="1"/>
                          <a:r>
                            <a:rPr kumimoji="0" lang="en-GB" sz="1800" b="1" u="none" strike="noStrike" kern="1200" cap="none" spc="0" normalizeH="0" baseline="0" noProof="0" dirty="0">
                              <a:ln>
                                <a:noFill/>
                              </a:ln>
                              <a:solidFill>
                                <a:srgbClr val="FFFFFF"/>
                              </a:solidFill>
                              <a:effectLst/>
                              <a:uLnTx/>
                              <a:uFillTx/>
                              <a:latin typeface="+mn-lt"/>
                              <a:ea typeface="+mn-ea"/>
                              <a:cs typeface="+mn-cs"/>
                            </a:rPr>
                            <a:t>Strike</a:t>
                          </a:r>
                        </a:p>
                      </a:txBody>
                      <a:tcPr anchor="ctr">
                        <a:solidFill>
                          <a:srgbClr val="009999"/>
                        </a:solidFill>
                      </a:tcPr>
                    </a:tc>
                    <a:tc>
                      <a:txBody>
                        <a:bodyPr/>
                        <a:lstStyle/>
                        <a:p>
                          <a:pPr marL="0" algn="ctr" defTabSz="914400" rtl="0" eaLnBrk="1" latinLnBrk="0" hangingPunct="1"/>
                          <a:r>
                            <a:rPr kumimoji="0" lang="en-GB" sz="1800" b="1" u="none" strike="noStrike" kern="1200" cap="none" spc="0" normalizeH="0" baseline="0" noProof="0" dirty="0">
                              <a:ln>
                                <a:noFill/>
                              </a:ln>
                              <a:solidFill>
                                <a:srgbClr val="FFFFFF"/>
                              </a:solidFill>
                              <a:effectLst/>
                              <a:uLnTx/>
                              <a:uFillTx/>
                              <a:latin typeface="+mn-lt"/>
                              <a:ea typeface="+mn-ea"/>
                              <a:cs typeface="+mn-cs"/>
                            </a:rPr>
                            <a:t>Call Price</a:t>
                          </a:r>
                        </a:p>
                      </a:txBody>
                      <a:tcPr anchor="ctr">
                        <a:solidFill>
                          <a:srgbClr val="009999"/>
                        </a:solidFill>
                      </a:tcPr>
                    </a:tc>
                    <a:tc>
                      <a:txBody>
                        <a:bodyPr/>
                        <a:lstStyle/>
                        <a:p>
                          <a:pPr marL="0" algn="ctr" defTabSz="914400" rtl="0" eaLnBrk="1" latinLnBrk="0" hangingPunct="1"/>
                          <a:r>
                            <a:rPr kumimoji="0" lang="en-GB" sz="1800" b="1" u="none" strike="noStrike" kern="1200" cap="none" spc="0" normalizeH="0" baseline="0" noProof="0" dirty="0">
                              <a:ln>
                                <a:noFill/>
                              </a:ln>
                              <a:solidFill>
                                <a:srgbClr val="FFFFFF"/>
                              </a:solidFill>
                              <a:effectLst/>
                              <a:uLnTx/>
                              <a:uFillTx/>
                              <a:latin typeface="+mn-lt"/>
                              <a:ea typeface="+mn-ea"/>
                              <a:cs typeface="+mn-cs"/>
                            </a:rPr>
                            <a:t>Put Price</a:t>
                          </a:r>
                        </a:p>
                      </a:txBody>
                      <a:tcPr anchor="ctr">
                        <a:solidFill>
                          <a:srgbClr val="009999"/>
                        </a:solidFill>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sSub>
                                  <m:sSubPr>
                                    <m:ctrlPr>
                                      <a:rPr kumimoji="0" lang="en-GB" sz="1800" b="1"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GB" sz="1800" b="1"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𝑪</m:t>
                                    </m:r>
                                  </m:e>
                                  <m:sub>
                                    <m:r>
                                      <a:rPr kumimoji="0" lang="en-GB" sz="1800" b="1"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𝒊</m:t>
                                    </m:r>
                                    <m:r>
                                      <a:rPr kumimoji="0" lang="en-GB" sz="1800" b="1"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r>
                                      <a:rPr kumimoji="0" lang="en-GB" sz="1800" b="1"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𝒋</m:t>
                                    </m:r>
                                  </m:sub>
                                </m:sSub>
                                <m:r>
                                  <a:rPr kumimoji="0" lang="en-GB" sz="1800" b="1"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GB" sz="1800" b="1"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GB" sz="1800" b="1"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𝑷</m:t>
                                    </m:r>
                                  </m:e>
                                  <m:sub>
                                    <m:r>
                                      <a:rPr kumimoji="0" lang="en-GB" sz="1800" b="1"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𝒊</m:t>
                                    </m:r>
                                    <m:r>
                                      <a:rPr kumimoji="0" lang="en-GB" sz="1800" b="1"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r>
                                      <a:rPr kumimoji="0" lang="en-GB" sz="1800" b="1"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𝒋</m:t>
                                    </m:r>
                                  </m:sub>
                                </m:sSub>
                              </m:oMath>
                            </m:oMathPara>
                          </a14:m>
                          <a:endParaRPr kumimoji="0" lang="en-GB" sz="1800" b="1" u="none" strike="noStrike" kern="1200" cap="none" spc="0" normalizeH="0" baseline="0" noProof="0" dirty="0">
                            <a:ln>
                              <a:noFill/>
                            </a:ln>
                            <a:solidFill>
                              <a:srgbClr val="FFFFFF"/>
                            </a:solidFill>
                            <a:effectLst/>
                            <a:uLnTx/>
                            <a:uFillTx/>
                            <a:latin typeface="+mn-lt"/>
                            <a:ea typeface="+mn-ea"/>
                            <a:cs typeface="+mn-cs"/>
                          </a:endParaRPr>
                        </a:p>
                      </a:txBody>
                      <a:tcPr anchor="ctr">
                        <a:solidFill>
                          <a:srgbClr val="009999"/>
                        </a:solidFill>
                      </a:tcPr>
                    </a:tc>
                    <a:extLst>
                      <a:ext uri="{0D108BD9-81ED-4DB2-BD59-A6C34878D82A}">
                        <a16:rowId xmlns:a16="http://schemas.microsoft.com/office/drawing/2014/main" val="232910719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m:rPr>
                                        <m:sty m:val="p"/>
                                      </m:rPr>
                                      <a:rPr lang="en-GB" b="0" i="0" smtClean="0">
                                        <a:latin typeface="Cambria Math" panose="02040503050406030204" pitchFamily="18" charset="0"/>
                                      </a:rPr>
                                      <m:t>i</m:t>
                                    </m:r>
                                    <m:r>
                                      <a:rPr lang="en-GB" b="0" smtClean="0">
                                        <a:latin typeface="Cambria Math" panose="02040503050406030204" pitchFamily="18" charset="0"/>
                                      </a:rPr>
                                      <m:t>,1</m:t>
                                    </m:r>
                                  </m:sub>
                                </m:sSub>
                              </m:oMath>
                            </m:oMathPara>
                          </a14:m>
                          <a:endParaRPr lang="en-GB" dirty="0"/>
                        </a:p>
                      </a:txBody>
                      <a:tcPr>
                        <a:solidFill>
                          <a:srgbClr val="00999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m:rPr>
                                        <m:sty m:val="p"/>
                                      </m:rPr>
                                      <a:rPr lang="en-GB" b="0" i="0" smtClean="0">
                                        <a:latin typeface="Cambria Math" panose="02040503050406030204" pitchFamily="18" charset="0"/>
                                      </a:rPr>
                                      <m:t>i</m:t>
                                    </m:r>
                                    <m:r>
                                      <a:rPr lang="en-GB" b="0" smtClean="0">
                                        <a:latin typeface="Cambria Math" panose="02040503050406030204" pitchFamily="18" charset="0"/>
                                      </a:rPr>
                                      <m:t>,1</m:t>
                                    </m:r>
                                  </m:sub>
                                </m:sSub>
                              </m:oMath>
                            </m:oMathPara>
                          </a14:m>
                          <a:endParaRPr lang="en-GB"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r>
                                      <m:rPr>
                                        <m:sty m:val="p"/>
                                      </m:rPr>
                                      <a:rPr lang="en-GB" b="0" i="0" smtClean="0">
                                        <a:latin typeface="Cambria Math" panose="02040503050406030204" pitchFamily="18" charset="0"/>
                                      </a:rPr>
                                      <m:t>i</m:t>
                                    </m:r>
                                    <m:r>
                                      <a:rPr lang="en-GB" b="0" smtClean="0">
                                        <a:latin typeface="Cambria Math" panose="02040503050406030204" pitchFamily="18" charset="0"/>
                                      </a:rPr>
                                      <m:t>,1</m:t>
                                    </m:r>
                                  </m:sub>
                                </m:sSub>
                              </m:oMath>
                            </m:oMathPara>
                          </a14:m>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dirty="0">
                            <a:ln>
                              <a:noFill/>
                            </a:ln>
                            <a:solidFill>
                              <a:srgbClr val="C00000"/>
                            </a:solidFill>
                            <a:effectLst/>
                            <a:uLnTx/>
                            <a:uFillTx/>
                            <a:latin typeface="Calibri" panose="020F0502020204030204"/>
                            <a:ea typeface="+mn-ea"/>
                            <a:cs typeface="+mn-cs"/>
                          </a:endParaRPr>
                        </a:p>
                      </a:txBody>
                      <a:tcPr/>
                    </a:tc>
                    <a:extLst>
                      <a:ext uri="{0D108BD9-81ED-4DB2-BD59-A6C34878D82A}">
                        <a16:rowId xmlns:a16="http://schemas.microsoft.com/office/drawing/2014/main" val="2853588818"/>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m:rPr>
                                        <m:sty m:val="p"/>
                                      </m:rPr>
                                      <a:rPr lang="en-GB" b="0" i="0" smtClean="0">
                                        <a:latin typeface="Cambria Math" panose="02040503050406030204" pitchFamily="18" charset="0"/>
                                      </a:rPr>
                                      <m:t>i</m:t>
                                    </m:r>
                                    <m:r>
                                      <a:rPr lang="en-GB" b="0" smtClean="0">
                                        <a:latin typeface="Cambria Math" panose="02040503050406030204" pitchFamily="18" charset="0"/>
                                      </a:rPr>
                                      <m:t>,2</m:t>
                                    </m:r>
                                  </m:sub>
                                </m:sSub>
                              </m:oMath>
                            </m:oMathPara>
                          </a14:m>
                          <a:endParaRPr lang="en-GB" dirty="0"/>
                        </a:p>
                      </a:txBody>
                      <a:tcPr>
                        <a:solidFill>
                          <a:srgbClr val="00999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m:rPr>
                                        <m:sty m:val="p"/>
                                      </m:rPr>
                                      <a:rPr lang="en-GB" b="0" i="0" smtClean="0">
                                        <a:latin typeface="Cambria Math" panose="02040503050406030204" pitchFamily="18" charset="0"/>
                                      </a:rPr>
                                      <m:t>i</m:t>
                                    </m:r>
                                    <m:r>
                                      <a:rPr lang="en-GB" b="0" smtClean="0">
                                        <a:latin typeface="Cambria Math" panose="02040503050406030204" pitchFamily="18" charset="0"/>
                                      </a:rPr>
                                      <m:t>,</m:t>
                                    </m:r>
                                    <m:r>
                                      <a:rPr lang="en-GB" b="0" i="1" smtClean="0">
                                        <a:latin typeface="Cambria Math" panose="02040503050406030204" pitchFamily="18" charset="0"/>
                                      </a:rPr>
                                      <m:t>2</m:t>
                                    </m:r>
                                  </m:sub>
                                </m:sSub>
                              </m:oMath>
                            </m:oMathPara>
                          </a14:m>
                          <a:endParaRPr lang="en-GB"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r>
                                      <m:rPr>
                                        <m:sty m:val="p"/>
                                      </m:rPr>
                                      <a:rPr lang="en-GB" b="0" i="0" smtClean="0">
                                        <a:latin typeface="Cambria Math" panose="02040503050406030204" pitchFamily="18" charset="0"/>
                                      </a:rPr>
                                      <m:t>i</m:t>
                                    </m:r>
                                    <m:r>
                                      <a:rPr lang="en-GB" b="0" smtClean="0">
                                        <a:latin typeface="Cambria Math" panose="02040503050406030204" pitchFamily="18" charset="0"/>
                                      </a:rPr>
                                      <m:t>,</m:t>
                                    </m:r>
                                    <m:r>
                                      <a:rPr lang="en-GB" b="0" i="1" smtClean="0">
                                        <a:latin typeface="Cambria Math" panose="02040503050406030204" pitchFamily="18" charset="0"/>
                                      </a:rPr>
                                      <m:t>2</m:t>
                                    </m:r>
                                  </m:sub>
                                </m:sSub>
                              </m:oMath>
                            </m:oMathPara>
                          </a14:m>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dirty="0">
                            <a:ln>
                              <a:noFill/>
                            </a:ln>
                            <a:solidFill>
                              <a:srgbClr val="C00000"/>
                            </a:solidFill>
                            <a:effectLst/>
                            <a:uLnTx/>
                            <a:uFillTx/>
                            <a:latin typeface="Calibri" panose="020F0502020204030204"/>
                            <a:ea typeface="+mn-ea"/>
                            <a:cs typeface="+mn-cs"/>
                          </a:endParaRPr>
                        </a:p>
                      </a:txBody>
                      <a:tcPr/>
                    </a:tc>
                    <a:extLst>
                      <a:ext uri="{0D108BD9-81ED-4DB2-BD59-A6C34878D82A}">
                        <a16:rowId xmlns:a16="http://schemas.microsoft.com/office/drawing/2014/main" val="2629359575"/>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m:rPr>
                                        <m:sty m:val="p"/>
                                      </m:rPr>
                                      <a:rPr lang="en-GB" b="0" i="0" smtClean="0">
                                        <a:latin typeface="Cambria Math" panose="02040503050406030204" pitchFamily="18" charset="0"/>
                                      </a:rPr>
                                      <m:t>i</m:t>
                                    </m:r>
                                    <m:r>
                                      <a:rPr lang="en-GB" b="0" smtClean="0">
                                        <a:latin typeface="Cambria Math" panose="02040503050406030204" pitchFamily="18" charset="0"/>
                                      </a:rPr>
                                      <m:t>,3</m:t>
                                    </m:r>
                                  </m:sub>
                                </m:sSub>
                              </m:oMath>
                            </m:oMathPara>
                          </a14:m>
                          <a:endParaRPr lang="en-GB" dirty="0"/>
                        </a:p>
                      </a:txBody>
                      <a:tcPr>
                        <a:solidFill>
                          <a:srgbClr val="00999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m:rPr>
                                        <m:sty m:val="p"/>
                                      </m:rPr>
                                      <a:rPr lang="en-GB" b="0" i="0" smtClean="0">
                                        <a:latin typeface="Cambria Math" panose="02040503050406030204" pitchFamily="18" charset="0"/>
                                      </a:rPr>
                                      <m:t>i</m:t>
                                    </m:r>
                                    <m:r>
                                      <a:rPr lang="en-GB" b="0" smtClean="0">
                                        <a:latin typeface="Cambria Math" panose="02040503050406030204" pitchFamily="18" charset="0"/>
                                      </a:rPr>
                                      <m:t>,</m:t>
                                    </m:r>
                                    <m:r>
                                      <a:rPr lang="en-GB" b="0" i="1" smtClean="0">
                                        <a:latin typeface="Cambria Math" panose="02040503050406030204" pitchFamily="18" charset="0"/>
                                      </a:rPr>
                                      <m:t>3</m:t>
                                    </m:r>
                                  </m:sub>
                                </m:sSub>
                              </m:oMath>
                            </m:oMathPara>
                          </a14:m>
                          <a:endParaRPr lang="en-GB"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r>
                                      <m:rPr>
                                        <m:sty m:val="p"/>
                                      </m:rPr>
                                      <a:rPr lang="en-GB" b="0" i="0" smtClean="0">
                                        <a:latin typeface="Cambria Math" panose="02040503050406030204" pitchFamily="18" charset="0"/>
                                      </a:rPr>
                                      <m:t>i</m:t>
                                    </m:r>
                                    <m:r>
                                      <a:rPr lang="en-GB" b="0" smtClean="0">
                                        <a:latin typeface="Cambria Math" panose="02040503050406030204" pitchFamily="18" charset="0"/>
                                      </a:rPr>
                                      <m:t>,</m:t>
                                    </m:r>
                                    <m:r>
                                      <a:rPr lang="en-GB" b="0" i="1" smtClean="0">
                                        <a:latin typeface="Cambria Math" panose="02040503050406030204" pitchFamily="18" charset="0"/>
                                      </a:rPr>
                                      <m:t>3</m:t>
                                    </m:r>
                                  </m:sub>
                                </m:sSub>
                              </m:oMath>
                            </m:oMathPara>
                          </a14:m>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dirty="0">
                            <a:ln>
                              <a:noFill/>
                            </a:ln>
                            <a:solidFill>
                              <a:srgbClr val="C00000"/>
                            </a:solidFill>
                            <a:effectLst/>
                            <a:uLnTx/>
                            <a:uFillTx/>
                            <a:latin typeface="Calibri" panose="020F0502020204030204"/>
                            <a:ea typeface="+mn-ea"/>
                            <a:cs typeface="+mn-cs"/>
                          </a:endParaRPr>
                        </a:p>
                      </a:txBody>
                      <a:tcPr/>
                    </a:tc>
                    <a:extLst>
                      <a:ext uri="{0D108BD9-81ED-4DB2-BD59-A6C34878D82A}">
                        <a16:rowId xmlns:a16="http://schemas.microsoft.com/office/drawing/2014/main" val="1179616275"/>
                      </a:ext>
                    </a:extLst>
                  </a:tr>
                  <a:tr h="370840">
                    <a:tc>
                      <a:txBody>
                        <a:bodyPr/>
                        <a:lstStyle/>
                        <a:p>
                          <a:pPr algn="ctr"/>
                          <a:r>
                            <a:rPr lang="en-GB" dirty="0"/>
                            <a:t>…</a:t>
                          </a:r>
                        </a:p>
                      </a:txBody>
                      <a:tcPr>
                        <a:solidFill>
                          <a:srgbClr val="009999"/>
                        </a:solidFill>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GB"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GB" dirty="0"/>
                        </a:p>
                      </a:txBody>
                      <a:tcPr/>
                    </a:tc>
                    <a:tc>
                      <a:txBody>
                        <a:bodyPr/>
                        <a:lstStyle/>
                        <a:p>
                          <a:pPr algn="ctr"/>
                          <a:endParaRPr lang="en-GB" dirty="0"/>
                        </a:p>
                      </a:txBody>
                      <a:tcPr/>
                    </a:tc>
                    <a:extLst>
                      <a:ext uri="{0D108BD9-81ED-4DB2-BD59-A6C34878D82A}">
                        <a16:rowId xmlns:a16="http://schemas.microsoft.com/office/drawing/2014/main" val="223312268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i="1" smtClean="0">
                                        <a:latin typeface="Cambria Math" panose="02040503050406030204" pitchFamily="18" charset="0"/>
                                      </a:rPr>
                                      <m:t>𝑖</m:t>
                                    </m:r>
                                    <m:r>
                                      <a:rPr lang="en-GB" b="0" i="1" smtClean="0">
                                        <a:latin typeface="Cambria Math" panose="02040503050406030204" pitchFamily="18" charset="0"/>
                                      </a:rPr>
                                      <m:t>,</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𝑗</m:t>
                                        </m:r>
                                      </m:e>
                                    </m:acc>
                                    <m:r>
                                      <a:rPr lang="en-GB" b="0" i="1" smtClean="0">
                                        <a:latin typeface="Cambria Math" panose="02040503050406030204" pitchFamily="18" charset="0"/>
                                      </a:rPr>
                                      <m:t>−1</m:t>
                                    </m:r>
                                  </m:sub>
                                </m:sSub>
                              </m:oMath>
                            </m:oMathPara>
                          </a14:m>
                          <a:endParaRPr lang="en-GB" dirty="0"/>
                        </a:p>
                      </a:txBody>
                      <a:tcPr>
                        <a:solidFill>
                          <a:srgbClr val="00999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m:rPr>
                                        <m:sty m:val="p"/>
                                      </m:rPr>
                                      <a:rPr lang="en-GB" b="0" i="0" smtClean="0">
                                        <a:latin typeface="Cambria Math" panose="02040503050406030204" pitchFamily="18" charset="0"/>
                                      </a:rPr>
                                      <m:t>i</m:t>
                                    </m:r>
                                    <m:r>
                                      <a:rPr lang="en-GB" b="0" smtClean="0">
                                        <a:latin typeface="Cambria Math" panose="02040503050406030204" pitchFamily="18" charset="0"/>
                                      </a:rPr>
                                      <m:t>,</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𝑗</m:t>
                                        </m:r>
                                      </m:e>
                                    </m:acc>
                                    <m:r>
                                      <a:rPr lang="en-GB" b="0" i="1" smtClean="0">
                                        <a:latin typeface="Cambria Math" panose="02040503050406030204" pitchFamily="18" charset="0"/>
                                      </a:rPr>
                                      <m:t>−1 </m:t>
                                    </m:r>
                                  </m:sub>
                                </m:sSub>
                              </m:oMath>
                            </m:oMathPara>
                          </a14:m>
                          <a:endParaRPr lang="en-GB"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r>
                                      <m:rPr>
                                        <m:sty m:val="p"/>
                                      </m:rPr>
                                      <a:rPr lang="en-GB" b="0" i="0" smtClean="0">
                                        <a:latin typeface="Cambria Math" panose="02040503050406030204" pitchFamily="18" charset="0"/>
                                      </a:rPr>
                                      <m:t>i</m:t>
                                    </m:r>
                                    <m:r>
                                      <a:rPr lang="en-GB" b="0" i="0" smtClean="0">
                                        <a:latin typeface="Cambria Math" panose="02040503050406030204" pitchFamily="18" charset="0"/>
                                      </a:rPr>
                                      <m:t>,</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𝑗</m:t>
                                        </m:r>
                                      </m:e>
                                    </m:acc>
                                    <m:r>
                                      <a:rPr lang="en-GB" b="0" i="1" smtClean="0">
                                        <a:latin typeface="Cambria Math" panose="02040503050406030204" pitchFamily="18" charset="0"/>
                                      </a:rPr>
                                      <m:t>−1</m:t>
                                    </m:r>
                                  </m:sub>
                                </m:sSub>
                              </m:oMath>
                            </m:oMathPara>
                          </a14:m>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dirty="0">
                            <a:ln>
                              <a:noFill/>
                            </a:ln>
                            <a:solidFill>
                              <a:srgbClr val="C00000"/>
                            </a:solidFill>
                            <a:effectLst/>
                            <a:uLnTx/>
                            <a:uFillTx/>
                            <a:latin typeface="+mn-lt"/>
                            <a:ea typeface="+mn-ea"/>
                            <a:cs typeface="+mn-cs"/>
                          </a:endParaRPr>
                        </a:p>
                      </a:txBody>
                      <a:tcPr/>
                    </a:tc>
                    <a:extLst>
                      <a:ext uri="{0D108BD9-81ED-4DB2-BD59-A6C34878D82A}">
                        <a16:rowId xmlns:a16="http://schemas.microsoft.com/office/drawing/2014/main" val="94217567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m:rPr>
                                        <m:sty m:val="p"/>
                                      </m:rPr>
                                      <a:rPr lang="en-GB" b="0" i="0" smtClean="0">
                                        <a:latin typeface="Cambria Math" panose="02040503050406030204" pitchFamily="18" charset="0"/>
                                      </a:rPr>
                                      <m:t>i</m:t>
                                    </m:r>
                                    <m:r>
                                      <a:rPr lang="en-GB" b="0" smtClean="0">
                                        <a:latin typeface="Cambria Math" panose="02040503050406030204" pitchFamily="18" charset="0"/>
                                      </a:rPr>
                                      <m:t>,</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𝑗</m:t>
                                        </m:r>
                                      </m:e>
                                    </m:acc>
                                  </m:sub>
                                </m:sSub>
                              </m:oMath>
                            </m:oMathPara>
                          </a14:m>
                          <a:endParaRPr lang="en-GB" dirty="0"/>
                        </a:p>
                      </a:txBody>
                      <a:tcPr>
                        <a:solidFill>
                          <a:srgbClr val="00999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m:rPr>
                                        <m:sty m:val="p"/>
                                      </m:rPr>
                                      <a:rPr lang="en-GB" b="0" i="0" smtClean="0">
                                        <a:latin typeface="Cambria Math" panose="02040503050406030204" pitchFamily="18" charset="0"/>
                                      </a:rPr>
                                      <m:t>i</m:t>
                                    </m:r>
                                    <m:r>
                                      <a:rPr lang="en-GB" b="0" smtClean="0">
                                        <a:latin typeface="Cambria Math" panose="02040503050406030204" pitchFamily="18" charset="0"/>
                                      </a:rPr>
                                      <m:t>,</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𝑗</m:t>
                                        </m:r>
                                      </m:e>
                                    </m:acc>
                                    <m:r>
                                      <a:rPr lang="en-GB" b="0" i="1" smtClean="0">
                                        <a:latin typeface="Cambria Math" panose="02040503050406030204" pitchFamily="18" charset="0"/>
                                      </a:rPr>
                                      <m:t> </m:t>
                                    </m:r>
                                  </m:sub>
                                </m:sSub>
                              </m:oMath>
                            </m:oMathPara>
                          </a14:m>
                          <a:endParaRPr lang="en-GB"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r>
                                      <m:rPr>
                                        <m:sty m:val="p"/>
                                      </m:rPr>
                                      <a:rPr lang="en-GB" b="0" i="0" smtClean="0">
                                        <a:latin typeface="Cambria Math" panose="02040503050406030204" pitchFamily="18" charset="0"/>
                                      </a:rPr>
                                      <m:t>i</m:t>
                                    </m:r>
                                    <m:r>
                                      <a:rPr lang="en-GB" b="0" smtClean="0">
                                        <a:latin typeface="Cambria Math" panose="02040503050406030204" pitchFamily="18" charset="0"/>
                                      </a:rPr>
                                      <m:t>,</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𝑗</m:t>
                                        </m:r>
                                      </m:e>
                                    </m:acc>
                                  </m:sub>
                                </m:sSub>
                              </m:oMath>
                            </m:oMathPara>
                          </a14:m>
                          <a:endParaRPr lang="en-GB" dirty="0"/>
                        </a:p>
                      </a:txBody>
                      <a:tcPr/>
                    </a:tc>
                    <a:tc>
                      <a:txBody>
                        <a:bodyPr/>
                        <a:lstStyle/>
                        <a:p>
                          <a:pPr marL="0" algn="ctr" defTabSz="914400" rtl="0" eaLnBrk="1" latinLnBrk="0" hangingPunct="1"/>
                          <a:endParaRPr lang="en-GB" sz="2000" b="1" kern="1200" dirty="0">
                            <a:solidFill>
                              <a:srgbClr val="009999"/>
                            </a:solidFill>
                            <a:latin typeface="+mn-lt"/>
                            <a:ea typeface="+mn-ea"/>
                            <a:cs typeface="+mn-cs"/>
                          </a:endParaRPr>
                        </a:p>
                      </a:txBody>
                      <a:tcPr/>
                    </a:tc>
                    <a:extLst>
                      <a:ext uri="{0D108BD9-81ED-4DB2-BD59-A6C34878D82A}">
                        <a16:rowId xmlns:a16="http://schemas.microsoft.com/office/drawing/2014/main" val="3759802537"/>
                      </a:ext>
                    </a:extLst>
                  </a:tr>
                  <a:tr h="370840">
                    <a:tc>
                      <a:txBody>
                        <a:bodyPr/>
                        <a:lstStyle/>
                        <a:p>
                          <a:pPr algn="ctr"/>
                          <a:r>
                            <a:rPr lang="en-GB" dirty="0"/>
                            <a:t>…</a:t>
                          </a:r>
                        </a:p>
                      </a:txBody>
                      <a:tcPr>
                        <a:solidFill>
                          <a:srgbClr val="009999"/>
                        </a:solidFill>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GB"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GB" dirty="0"/>
                        </a:p>
                      </a:txBody>
                      <a:tcPr/>
                    </a:tc>
                    <a:tc>
                      <a:txBody>
                        <a:bodyPr/>
                        <a:lstStyle/>
                        <a:p>
                          <a:pPr algn="ctr"/>
                          <a:endParaRPr lang="en-GB" dirty="0"/>
                        </a:p>
                      </a:txBody>
                      <a:tcPr/>
                    </a:tc>
                    <a:extLst>
                      <a:ext uri="{0D108BD9-81ED-4DB2-BD59-A6C34878D82A}">
                        <a16:rowId xmlns:a16="http://schemas.microsoft.com/office/drawing/2014/main" val="308917851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m:rPr>
                                        <m:sty m:val="p"/>
                                      </m:rPr>
                                      <a:rPr lang="en-GB" b="0" i="0" smtClean="0">
                                        <a:latin typeface="Cambria Math" panose="02040503050406030204" pitchFamily="18" charset="0"/>
                                      </a:rPr>
                                      <m:t>i</m:t>
                                    </m:r>
                                    <m:r>
                                      <a:rPr lang="en-GB" b="0" smtClean="0">
                                        <a:latin typeface="Cambria Math" panose="02040503050406030204" pitchFamily="18" charset="0"/>
                                      </a:rPr>
                                      <m:t>,</m:t>
                                    </m:r>
                                    <m:sSub>
                                      <m:sSubPr>
                                        <m:ctrlPr>
                                          <a:rPr lang="en-GB" b="0" i="1" smtClean="0">
                                            <a:latin typeface="Cambria Math" panose="02040503050406030204" pitchFamily="18" charset="0"/>
                                          </a:rPr>
                                        </m:ctrlPr>
                                      </m:sSubPr>
                                      <m:e>
                                        <m:r>
                                          <a:rPr lang="en-GB" b="0" smtClean="0">
                                            <a:latin typeface="Cambria Math" panose="02040503050406030204" pitchFamily="18" charset="0"/>
                                          </a:rPr>
                                          <m:t>𝑚</m:t>
                                        </m:r>
                                      </m:e>
                                      <m:sub>
                                        <m:r>
                                          <m:rPr>
                                            <m:sty m:val="p"/>
                                          </m:rPr>
                                          <a:rPr lang="en-GB" b="0" i="0" smtClean="0">
                                            <a:latin typeface="Cambria Math" panose="02040503050406030204" pitchFamily="18" charset="0"/>
                                          </a:rPr>
                                          <m:t>i</m:t>
                                        </m:r>
                                      </m:sub>
                                    </m:sSub>
                                  </m:sub>
                                </m:sSub>
                              </m:oMath>
                            </m:oMathPara>
                          </a14:m>
                          <a:endParaRPr lang="en-GB" dirty="0"/>
                        </a:p>
                      </a:txBody>
                      <a:tcPr>
                        <a:solidFill>
                          <a:srgbClr val="00999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m:rPr>
                                        <m:sty m:val="p"/>
                                      </m:rPr>
                                      <a:rPr lang="en-GB" b="0" i="0" smtClean="0">
                                        <a:latin typeface="Cambria Math" panose="02040503050406030204" pitchFamily="18" charset="0"/>
                                      </a:rPr>
                                      <m:t>i</m:t>
                                    </m:r>
                                    <m:r>
                                      <a:rPr lang="en-GB" b="0"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𝑖</m:t>
                                        </m:r>
                                      </m:sub>
                                    </m:sSub>
                                  </m:sub>
                                </m:sSub>
                              </m:oMath>
                            </m:oMathPara>
                          </a14:m>
                          <a:endParaRPr lang="en-GB"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r>
                                      <m:rPr>
                                        <m:sty m:val="p"/>
                                      </m:rPr>
                                      <a:rPr lang="en-GB" b="0" i="0" smtClean="0">
                                        <a:latin typeface="Cambria Math" panose="02040503050406030204" pitchFamily="18" charset="0"/>
                                      </a:rPr>
                                      <m:t>i</m:t>
                                    </m:r>
                                    <m:r>
                                      <a:rPr lang="en-GB" b="0"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𝑖</m:t>
                                        </m:r>
                                      </m:sub>
                                    </m:sSub>
                                  </m:sub>
                                </m:sSub>
                              </m:oMath>
                            </m:oMathPara>
                          </a14:m>
                          <a:endParaRPr lang="en-GB" dirty="0"/>
                        </a:p>
                      </a:txBody>
                      <a:tcPr/>
                    </a:tc>
                    <a:tc>
                      <a:txBody>
                        <a:bodyPr/>
                        <a:lstStyle/>
                        <a:p>
                          <a:pPr marL="0" algn="ctr" defTabSz="914400" rtl="0" eaLnBrk="1" latinLnBrk="0" hangingPunct="1"/>
                          <a:endParaRPr lang="en-GB" sz="2000" b="1" kern="1200" dirty="0">
                            <a:solidFill>
                              <a:srgbClr val="009999"/>
                            </a:solidFill>
                            <a:latin typeface="+mn-lt"/>
                            <a:ea typeface="+mn-ea"/>
                            <a:cs typeface="+mn-cs"/>
                          </a:endParaRPr>
                        </a:p>
                      </a:txBody>
                      <a:tcPr/>
                    </a:tc>
                    <a:extLst>
                      <a:ext uri="{0D108BD9-81ED-4DB2-BD59-A6C34878D82A}">
                        <a16:rowId xmlns:a16="http://schemas.microsoft.com/office/drawing/2014/main" val="516700339"/>
                      </a:ext>
                    </a:extLst>
                  </a:tr>
                </a:tbl>
              </a:graphicData>
            </a:graphic>
          </p:graphicFrame>
        </mc:Choice>
        <mc:Fallback xmlns="">
          <p:graphicFrame>
            <p:nvGraphicFramePr>
              <p:cNvPr id="6" name="Table 5">
                <a:extLst>
                  <a:ext uri="{FF2B5EF4-FFF2-40B4-BE49-F238E27FC236}">
                    <a16:creationId xmlns:a16="http://schemas.microsoft.com/office/drawing/2014/main" id="{7528BF47-9EB7-800C-E67C-230A661021F3}"/>
                  </a:ext>
                </a:extLst>
              </p:cNvPr>
              <p:cNvGraphicFramePr>
                <a:graphicFrameLocks noGrp="1"/>
              </p:cNvGraphicFramePr>
              <p:nvPr>
                <p:extLst>
                  <p:ext uri="{D42A27DB-BD31-4B8C-83A1-F6EECF244321}">
                    <p14:modId xmlns:p14="http://schemas.microsoft.com/office/powerpoint/2010/main" val="1536347106"/>
                  </p:ext>
                </p:extLst>
              </p:nvPr>
            </p:nvGraphicFramePr>
            <p:xfrm>
              <a:off x="295422" y="2114062"/>
              <a:ext cx="3963964" cy="3759200"/>
            </p:xfrm>
            <a:graphic>
              <a:graphicData uri="http://schemas.openxmlformats.org/drawingml/2006/table">
                <a:tbl>
                  <a:tblPr firstCol="1">
                    <a:tableStyleId>{7DF18680-E054-41AD-8BC1-D1AEF772440D}</a:tableStyleId>
                  </a:tblPr>
                  <a:tblGrid>
                    <a:gridCol w="990991">
                      <a:extLst>
                        <a:ext uri="{9D8B030D-6E8A-4147-A177-3AD203B41FA5}">
                          <a16:colId xmlns:a16="http://schemas.microsoft.com/office/drawing/2014/main" val="346967508"/>
                        </a:ext>
                      </a:extLst>
                    </a:gridCol>
                    <a:gridCol w="820618">
                      <a:extLst>
                        <a:ext uri="{9D8B030D-6E8A-4147-A177-3AD203B41FA5}">
                          <a16:colId xmlns:a16="http://schemas.microsoft.com/office/drawing/2014/main" val="2917265135"/>
                        </a:ext>
                      </a:extLst>
                    </a:gridCol>
                    <a:gridCol w="956603">
                      <a:extLst>
                        <a:ext uri="{9D8B030D-6E8A-4147-A177-3AD203B41FA5}">
                          <a16:colId xmlns:a16="http://schemas.microsoft.com/office/drawing/2014/main" val="2665946954"/>
                        </a:ext>
                      </a:extLst>
                    </a:gridCol>
                    <a:gridCol w="1195752">
                      <a:extLst>
                        <a:ext uri="{9D8B030D-6E8A-4147-A177-3AD203B41FA5}">
                          <a16:colId xmlns:a16="http://schemas.microsoft.com/office/drawing/2014/main" val="1137804618"/>
                        </a:ext>
                      </a:extLst>
                    </a:gridCol>
                  </a:tblGrid>
                  <a:tr h="640080">
                    <a:tc>
                      <a:txBody>
                        <a:bodyPr/>
                        <a:lstStyle/>
                        <a:p>
                          <a:pPr marL="0" algn="ctr" defTabSz="914400" rtl="0" eaLnBrk="1" latinLnBrk="0" hangingPunct="1"/>
                          <a:r>
                            <a:rPr kumimoji="0" lang="en-GB" sz="1800" b="1" u="none" strike="noStrike" kern="1200" cap="none" spc="0" normalizeH="0" baseline="0" noProof="0" dirty="0">
                              <a:ln>
                                <a:noFill/>
                              </a:ln>
                              <a:solidFill>
                                <a:srgbClr val="FFFFFF"/>
                              </a:solidFill>
                              <a:effectLst/>
                              <a:uLnTx/>
                              <a:uFillTx/>
                              <a:latin typeface="+mn-lt"/>
                              <a:ea typeface="+mn-ea"/>
                              <a:cs typeface="+mn-cs"/>
                            </a:rPr>
                            <a:t>Strike</a:t>
                          </a:r>
                        </a:p>
                      </a:txBody>
                      <a:tcPr anchor="ctr">
                        <a:solidFill>
                          <a:srgbClr val="009999"/>
                        </a:solidFill>
                      </a:tcPr>
                    </a:tc>
                    <a:tc>
                      <a:txBody>
                        <a:bodyPr/>
                        <a:lstStyle/>
                        <a:p>
                          <a:pPr marL="0" algn="ctr" defTabSz="914400" rtl="0" eaLnBrk="1" latinLnBrk="0" hangingPunct="1"/>
                          <a:r>
                            <a:rPr kumimoji="0" lang="en-GB" sz="1800" b="1" u="none" strike="noStrike" kern="1200" cap="none" spc="0" normalizeH="0" baseline="0" noProof="0" dirty="0">
                              <a:ln>
                                <a:noFill/>
                              </a:ln>
                              <a:solidFill>
                                <a:srgbClr val="FFFFFF"/>
                              </a:solidFill>
                              <a:effectLst/>
                              <a:uLnTx/>
                              <a:uFillTx/>
                              <a:latin typeface="+mn-lt"/>
                              <a:ea typeface="+mn-ea"/>
                              <a:cs typeface="+mn-cs"/>
                            </a:rPr>
                            <a:t>Call Price</a:t>
                          </a:r>
                        </a:p>
                      </a:txBody>
                      <a:tcPr anchor="ctr">
                        <a:solidFill>
                          <a:srgbClr val="009999"/>
                        </a:solidFill>
                      </a:tcPr>
                    </a:tc>
                    <a:tc>
                      <a:txBody>
                        <a:bodyPr/>
                        <a:lstStyle/>
                        <a:p>
                          <a:pPr marL="0" algn="ctr" defTabSz="914400" rtl="0" eaLnBrk="1" latinLnBrk="0" hangingPunct="1"/>
                          <a:r>
                            <a:rPr kumimoji="0" lang="en-GB" sz="1800" b="1" u="none" strike="noStrike" kern="1200" cap="none" spc="0" normalizeH="0" baseline="0" noProof="0" dirty="0">
                              <a:ln>
                                <a:noFill/>
                              </a:ln>
                              <a:solidFill>
                                <a:srgbClr val="FFFFFF"/>
                              </a:solidFill>
                              <a:effectLst/>
                              <a:uLnTx/>
                              <a:uFillTx/>
                              <a:latin typeface="+mn-lt"/>
                              <a:ea typeface="+mn-ea"/>
                              <a:cs typeface="+mn-cs"/>
                            </a:rPr>
                            <a:t>Put Price</a:t>
                          </a:r>
                        </a:p>
                      </a:txBody>
                      <a:tcPr anchor="ctr">
                        <a:solidFill>
                          <a:srgbClr val="009999"/>
                        </a:solidFill>
                      </a:tcPr>
                    </a:tc>
                    <a:tc>
                      <a:txBody>
                        <a:bodyPr/>
                        <a:lstStyle/>
                        <a:p>
                          <a:endParaRPr lang="en-US"/>
                        </a:p>
                      </a:txBody>
                      <a:tcPr anchor="ctr">
                        <a:blipFill>
                          <a:blip r:embed="rId3"/>
                          <a:stretch>
                            <a:fillRect l="-232653" t="-4762" r="-1020" b="-490476"/>
                          </a:stretch>
                        </a:blipFill>
                      </a:tcPr>
                    </a:tc>
                    <a:extLst>
                      <a:ext uri="{0D108BD9-81ED-4DB2-BD59-A6C34878D82A}">
                        <a16:rowId xmlns:a16="http://schemas.microsoft.com/office/drawing/2014/main" val="2329107193"/>
                      </a:ext>
                    </a:extLst>
                  </a:tr>
                  <a:tr h="396240">
                    <a:tc>
                      <a:txBody>
                        <a:bodyPr/>
                        <a:lstStyle/>
                        <a:p>
                          <a:endParaRPr lang="en-US"/>
                        </a:p>
                      </a:txBody>
                      <a:tcPr>
                        <a:blipFill>
                          <a:blip r:embed="rId3"/>
                          <a:stretch>
                            <a:fillRect l="-613" t="-169231" r="-300613" b="-692308"/>
                          </a:stretch>
                        </a:blipFill>
                      </a:tcPr>
                    </a:tc>
                    <a:tc>
                      <a:txBody>
                        <a:bodyPr/>
                        <a:lstStyle/>
                        <a:p>
                          <a:endParaRPr lang="en-US"/>
                        </a:p>
                      </a:txBody>
                      <a:tcPr>
                        <a:blipFill>
                          <a:blip r:embed="rId3"/>
                          <a:stretch>
                            <a:fillRect l="-121481" t="-169231" r="-262963" b="-692308"/>
                          </a:stretch>
                        </a:blipFill>
                      </a:tcPr>
                    </a:tc>
                    <a:tc>
                      <a:txBody>
                        <a:bodyPr/>
                        <a:lstStyle/>
                        <a:p>
                          <a:endParaRPr lang="en-US"/>
                        </a:p>
                      </a:txBody>
                      <a:tcPr>
                        <a:blipFill>
                          <a:blip r:embed="rId3"/>
                          <a:stretch>
                            <a:fillRect l="-190446" t="-169231" r="-126115" b="-692308"/>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dirty="0">
                            <a:ln>
                              <a:noFill/>
                            </a:ln>
                            <a:solidFill>
                              <a:srgbClr val="C00000"/>
                            </a:solidFill>
                            <a:effectLst/>
                            <a:uLnTx/>
                            <a:uFillTx/>
                            <a:latin typeface="Calibri" panose="020F0502020204030204"/>
                            <a:ea typeface="+mn-ea"/>
                            <a:cs typeface="+mn-cs"/>
                          </a:endParaRPr>
                        </a:p>
                      </a:txBody>
                      <a:tcPr/>
                    </a:tc>
                    <a:extLst>
                      <a:ext uri="{0D108BD9-81ED-4DB2-BD59-A6C34878D82A}">
                        <a16:rowId xmlns:a16="http://schemas.microsoft.com/office/drawing/2014/main" val="2853588818"/>
                      </a:ext>
                    </a:extLst>
                  </a:tr>
                  <a:tr h="396240">
                    <a:tc>
                      <a:txBody>
                        <a:bodyPr/>
                        <a:lstStyle/>
                        <a:p>
                          <a:endParaRPr lang="en-US"/>
                        </a:p>
                      </a:txBody>
                      <a:tcPr>
                        <a:blipFill>
                          <a:blip r:embed="rId3"/>
                          <a:stretch>
                            <a:fillRect l="-613" t="-265152" r="-300613" b="-581818"/>
                          </a:stretch>
                        </a:blipFill>
                      </a:tcPr>
                    </a:tc>
                    <a:tc>
                      <a:txBody>
                        <a:bodyPr/>
                        <a:lstStyle/>
                        <a:p>
                          <a:endParaRPr lang="en-US"/>
                        </a:p>
                      </a:txBody>
                      <a:tcPr>
                        <a:blipFill>
                          <a:blip r:embed="rId3"/>
                          <a:stretch>
                            <a:fillRect l="-121481" t="-265152" r="-262963" b="-581818"/>
                          </a:stretch>
                        </a:blipFill>
                      </a:tcPr>
                    </a:tc>
                    <a:tc>
                      <a:txBody>
                        <a:bodyPr/>
                        <a:lstStyle/>
                        <a:p>
                          <a:endParaRPr lang="en-US"/>
                        </a:p>
                      </a:txBody>
                      <a:tcPr>
                        <a:blipFill>
                          <a:blip r:embed="rId3"/>
                          <a:stretch>
                            <a:fillRect l="-190446" t="-265152" r="-126115" b="-581818"/>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dirty="0">
                            <a:ln>
                              <a:noFill/>
                            </a:ln>
                            <a:solidFill>
                              <a:srgbClr val="C00000"/>
                            </a:solidFill>
                            <a:effectLst/>
                            <a:uLnTx/>
                            <a:uFillTx/>
                            <a:latin typeface="Calibri" panose="020F0502020204030204"/>
                            <a:ea typeface="+mn-ea"/>
                            <a:cs typeface="+mn-cs"/>
                          </a:endParaRPr>
                        </a:p>
                      </a:txBody>
                      <a:tcPr/>
                    </a:tc>
                    <a:extLst>
                      <a:ext uri="{0D108BD9-81ED-4DB2-BD59-A6C34878D82A}">
                        <a16:rowId xmlns:a16="http://schemas.microsoft.com/office/drawing/2014/main" val="2629359575"/>
                      </a:ext>
                    </a:extLst>
                  </a:tr>
                  <a:tr h="396240">
                    <a:tc>
                      <a:txBody>
                        <a:bodyPr/>
                        <a:lstStyle/>
                        <a:p>
                          <a:endParaRPr lang="en-US"/>
                        </a:p>
                      </a:txBody>
                      <a:tcPr>
                        <a:blipFill>
                          <a:blip r:embed="rId3"/>
                          <a:stretch>
                            <a:fillRect l="-613" t="-370769" r="-300613" b="-490769"/>
                          </a:stretch>
                        </a:blipFill>
                      </a:tcPr>
                    </a:tc>
                    <a:tc>
                      <a:txBody>
                        <a:bodyPr/>
                        <a:lstStyle/>
                        <a:p>
                          <a:endParaRPr lang="en-US"/>
                        </a:p>
                      </a:txBody>
                      <a:tcPr>
                        <a:blipFill>
                          <a:blip r:embed="rId3"/>
                          <a:stretch>
                            <a:fillRect l="-121481" t="-370769" r="-262963" b="-490769"/>
                          </a:stretch>
                        </a:blipFill>
                      </a:tcPr>
                    </a:tc>
                    <a:tc>
                      <a:txBody>
                        <a:bodyPr/>
                        <a:lstStyle/>
                        <a:p>
                          <a:endParaRPr lang="en-US"/>
                        </a:p>
                      </a:txBody>
                      <a:tcPr>
                        <a:blipFill>
                          <a:blip r:embed="rId3"/>
                          <a:stretch>
                            <a:fillRect l="-190446" t="-370769" r="-126115" b="-490769"/>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dirty="0">
                            <a:ln>
                              <a:noFill/>
                            </a:ln>
                            <a:solidFill>
                              <a:srgbClr val="C00000"/>
                            </a:solidFill>
                            <a:effectLst/>
                            <a:uLnTx/>
                            <a:uFillTx/>
                            <a:latin typeface="Calibri" panose="020F0502020204030204"/>
                            <a:ea typeface="+mn-ea"/>
                            <a:cs typeface="+mn-cs"/>
                          </a:endParaRPr>
                        </a:p>
                      </a:txBody>
                      <a:tcPr/>
                    </a:tc>
                    <a:extLst>
                      <a:ext uri="{0D108BD9-81ED-4DB2-BD59-A6C34878D82A}">
                        <a16:rowId xmlns:a16="http://schemas.microsoft.com/office/drawing/2014/main" val="1179616275"/>
                      </a:ext>
                    </a:extLst>
                  </a:tr>
                  <a:tr h="370840">
                    <a:tc>
                      <a:txBody>
                        <a:bodyPr/>
                        <a:lstStyle/>
                        <a:p>
                          <a:pPr algn="ctr"/>
                          <a:r>
                            <a:rPr lang="en-GB" dirty="0"/>
                            <a:t>…</a:t>
                          </a:r>
                        </a:p>
                      </a:txBody>
                      <a:tcPr>
                        <a:solidFill>
                          <a:srgbClr val="009999"/>
                        </a:solidFill>
                      </a:tcPr>
                    </a:tc>
                    <a:tc>
                      <a:txBody>
                        <a:bodyPr/>
                        <a:lstStyle/>
                        <a:p>
                          <a:endParaRPr lang="en-US"/>
                        </a:p>
                      </a:txBody>
                      <a:tcPr>
                        <a:blipFill>
                          <a:blip r:embed="rId3"/>
                          <a:stretch>
                            <a:fillRect l="-121481" t="-501639" r="-262963" b="-422951"/>
                          </a:stretch>
                        </a:blipFill>
                      </a:tcPr>
                    </a:tc>
                    <a:tc>
                      <a:txBody>
                        <a:bodyPr/>
                        <a:lstStyle/>
                        <a:p>
                          <a:endParaRPr lang="en-US"/>
                        </a:p>
                      </a:txBody>
                      <a:tcPr>
                        <a:blipFill>
                          <a:blip r:embed="rId3"/>
                          <a:stretch>
                            <a:fillRect l="-190446" t="-501639" r="-126115" b="-422951"/>
                          </a:stretch>
                        </a:blipFill>
                      </a:tcPr>
                    </a:tc>
                    <a:tc>
                      <a:txBody>
                        <a:bodyPr/>
                        <a:lstStyle/>
                        <a:p>
                          <a:pPr algn="ctr"/>
                          <a:endParaRPr lang="en-GB" dirty="0"/>
                        </a:p>
                      </a:txBody>
                      <a:tcPr/>
                    </a:tc>
                    <a:extLst>
                      <a:ext uri="{0D108BD9-81ED-4DB2-BD59-A6C34878D82A}">
                        <a16:rowId xmlns:a16="http://schemas.microsoft.com/office/drawing/2014/main" val="2233122687"/>
                      </a:ext>
                    </a:extLst>
                  </a:tr>
                  <a:tr h="396240">
                    <a:tc>
                      <a:txBody>
                        <a:bodyPr/>
                        <a:lstStyle/>
                        <a:p>
                          <a:endParaRPr lang="en-US"/>
                        </a:p>
                      </a:txBody>
                      <a:tcPr>
                        <a:blipFill>
                          <a:blip r:embed="rId3"/>
                          <a:stretch>
                            <a:fillRect l="-613" t="-564615" r="-300613" b="-296923"/>
                          </a:stretch>
                        </a:blipFill>
                      </a:tcPr>
                    </a:tc>
                    <a:tc>
                      <a:txBody>
                        <a:bodyPr/>
                        <a:lstStyle/>
                        <a:p>
                          <a:endParaRPr lang="en-US"/>
                        </a:p>
                      </a:txBody>
                      <a:tcPr>
                        <a:blipFill>
                          <a:blip r:embed="rId3"/>
                          <a:stretch>
                            <a:fillRect l="-121481" t="-564615" r="-262963" b="-296923"/>
                          </a:stretch>
                        </a:blipFill>
                      </a:tcPr>
                    </a:tc>
                    <a:tc>
                      <a:txBody>
                        <a:bodyPr/>
                        <a:lstStyle/>
                        <a:p>
                          <a:endParaRPr lang="en-US"/>
                        </a:p>
                      </a:txBody>
                      <a:tcPr>
                        <a:blipFill>
                          <a:blip r:embed="rId3"/>
                          <a:stretch>
                            <a:fillRect l="-190446" t="-564615" r="-126115" b="-29692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dirty="0">
                            <a:ln>
                              <a:noFill/>
                            </a:ln>
                            <a:solidFill>
                              <a:srgbClr val="C00000"/>
                            </a:solidFill>
                            <a:effectLst/>
                            <a:uLnTx/>
                            <a:uFillTx/>
                            <a:latin typeface="+mn-lt"/>
                            <a:ea typeface="+mn-ea"/>
                            <a:cs typeface="+mn-cs"/>
                          </a:endParaRPr>
                        </a:p>
                      </a:txBody>
                      <a:tcPr/>
                    </a:tc>
                    <a:extLst>
                      <a:ext uri="{0D108BD9-81ED-4DB2-BD59-A6C34878D82A}">
                        <a16:rowId xmlns:a16="http://schemas.microsoft.com/office/drawing/2014/main" val="942175673"/>
                      </a:ext>
                    </a:extLst>
                  </a:tr>
                  <a:tr h="396240">
                    <a:tc>
                      <a:txBody>
                        <a:bodyPr/>
                        <a:lstStyle/>
                        <a:p>
                          <a:endParaRPr lang="en-US"/>
                        </a:p>
                      </a:txBody>
                      <a:tcPr>
                        <a:blipFill>
                          <a:blip r:embed="rId3"/>
                          <a:stretch>
                            <a:fillRect l="-613" t="-664615" r="-300613" b="-196923"/>
                          </a:stretch>
                        </a:blipFill>
                      </a:tcPr>
                    </a:tc>
                    <a:tc>
                      <a:txBody>
                        <a:bodyPr/>
                        <a:lstStyle/>
                        <a:p>
                          <a:endParaRPr lang="en-US"/>
                        </a:p>
                      </a:txBody>
                      <a:tcPr>
                        <a:blipFill>
                          <a:blip r:embed="rId3"/>
                          <a:stretch>
                            <a:fillRect l="-121481" t="-664615" r="-262963" b="-196923"/>
                          </a:stretch>
                        </a:blipFill>
                      </a:tcPr>
                    </a:tc>
                    <a:tc>
                      <a:txBody>
                        <a:bodyPr/>
                        <a:lstStyle/>
                        <a:p>
                          <a:endParaRPr lang="en-US"/>
                        </a:p>
                      </a:txBody>
                      <a:tcPr>
                        <a:blipFill>
                          <a:blip r:embed="rId3"/>
                          <a:stretch>
                            <a:fillRect l="-190446" t="-664615" r="-126115" b="-196923"/>
                          </a:stretch>
                        </a:blipFill>
                      </a:tcPr>
                    </a:tc>
                    <a:tc>
                      <a:txBody>
                        <a:bodyPr/>
                        <a:lstStyle/>
                        <a:p>
                          <a:pPr marL="0" algn="ctr" defTabSz="914400" rtl="0" eaLnBrk="1" latinLnBrk="0" hangingPunct="1"/>
                          <a:endParaRPr lang="en-GB" sz="2000" b="1" kern="1200" dirty="0">
                            <a:solidFill>
                              <a:srgbClr val="009999"/>
                            </a:solidFill>
                            <a:latin typeface="+mn-lt"/>
                            <a:ea typeface="+mn-ea"/>
                            <a:cs typeface="+mn-cs"/>
                          </a:endParaRPr>
                        </a:p>
                      </a:txBody>
                      <a:tcPr/>
                    </a:tc>
                    <a:extLst>
                      <a:ext uri="{0D108BD9-81ED-4DB2-BD59-A6C34878D82A}">
                        <a16:rowId xmlns:a16="http://schemas.microsoft.com/office/drawing/2014/main" val="3759802537"/>
                      </a:ext>
                    </a:extLst>
                  </a:tr>
                  <a:tr h="370840">
                    <a:tc>
                      <a:txBody>
                        <a:bodyPr/>
                        <a:lstStyle/>
                        <a:p>
                          <a:pPr algn="ctr"/>
                          <a:r>
                            <a:rPr lang="en-GB" dirty="0"/>
                            <a:t>…</a:t>
                          </a:r>
                        </a:p>
                      </a:txBody>
                      <a:tcPr>
                        <a:solidFill>
                          <a:srgbClr val="009999"/>
                        </a:solidFill>
                      </a:tcPr>
                    </a:tc>
                    <a:tc>
                      <a:txBody>
                        <a:bodyPr/>
                        <a:lstStyle/>
                        <a:p>
                          <a:endParaRPr lang="en-US"/>
                        </a:p>
                      </a:txBody>
                      <a:tcPr>
                        <a:blipFill>
                          <a:blip r:embed="rId3"/>
                          <a:stretch>
                            <a:fillRect l="-121481" t="-814754" r="-262963" b="-109836"/>
                          </a:stretch>
                        </a:blipFill>
                      </a:tcPr>
                    </a:tc>
                    <a:tc>
                      <a:txBody>
                        <a:bodyPr/>
                        <a:lstStyle/>
                        <a:p>
                          <a:endParaRPr lang="en-US"/>
                        </a:p>
                      </a:txBody>
                      <a:tcPr>
                        <a:blipFill>
                          <a:blip r:embed="rId3"/>
                          <a:stretch>
                            <a:fillRect l="-190446" t="-814754" r="-126115" b="-109836"/>
                          </a:stretch>
                        </a:blipFill>
                      </a:tcPr>
                    </a:tc>
                    <a:tc>
                      <a:txBody>
                        <a:bodyPr/>
                        <a:lstStyle/>
                        <a:p>
                          <a:pPr algn="ctr"/>
                          <a:endParaRPr lang="en-GB" dirty="0"/>
                        </a:p>
                      </a:txBody>
                      <a:tcPr/>
                    </a:tc>
                    <a:extLst>
                      <a:ext uri="{0D108BD9-81ED-4DB2-BD59-A6C34878D82A}">
                        <a16:rowId xmlns:a16="http://schemas.microsoft.com/office/drawing/2014/main" val="3089178513"/>
                      </a:ext>
                    </a:extLst>
                  </a:tr>
                  <a:tr h="396240">
                    <a:tc>
                      <a:txBody>
                        <a:bodyPr/>
                        <a:lstStyle/>
                        <a:p>
                          <a:endParaRPr lang="en-US"/>
                        </a:p>
                      </a:txBody>
                      <a:tcPr>
                        <a:blipFill>
                          <a:blip r:embed="rId3"/>
                          <a:stretch>
                            <a:fillRect l="-613" t="-858462" r="-300613" b="-3077"/>
                          </a:stretch>
                        </a:blipFill>
                      </a:tcPr>
                    </a:tc>
                    <a:tc>
                      <a:txBody>
                        <a:bodyPr/>
                        <a:lstStyle/>
                        <a:p>
                          <a:endParaRPr lang="en-US"/>
                        </a:p>
                      </a:txBody>
                      <a:tcPr>
                        <a:blipFill>
                          <a:blip r:embed="rId3"/>
                          <a:stretch>
                            <a:fillRect l="-121481" t="-858462" r="-262963" b="-3077"/>
                          </a:stretch>
                        </a:blipFill>
                      </a:tcPr>
                    </a:tc>
                    <a:tc>
                      <a:txBody>
                        <a:bodyPr/>
                        <a:lstStyle/>
                        <a:p>
                          <a:endParaRPr lang="en-US"/>
                        </a:p>
                      </a:txBody>
                      <a:tcPr>
                        <a:blipFill>
                          <a:blip r:embed="rId3"/>
                          <a:stretch>
                            <a:fillRect l="-190446" t="-858462" r="-126115" b="-3077"/>
                          </a:stretch>
                        </a:blipFill>
                      </a:tcPr>
                    </a:tc>
                    <a:tc>
                      <a:txBody>
                        <a:bodyPr/>
                        <a:lstStyle/>
                        <a:p>
                          <a:pPr marL="0" algn="ctr" defTabSz="914400" rtl="0" eaLnBrk="1" latinLnBrk="0" hangingPunct="1"/>
                          <a:endParaRPr lang="en-GB" sz="2000" b="1" kern="1200" dirty="0">
                            <a:solidFill>
                              <a:srgbClr val="009999"/>
                            </a:solidFill>
                            <a:latin typeface="+mn-lt"/>
                            <a:ea typeface="+mn-ea"/>
                            <a:cs typeface="+mn-cs"/>
                          </a:endParaRPr>
                        </a:p>
                      </a:txBody>
                      <a:tcPr/>
                    </a:tc>
                    <a:extLst>
                      <a:ext uri="{0D108BD9-81ED-4DB2-BD59-A6C34878D82A}">
                        <a16:rowId xmlns:a16="http://schemas.microsoft.com/office/drawing/2014/main" val="516700339"/>
                      </a:ext>
                    </a:extLst>
                  </a:tr>
                </a:tbl>
              </a:graphicData>
            </a:graphic>
          </p:graphicFrame>
        </mc:Fallback>
      </mc:AlternateContent>
      <p:sp>
        <p:nvSpPr>
          <p:cNvPr id="8" name="Arrow: Down 7">
            <a:extLst>
              <a:ext uri="{FF2B5EF4-FFF2-40B4-BE49-F238E27FC236}">
                <a16:creationId xmlns:a16="http://schemas.microsoft.com/office/drawing/2014/main" id="{C26463C1-171B-D761-B8BF-14EC7EF7CCF4}"/>
              </a:ext>
            </a:extLst>
          </p:cNvPr>
          <p:cNvSpPr/>
          <p:nvPr/>
        </p:nvSpPr>
        <p:spPr>
          <a:xfrm>
            <a:off x="4536018" y="2749141"/>
            <a:ext cx="369404" cy="1828797"/>
          </a:xfrm>
          <a:prstGeom prst="downArrow">
            <a:avLst>
              <a:gd name="adj1" fmla="val 72849"/>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Connector 9">
            <a:extLst>
              <a:ext uri="{FF2B5EF4-FFF2-40B4-BE49-F238E27FC236}">
                <a16:creationId xmlns:a16="http://schemas.microsoft.com/office/drawing/2014/main" id="{35657E4C-0D47-8FBB-9565-71D228527D59}"/>
              </a:ext>
            </a:extLst>
          </p:cNvPr>
          <p:cNvCxnSpPr>
            <a:cxnSpLocks/>
          </p:cNvCxnSpPr>
          <p:nvPr/>
        </p:nvCxnSpPr>
        <p:spPr>
          <a:xfrm>
            <a:off x="87829" y="4710141"/>
            <a:ext cx="582060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9271135-F6BF-35A5-0562-2079418363D3}"/>
              </a:ext>
            </a:extLst>
          </p:cNvPr>
          <p:cNvSpPr txBox="1"/>
          <p:nvPr/>
        </p:nvSpPr>
        <p:spPr>
          <a:xfrm>
            <a:off x="295422" y="1520194"/>
            <a:ext cx="5613009" cy="461665"/>
          </a:xfrm>
          <a:prstGeom prst="rect">
            <a:avLst/>
          </a:prstGeom>
          <a:solidFill>
            <a:schemeClr val="tx1"/>
          </a:solidFill>
        </p:spPr>
        <p:txBody>
          <a:bodyPr wrap="square" rtlCol="0">
            <a:spAutoFit/>
          </a:bodyPr>
          <a:lstStyle/>
          <a:p>
            <a:pPr algn="ctr"/>
            <a:r>
              <a:rPr lang="en-GB" sz="2400" b="1" dirty="0">
                <a:solidFill>
                  <a:schemeClr val="bg1"/>
                </a:solidFill>
              </a:rPr>
              <a:t>Step 1 – Initial Guess</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91C37C3-935B-5F9F-D0FB-959C3F986C74}"/>
                  </a:ext>
                </a:extLst>
              </p:cNvPr>
              <p:cNvSpPr txBox="1"/>
              <p:nvPr/>
            </p:nvSpPr>
            <p:spPr>
              <a:xfrm>
                <a:off x="4053580" y="4799639"/>
                <a:ext cx="2150273" cy="5588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sz="1600" b="0" i="1" smtClean="0">
                              <a:latin typeface="Cambria Math" panose="02040503050406030204" pitchFamily="18" charset="0"/>
                            </a:rPr>
                          </m:ctrlPr>
                        </m:accPr>
                        <m:e>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𝐹</m:t>
                              </m:r>
                            </m:e>
                            <m:sub>
                              <m:r>
                                <a:rPr lang="en-GB" sz="1600" b="0" i="1" smtClean="0">
                                  <a:latin typeface="Cambria Math" panose="02040503050406030204" pitchFamily="18" charset="0"/>
                                </a:rPr>
                                <m:t>𝑡</m:t>
                              </m:r>
                            </m:sub>
                          </m:sSub>
                        </m:e>
                      </m:acc>
                      <m:r>
                        <a:rPr lang="en-GB" sz="1600" b="0" i="1" smtClean="0">
                          <a:latin typeface="Cambria Math" panose="02040503050406030204" pitchFamily="18" charset="0"/>
                        </a:rPr>
                        <m:t>=</m:t>
                      </m:r>
                      <m:f>
                        <m:fPr>
                          <m:ctrlPr>
                            <a:rPr lang="en-GB" sz="1600" b="0" i="1" smtClean="0">
                              <a:latin typeface="Cambria Math" panose="02040503050406030204" pitchFamily="18" charset="0"/>
                            </a:rPr>
                          </m:ctrlPr>
                        </m:fPr>
                        <m:num>
                          <m:sSub>
                            <m:sSubPr>
                              <m:ctrlPr>
                                <a:rPr lang="en-GB" sz="1600" i="1">
                                  <a:latin typeface="Cambria Math" panose="02040503050406030204" pitchFamily="18" charset="0"/>
                                </a:rPr>
                              </m:ctrlPr>
                            </m:sSubPr>
                            <m:e>
                              <m:r>
                                <a:rPr lang="en-GB" sz="1600">
                                  <a:latin typeface="Cambria Math" panose="02040503050406030204" pitchFamily="18" charset="0"/>
                                </a:rPr>
                                <m:t>𝐾</m:t>
                              </m:r>
                            </m:e>
                            <m:sub>
                              <m:r>
                                <m:rPr>
                                  <m:sty m:val="p"/>
                                </m:rPr>
                                <a:rPr lang="en-GB" sz="1600" b="0" i="0" smtClean="0">
                                  <a:latin typeface="Cambria Math" panose="02040503050406030204" pitchFamily="18" charset="0"/>
                                </a:rPr>
                                <m:t>i</m:t>
                              </m:r>
                              <m:r>
                                <a:rPr lang="en-GB" sz="1600">
                                  <a:latin typeface="Cambria Math" panose="02040503050406030204" pitchFamily="18" charset="0"/>
                                </a:rPr>
                                <m:t>,</m:t>
                              </m:r>
                              <m:acc>
                                <m:accPr>
                                  <m:chr m:val="̌"/>
                                  <m:ctrlPr>
                                    <a:rPr lang="en-GB" sz="1600" i="1">
                                      <a:latin typeface="Cambria Math" panose="02040503050406030204" pitchFamily="18" charset="0"/>
                                    </a:rPr>
                                  </m:ctrlPr>
                                </m:accPr>
                                <m:e>
                                  <m:r>
                                    <a:rPr lang="en-GB" sz="1600" i="1">
                                      <a:latin typeface="Cambria Math" panose="02040503050406030204" pitchFamily="18" charset="0"/>
                                    </a:rPr>
                                    <m:t>𝑗</m:t>
                                  </m:r>
                                </m:e>
                              </m:acc>
                              <m:r>
                                <a:rPr lang="en-GB" sz="1600" i="1">
                                  <a:latin typeface="Cambria Math" panose="02040503050406030204" pitchFamily="18" charset="0"/>
                                </a:rPr>
                                <m:t>−1</m:t>
                              </m:r>
                            </m:sub>
                          </m:sSub>
                          <m:r>
                            <m:rPr>
                              <m:nor/>
                            </m:rPr>
                            <a:rPr lang="en-GB" sz="1600" dirty="0"/>
                            <m:t> </m:t>
                          </m:r>
                          <m:r>
                            <a:rPr lang="en-GB" sz="1600" b="0" i="1" dirty="0" smtClean="0">
                              <a:latin typeface="Cambria Math" panose="02040503050406030204" pitchFamily="18" charset="0"/>
                            </a:rPr>
                            <m:t>+</m:t>
                          </m:r>
                          <m:sSub>
                            <m:sSubPr>
                              <m:ctrlPr>
                                <a:rPr lang="en-GB" sz="1600" i="1">
                                  <a:latin typeface="Cambria Math" panose="02040503050406030204" pitchFamily="18" charset="0"/>
                                </a:rPr>
                              </m:ctrlPr>
                            </m:sSubPr>
                            <m:e>
                              <m:r>
                                <a:rPr lang="en-GB" sz="1600">
                                  <a:latin typeface="Cambria Math" panose="02040503050406030204" pitchFamily="18" charset="0"/>
                                </a:rPr>
                                <m:t>𝐾</m:t>
                              </m:r>
                            </m:e>
                            <m:sub>
                              <m:r>
                                <m:rPr>
                                  <m:sty m:val="p"/>
                                </m:rPr>
                                <a:rPr lang="en-GB" sz="1600" b="0" i="0" smtClean="0">
                                  <a:latin typeface="Cambria Math" panose="02040503050406030204" pitchFamily="18" charset="0"/>
                                </a:rPr>
                                <m:t>i</m:t>
                              </m:r>
                              <m:r>
                                <a:rPr lang="en-GB" sz="1600">
                                  <a:latin typeface="Cambria Math" panose="02040503050406030204" pitchFamily="18" charset="0"/>
                                </a:rPr>
                                <m:t>,</m:t>
                              </m:r>
                              <m:acc>
                                <m:accPr>
                                  <m:chr m:val="̌"/>
                                  <m:ctrlPr>
                                    <a:rPr lang="en-GB" sz="1600" i="1">
                                      <a:latin typeface="Cambria Math" panose="02040503050406030204" pitchFamily="18" charset="0"/>
                                    </a:rPr>
                                  </m:ctrlPr>
                                </m:accPr>
                                <m:e>
                                  <m:r>
                                    <a:rPr lang="en-GB" sz="1600" i="1">
                                      <a:latin typeface="Cambria Math" panose="02040503050406030204" pitchFamily="18" charset="0"/>
                                    </a:rPr>
                                    <m:t>𝑗</m:t>
                                  </m:r>
                                </m:e>
                              </m:acc>
                            </m:sub>
                          </m:sSub>
                          <m:r>
                            <m:rPr>
                              <m:nor/>
                            </m:rPr>
                            <a:rPr lang="en-GB" sz="1600" dirty="0"/>
                            <m:t> </m:t>
                          </m:r>
                        </m:num>
                        <m:den>
                          <m:r>
                            <a:rPr lang="en-GB" sz="1600" b="0" i="1" smtClean="0">
                              <a:latin typeface="Cambria Math" panose="02040503050406030204" pitchFamily="18" charset="0"/>
                            </a:rPr>
                            <m:t>2</m:t>
                          </m:r>
                        </m:den>
                      </m:f>
                    </m:oMath>
                  </m:oMathPara>
                </a14:m>
                <a:endParaRPr lang="en-GB" sz="1600" dirty="0"/>
              </a:p>
            </p:txBody>
          </p:sp>
        </mc:Choice>
        <mc:Fallback xmlns="">
          <p:sp>
            <p:nvSpPr>
              <p:cNvPr id="16" name="TextBox 15">
                <a:extLst>
                  <a:ext uri="{FF2B5EF4-FFF2-40B4-BE49-F238E27FC236}">
                    <a16:creationId xmlns:a16="http://schemas.microsoft.com/office/drawing/2014/main" id="{491C37C3-935B-5F9F-D0FB-959C3F986C74}"/>
                  </a:ext>
                </a:extLst>
              </p:cNvPr>
              <p:cNvSpPr txBox="1">
                <a:spLocks noRot="1" noChangeAspect="1" noMove="1" noResize="1" noEditPoints="1" noAdjustHandles="1" noChangeArrowheads="1" noChangeShapeType="1" noTextEdit="1"/>
              </p:cNvSpPr>
              <p:nvPr/>
            </p:nvSpPr>
            <p:spPr>
              <a:xfrm>
                <a:off x="4053580" y="4799639"/>
                <a:ext cx="2150273" cy="558807"/>
              </a:xfrm>
              <a:prstGeom prst="rect">
                <a:avLst/>
              </a:prstGeom>
              <a:blipFill>
                <a:blip r:embed="rId4"/>
                <a:stretch>
                  <a:fillRect/>
                </a:stretch>
              </a:blipFill>
            </p:spPr>
            <p:txBody>
              <a:bodyPr/>
              <a:lstStyle/>
              <a:p>
                <a:r>
                  <a:rPr lang="en-GB">
                    <a:noFill/>
                  </a:rPr>
                  <a:t> </a:t>
                </a:r>
              </a:p>
            </p:txBody>
          </p:sp>
        </mc:Fallback>
      </mc:AlternateContent>
      <p:sp>
        <p:nvSpPr>
          <p:cNvPr id="19" name="TextBox 18">
            <a:extLst>
              <a:ext uri="{FF2B5EF4-FFF2-40B4-BE49-F238E27FC236}">
                <a16:creationId xmlns:a16="http://schemas.microsoft.com/office/drawing/2014/main" id="{9A5925B8-8546-CACB-3DCA-5FC9FE47C729}"/>
              </a:ext>
            </a:extLst>
          </p:cNvPr>
          <p:cNvSpPr txBox="1"/>
          <p:nvPr/>
        </p:nvSpPr>
        <p:spPr>
          <a:xfrm>
            <a:off x="6203853" y="1520193"/>
            <a:ext cx="5613009" cy="461665"/>
          </a:xfrm>
          <a:prstGeom prst="rect">
            <a:avLst/>
          </a:prstGeom>
          <a:solidFill>
            <a:schemeClr val="tx1"/>
          </a:solidFill>
        </p:spPr>
        <p:txBody>
          <a:bodyPr wrap="square" rtlCol="0">
            <a:spAutoFit/>
          </a:bodyPr>
          <a:lstStyle/>
          <a:p>
            <a:pPr algn="ctr"/>
            <a:r>
              <a:rPr lang="en-GB" sz="2400" b="1" dirty="0">
                <a:solidFill>
                  <a:schemeClr val="bg1"/>
                </a:solidFill>
              </a:rPr>
              <a:t>Step 2 - Refinement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74E91D6-44AC-6215-6638-A054EBC432FD}"/>
                  </a:ext>
                </a:extLst>
              </p:cNvPr>
              <p:cNvSpPr txBox="1"/>
              <p:nvPr/>
            </p:nvSpPr>
            <p:spPr>
              <a:xfrm>
                <a:off x="4501514" y="5485640"/>
                <a:ext cx="1502786" cy="5735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𝑖𝑓</m:t>
                      </m:r>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 </m:t>
                      </m:r>
                      <m:sSub>
                        <m:sSubPr>
                          <m:ctrlPr>
                            <a:rPr kumimoji="0" lang="en-GB" sz="1400" i="1" u="none" strike="noStrike" kern="1200" cap="none" spc="0" normalizeH="0" baseline="0" noProof="0" smtClean="0">
                              <a:ln>
                                <a:noFill/>
                              </a:ln>
                              <a:solidFill>
                                <a:schemeClr val="accent1"/>
                              </a:solidFill>
                              <a:effectLst/>
                              <a:uLnTx/>
                              <a:uFillTx/>
                              <a:latin typeface="Cambria Math" panose="02040503050406030204" pitchFamily="18" charset="0"/>
                            </a:rPr>
                          </m:ctrlPr>
                        </m:sSubPr>
                        <m:e>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𝐶</m:t>
                          </m:r>
                        </m:e>
                        <m:sub>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𝑖</m:t>
                          </m:r>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m:t>
                          </m:r>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𝑗</m:t>
                          </m:r>
                        </m:sub>
                      </m:sSub>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&gt;</m:t>
                      </m:r>
                      <m:sSub>
                        <m:sSubPr>
                          <m:ctrlPr>
                            <a:rPr kumimoji="0" lang="en-GB" sz="1400" i="1" u="none" strike="noStrike" kern="1200" cap="none" spc="0" normalizeH="0" baseline="0" noProof="0" smtClean="0">
                              <a:ln>
                                <a:noFill/>
                              </a:ln>
                              <a:solidFill>
                                <a:schemeClr val="accent1"/>
                              </a:solidFill>
                              <a:effectLst/>
                              <a:uLnTx/>
                              <a:uFillTx/>
                              <a:latin typeface="Cambria Math" panose="02040503050406030204" pitchFamily="18" charset="0"/>
                            </a:rPr>
                          </m:ctrlPr>
                        </m:sSubPr>
                        <m:e>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𝑃</m:t>
                          </m:r>
                        </m:e>
                        <m:sub>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𝑖</m:t>
                          </m:r>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m:t>
                          </m:r>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𝑗</m:t>
                          </m:r>
                        </m:sub>
                      </m:sSub>
                      <m:r>
                        <a:rPr lang="en-GB" sz="1400" i="1">
                          <a:solidFill>
                            <a:schemeClr val="accent1"/>
                          </a:solidFill>
                          <a:latin typeface="Cambria Math" panose="02040503050406030204" pitchFamily="18" charset="0"/>
                          <a:ea typeface="Cambria Math" panose="02040503050406030204" pitchFamily="18" charset="0"/>
                        </a:rPr>
                        <m:t>∀</m:t>
                      </m:r>
                      <m:r>
                        <a:rPr lang="en-GB" sz="1400" i="1">
                          <a:solidFill>
                            <a:schemeClr val="accent1"/>
                          </a:solidFill>
                          <a:latin typeface="Cambria Math" panose="02040503050406030204" pitchFamily="18" charset="0"/>
                          <a:ea typeface="Cambria Math" panose="02040503050406030204" pitchFamily="18" charset="0"/>
                        </a:rPr>
                        <m:t>𝑗</m:t>
                      </m:r>
                      <m:r>
                        <a:rPr lang="en-GB" sz="1400" i="1">
                          <a:solidFill>
                            <a:schemeClr val="accent1"/>
                          </a:solidFill>
                          <a:latin typeface="Cambria Math" panose="02040503050406030204" pitchFamily="18" charset="0"/>
                          <a:ea typeface="Cambria Math" panose="02040503050406030204" pitchFamily="18" charset="0"/>
                        </a:rPr>
                        <m:t>⇒</m:t>
                      </m:r>
                      <m:acc>
                        <m:accPr>
                          <m:chr m:val="̌"/>
                          <m:ctrlPr>
                            <a:rPr lang="en-GB" sz="1400" i="1">
                              <a:solidFill>
                                <a:schemeClr val="accent1"/>
                              </a:solidFill>
                              <a:latin typeface="Cambria Math" panose="02040503050406030204" pitchFamily="18" charset="0"/>
                            </a:rPr>
                          </m:ctrlPr>
                        </m:accPr>
                        <m:e>
                          <m:sSub>
                            <m:sSubPr>
                              <m:ctrlPr>
                                <a:rPr lang="en-GB" sz="1400" b="0" i="1" smtClean="0">
                                  <a:solidFill>
                                    <a:schemeClr val="accent1"/>
                                  </a:solidFill>
                                  <a:latin typeface="Cambria Math" panose="02040503050406030204" pitchFamily="18" charset="0"/>
                                </a:rPr>
                              </m:ctrlPr>
                            </m:sSubPr>
                            <m:e>
                              <m:r>
                                <a:rPr lang="en-GB" sz="1400" i="1">
                                  <a:solidFill>
                                    <a:schemeClr val="accent1"/>
                                  </a:solidFill>
                                  <a:latin typeface="Cambria Math" panose="02040503050406030204" pitchFamily="18" charset="0"/>
                                </a:rPr>
                                <m:t>𝐹</m:t>
                              </m:r>
                            </m:e>
                            <m:sub>
                              <m:r>
                                <a:rPr lang="en-GB" sz="1400" b="0" i="1" smtClean="0">
                                  <a:solidFill>
                                    <a:schemeClr val="accent1"/>
                                  </a:solidFill>
                                  <a:latin typeface="Cambria Math" panose="02040503050406030204" pitchFamily="18" charset="0"/>
                                </a:rPr>
                                <m:t>𝑡</m:t>
                              </m:r>
                            </m:sub>
                          </m:sSub>
                        </m:e>
                      </m:acc>
                      <m:r>
                        <a:rPr lang="en-GB" sz="1400" b="0" i="1" smtClean="0">
                          <a:solidFill>
                            <a:schemeClr val="accent1"/>
                          </a:solidFill>
                          <a:latin typeface="Cambria Math" panose="02040503050406030204" pitchFamily="18" charset="0"/>
                        </a:rPr>
                        <m:t>=</m:t>
                      </m:r>
                      <m:sSub>
                        <m:sSubPr>
                          <m:ctrlPr>
                            <a:rPr lang="en-GB" sz="1400" b="0" i="1" smtClean="0">
                              <a:solidFill>
                                <a:schemeClr val="accent1"/>
                              </a:solidFill>
                              <a:latin typeface="Cambria Math" panose="02040503050406030204" pitchFamily="18" charset="0"/>
                            </a:rPr>
                          </m:ctrlPr>
                        </m:sSubPr>
                        <m:e>
                          <m:r>
                            <a:rPr lang="en-GB" sz="1400" b="0" i="1" smtClean="0">
                              <a:solidFill>
                                <a:schemeClr val="accent1"/>
                              </a:solidFill>
                              <a:latin typeface="Cambria Math" panose="02040503050406030204" pitchFamily="18" charset="0"/>
                            </a:rPr>
                            <m:t>𝐾</m:t>
                          </m:r>
                        </m:e>
                        <m:sub>
                          <m:r>
                            <a:rPr lang="en-GB" sz="1400" b="0" i="1" smtClean="0">
                              <a:solidFill>
                                <a:schemeClr val="accent1"/>
                              </a:solidFill>
                              <a:latin typeface="Cambria Math" panose="02040503050406030204" pitchFamily="18" charset="0"/>
                            </a:rPr>
                            <m:t>𝑖</m:t>
                          </m:r>
                          <m:r>
                            <a:rPr lang="en-GB" sz="1400" b="0" i="1" smtClean="0">
                              <a:solidFill>
                                <a:schemeClr val="accent1"/>
                              </a:solidFill>
                              <a:latin typeface="Cambria Math" panose="02040503050406030204" pitchFamily="18" charset="0"/>
                            </a:rPr>
                            <m:t>,</m:t>
                          </m:r>
                          <m:sSub>
                            <m:sSubPr>
                              <m:ctrlPr>
                                <a:rPr lang="en-GB" sz="1400" b="0" i="1" smtClean="0">
                                  <a:solidFill>
                                    <a:schemeClr val="accent1"/>
                                  </a:solidFill>
                                  <a:latin typeface="Cambria Math" panose="02040503050406030204" pitchFamily="18" charset="0"/>
                                </a:rPr>
                              </m:ctrlPr>
                            </m:sSubPr>
                            <m:e>
                              <m:r>
                                <a:rPr lang="en-GB" sz="1400" b="0" i="1" smtClean="0">
                                  <a:solidFill>
                                    <a:schemeClr val="accent1"/>
                                  </a:solidFill>
                                  <a:latin typeface="Cambria Math" panose="02040503050406030204" pitchFamily="18" charset="0"/>
                                </a:rPr>
                                <m:t>𝑚</m:t>
                              </m:r>
                            </m:e>
                            <m:sub>
                              <m:r>
                                <a:rPr lang="en-GB" sz="1400" b="0" i="1" smtClean="0">
                                  <a:solidFill>
                                    <a:schemeClr val="accent1"/>
                                  </a:solidFill>
                                  <a:latin typeface="Cambria Math" panose="02040503050406030204" pitchFamily="18" charset="0"/>
                                </a:rPr>
                                <m:t>𝑖</m:t>
                              </m:r>
                            </m:sub>
                          </m:sSub>
                        </m:sub>
                      </m:sSub>
                    </m:oMath>
                  </m:oMathPara>
                </a14:m>
                <a:endParaRPr lang="en-GB" sz="1400" dirty="0">
                  <a:solidFill>
                    <a:schemeClr val="accent1"/>
                  </a:solidFill>
                </a:endParaRPr>
              </a:p>
            </p:txBody>
          </p:sp>
        </mc:Choice>
        <mc:Fallback xmlns="">
          <p:sp>
            <p:nvSpPr>
              <p:cNvPr id="28" name="TextBox 27">
                <a:extLst>
                  <a:ext uri="{FF2B5EF4-FFF2-40B4-BE49-F238E27FC236}">
                    <a16:creationId xmlns:a16="http://schemas.microsoft.com/office/drawing/2014/main" id="{774E91D6-44AC-6215-6638-A054EBC432FD}"/>
                  </a:ext>
                </a:extLst>
              </p:cNvPr>
              <p:cNvSpPr txBox="1">
                <a:spLocks noRot="1" noChangeAspect="1" noMove="1" noResize="1" noEditPoints="1" noAdjustHandles="1" noChangeArrowheads="1" noChangeShapeType="1" noTextEdit="1"/>
              </p:cNvSpPr>
              <p:nvPr/>
            </p:nvSpPr>
            <p:spPr>
              <a:xfrm>
                <a:off x="4501514" y="5485640"/>
                <a:ext cx="1502786" cy="573555"/>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68EBA6E-E07A-1645-BB2E-81923E4F69F5}"/>
                  </a:ext>
                </a:extLst>
              </p:cNvPr>
              <p:cNvSpPr txBox="1"/>
              <p:nvPr/>
            </p:nvSpPr>
            <p:spPr>
              <a:xfrm>
                <a:off x="4158513" y="2267427"/>
                <a:ext cx="6169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GB" b="0" i="1" u="none" strike="noStrike" kern="1200" cap="none" spc="0" normalizeH="0" baseline="0" noProof="0" smtClean="0">
                          <a:ln>
                            <a:noFill/>
                          </a:ln>
                          <a:solidFill>
                            <a:srgbClr val="009999"/>
                          </a:solidFill>
                          <a:effectLst/>
                          <a:uLnTx/>
                          <a:uFillTx/>
                          <a:latin typeface="Cambria Math" panose="02040503050406030204" pitchFamily="18" charset="0"/>
                          <a:ea typeface="Cambria Math" panose="02040503050406030204" pitchFamily="18" charset="0"/>
                        </a:rPr>
                        <m:t>∀</m:t>
                      </m:r>
                      <m:r>
                        <a:rPr kumimoji="0" lang="en-GB" b="0" i="1" u="none" strike="noStrike" kern="1200" cap="none" spc="0" normalizeH="0" baseline="0" noProof="0" smtClean="0">
                          <a:ln>
                            <a:noFill/>
                          </a:ln>
                          <a:solidFill>
                            <a:srgbClr val="009999"/>
                          </a:solidFill>
                          <a:effectLst/>
                          <a:uLnTx/>
                          <a:uFillTx/>
                          <a:latin typeface="Cambria Math" panose="02040503050406030204" pitchFamily="18" charset="0"/>
                          <a:ea typeface="Cambria Math" panose="02040503050406030204" pitchFamily="18" charset="0"/>
                        </a:rPr>
                        <m:t>𝑖</m:t>
                      </m:r>
                    </m:oMath>
                  </m:oMathPara>
                </a14:m>
                <a:endParaRPr lang="en-GB" dirty="0">
                  <a:solidFill>
                    <a:srgbClr val="009999"/>
                  </a:solidFill>
                </a:endParaRPr>
              </a:p>
            </p:txBody>
          </p:sp>
        </mc:Choice>
        <mc:Fallback xmlns="">
          <p:sp>
            <p:nvSpPr>
              <p:cNvPr id="30" name="TextBox 29">
                <a:extLst>
                  <a:ext uri="{FF2B5EF4-FFF2-40B4-BE49-F238E27FC236}">
                    <a16:creationId xmlns:a16="http://schemas.microsoft.com/office/drawing/2014/main" id="{768EBA6E-E07A-1645-BB2E-81923E4F69F5}"/>
                  </a:ext>
                </a:extLst>
              </p:cNvPr>
              <p:cNvSpPr txBox="1">
                <a:spLocks noRot="1" noChangeAspect="1" noMove="1" noResize="1" noEditPoints="1" noAdjustHandles="1" noChangeArrowheads="1" noChangeShapeType="1" noTextEdit="1"/>
              </p:cNvSpPr>
              <p:nvPr/>
            </p:nvSpPr>
            <p:spPr>
              <a:xfrm>
                <a:off x="4158513" y="2267427"/>
                <a:ext cx="616930" cy="369332"/>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0360A35-18F8-6FAC-C855-A0DF356ED30F}"/>
                  </a:ext>
                </a:extLst>
              </p:cNvPr>
              <p:cNvSpPr txBox="1"/>
              <p:nvPr/>
            </p:nvSpPr>
            <p:spPr>
              <a:xfrm>
                <a:off x="4462437" y="6250903"/>
                <a:ext cx="1404342" cy="5540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𝑖𝑓</m:t>
                      </m:r>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 </m:t>
                      </m:r>
                      <m:sSub>
                        <m:sSubPr>
                          <m:ctrlPr>
                            <a:rPr kumimoji="0" lang="en-GB" sz="1400" i="1" u="none" strike="noStrike" kern="1200" cap="none" spc="0" normalizeH="0" baseline="0" noProof="0" smtClean="0">
                              <a:ln>
                                <a:noFill/>
                              </a:ln>
                              <a:solidFill>
                                <a:schemeClr val="accent1"/>
                              </a:solidFill>
                              <a:effectLst/>
                              <a:uLnTx/>
                              <a:uFillTx/>
                              <a:latin typeface="Cambria Math" panose="02040503050406030204" pitchFamily="18" charset="0"/>
                            </a:rPr>
                          </m:ctrlPr>
                        </m:sSubPr>
                        <m:e>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𝐶</m:t>
                          </m:r>
                        </m:e>
                        <m:sub>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𝑖</m:t>
                          </m:r>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,1</m:t>
                          </m:r>
                        </m:sub>
                      </m:sSub>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&lt;</m:t>
                      </m:r>
                      <m:sSub>
                        <m:sSubPr>
                          <m:ctrlPr>
                            <a:rPr kumimoji="0" lang="en-GB" sz="1400" i="1" u="none" strike="noStrike" kern="1200" cap="none" spc="0" normalizeH="0" baseline="0" noProof="0" smtClean="0">
                              <a:ln>
                                <a:noFill/>
                              </a:ln>
                              <a:solidFill>
                                <a:schemeClr val="accent1"/>
                              </a:solidFill>
                              <a:effectLst/>
                              <a:uLnTx/>
                              <a:uFillTx/>
                              <a:latin typeface="Cambria Math" panose="02040503050406030204" pitchFamily="18" charset="0"/>
                            </a:rPr>
                          </m:ctrlPr>
                        </m:sSubPr>
                        <m:e>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𝑃</m:t>
                          </m:r>
                        </m:e>
                        <m:sub>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𝑖</m:t>
                          </m:r>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,1</m:t>
                          </m:r>
                        </m:sub>
                      </m:sSub>
                      <m:r>
                        <a:rPr lang="en-GB" sz="1400" i="1">
                          <a:solidFill>
                            <a:schemeClr val="accent1"/>
                          </a:solidFill>
                          <a:latin typeface="Cambria Math" panose="02040503050406030204" pitchFamily="18" charset="0"/>
                          <a:ea typeface="Cambria Math" panose="02040503050406030204" pitchFamily="18" charset="0"/>
                        </a:rPr>
                        <m:t>⇒</m:t>
                      </m:r>
                      <m:acc>
                        <m:accPr>
                          <m:chr m:val="̌"/>
                          <m:ctrlPr>
                            <a:rPr lang="en-GB" sz="1400" i="1">
                              <a:solidFill>
                                <a:schemeClr val="accent1"/>
                              </a:solidFill>
                              <a:latin typeface="Cambria Math" panose="02040503050406030204" pitchFamily="18" charset="0"/>
                            </a:rPr>
                          </m:ctrlPr>
                        </m:accPr>
                        <m:e>
                          <m:sSub>
                            <m:sSubPr>
                              <m:ctrlPr>
                                <a:rPr lang="en-GB" sz="1400" b="0" i="1" smtClean="0">
                                  <a:solidFill>
                                    <a:schemeClr val="accent1"/>
                                  </a:solidFill>
                                  <a:latin typeface="Cambria Math" panose="02040503050406030204" pitchFamily="18" charset="0"/>
                                </a:rPr>
                              </m:ctrlPr>
                            </m:sSubPr>
                            <m:e>
                              <m:r>
                                <a:rPr lang="en-GB" sz="1400" i="1">
                                  <a:solidFill>
                                    <a:schemeClr val="accent1"/>
                                  </a:solidFill>
                                  <a:latin typeface="Cambria Math" panose="02040503050406030204" pitchFamily="18" charset="0"/>
                                </a:rPr>
                                <m:t>𝐹</m:t>
                              </m:r>
                            </m:e>
                            <m:sub>
                              <m:r>
                                <a:rPr lang="en-GB" sz="1400" b="0" i="1" smtClean="0">
                                  <a:solidFill>
                                    <a:schemeClr val="accent1"/>
                                  </a:solidFill>
                                  <a:latin typeface="Cambria Math" panose="02040503050406030204" pitchFamily="18" charset="0"/>
                                </a:rPr>
                                <m:t>𝑡</m:t>
                              </m:r>
                            </m:sub>
                          </m:sSub>
                        </m:e>
                      </m:acc>
                      <m:r>
                        <a:rPr lang="en-GB" sz="1400" b="0" i="1" smtClean="0">
                          <a:solidFill>
                            <a:schemeClr val="accent1"/>
                          </a:solidFill>
                          <a:latin typeface="Cambria Math" panose="02040503050406030204" pitchFamily="18" charset="0"/>
                        </a:rPr>
                        <m:t>=</m:t>
                      </m:r>
                      <m:sSub>
                        <m:sSubPr>
                          <m:ctrlPr>
                            <a:rPr lang="en-GB" sz="1400" b="0" i="1" smtClean="0">
                              <a:solidFill>
                                <a:schemeClr val="accent1"/>
                              </a:solidFill>
                              <a:latin typeface="Cambria Math" panose="02040503050406030204" pitchFamily="18" charset="0"/>
                            </a:rPr>
                          </m:ctrlPr>
                        </m:sSubPr>
                        <m:e>
                          <m:r>
                            <a:rPr lang="en-GB" sz="1400" b="0" i="1" smtClean="0">
                              <a:solidFill>
                                <a:schemeClr val="accent1"/>
                              </a:solidFill>
                              <a:latin typeface="Cambria Math" panose="02040503050406030204" pitchFamily="18" charset="0"/>
                            </a:rPr>
                            <m:t>𝐾</m:t>
                          </m:r>
                        </m:e>
                        <m:sub>
                          <m:r>
                            <a:rPr lang="en-GB" sz="1400" b="0" i="1" smtClean="0">
                              <a:solidFill>
                                <a:schemeClr val="accent1"/>
                              </a:solidFill>
                              <a:latin typeface="Cambria Math" panose="02040503050406030204" pitchFamily="18" charset="0"/>
                            </a:rPr>
                            <m:t>𝑖</m:t>
                          </m:r>
                          <m:r>
                            <a:rPr lang="en-GB" sz="1400" b="0" i="1" smtClean="0">
                              <a:solidFill>
                                <a:schemeClr val="accent1"/>
                              </a:solidFill>
                              <a:latin typeface="Cambria Math" panose="02040503050406030204" pitchFamily="18" charset="0"/>
                            </a:rPr>
                            <m:t>,1</m:t>
                          </m:r>
                        </m:sub>
                      </m:sSub>
                    </m:oMath>
                  </m:oMathPara>
                </a14:m>
                <a:endParaRPr lang="en-GB" sz="1400" dirty="0">
                  <a:solidFill>
                    <a:schemeClr val="accent1"/>
                  </a:solidFill>
                </a:endParaRPr>
              </a:p>
            </p:txBody>
          </p:sp>
        </mc:Choice>
        <mc:Fallback xmlns="">
          <p:sp>
            <p:nvSpPr>
              <p:cNvPr id="32" name="TextBox 31">
                <a:extLst>
                  <a:ext uri="{FF2B5EF4-FFF2-40B4-BE49-F238E27FC236}">
                    <a16:creationId xmlns:a16="http://schemas.microsoft.com/office/drawing/2014/main" id="{D0360A35-18F8-6FAC-C855-A0DF356ED30F}"/>
                  </a:ext>
                </a:extLst>
              </p:cNvPr>
              <p:cNvSpPr txBox="1">
                <a:spLocks noRot="1" noChangeAspect="1" noMove="1" noResize="1" noEditPoints="1" noAdjustHandles="1" noChangeArrowheads="1" noChangeShapeType="1" noTextEdit="1"/>
              </p:cNvSpPr>
              <p:nvPr/>
            </p:nvSpPr>
            <p:spPr>
              <a:xfrm>
                <a:off x="4462437" y="6250903"/>
                <a:ext cx="1404342" cy="554062"/>
              </a:xfrm>
              <a:prstGeom prst="rect">
                <a:avLst/>
              </a:prstGeom>
              <a:blipFill>
                <a:blip r:embed="rId7"/>
                <a:stretch>
                  <a:fillRect/>
                </a:stretch>
              </a:blipFill>
            </p:spPr>
            <p:txBody>
              <a:bodyPr/>
              <a:lstStyle/>
              <a:p>
                <a:r>
                  <a:rPr lang="en-GB">
                    <a:noFill/>
                  </a:rPr>
                  <a:t> </a:t>
                </a:r>
              </a:p>
            </p:txBody>
          </p:sp>
        </mc:Fallback>
      </mc:AlternateContent>
      <p:sp>
        <p:nvSpPr>
          <p:cNvPr id="33" name="Left Brace 32">
            <a:extLst>
              <a:ext uri="{FF2B5EF4-FFF2-40B4-BE49-F238E27FC236}">
                <a16:creationId xmlns:a16="http://schemas.microsoft.com/office/drawing/2014/main" id="{BDE19E25-484C-C127-86E0-7EB4BD38777A}"/>
              </a:ext>
            </a:extLst>
          </p:cNvPr>
          <p:cNvSpPr/>
          <p:nvPr/>
        </p:nvSpPr>
        <p:spPr>
          <a:xfrm>
            <a:off x="4280674" y="5485640"/>
            <a:ext cx="276632" cy="12496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4" name="TextBox 33">
            <a:extLst>
              <a:ext uri="{FF2B5EF4-FFF2-40B4-BE49-F238E27FC236}">
                <a16:creationId xmlns:a16="http://schemas.microsoft.com/office/drawing/2014/main" id="{FA535C99-766F-C5B5-8A05-281B51EFBACB}"/>
              </a:ext>
            </a:extLst>
          </p:cNvPr>
          <p:cNvSpPr txBox="1"/>
          <p:nvPr/>
        </p:nvSpPr>
        <p:spPr>
          <a:xfrm>
            <a:off x="3011867" y="5943126"/>
            <a:ext cx="1404341" cy="307777"/>
          </a:xfrm>
          <a:prstGeom prst="rect">
            <a:avLst/>
          </a:prstGeom>
          <a:noFill/>
        </p:spPr>
        <p:txBody>
          <a:bodyPr wrap="square" rtlCol="0">
            <a:spAutoFit/>
          </a:bodyPr>
          <a:lstStyle/>
          <a:p>
            <a:pPr algn="ctr"/>
            <a:r>
              <a:rPr lang="en-GB" sz="1400" i="1" dirty="0">
                <a:solidFill>
                  <a:schemeClr val="accent1"/>
                </a:solidFill>
              </a:rPr>
              <a:t>Special Cases</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CB66E61-FC44-7801-6F3A-753E7FC156EE}"/>
                  </a:ext>
                </a:extLst>
              </p:cNvPr>
              <p:cNvSpPr txBox="1"/>
              <p:nvPr/>
            </p:nvSpPr>
            <p:spPr>
              <a:xfrm>
                <a:off x="8651631" y="857101"/>
                <a:ext cx="3165230" cy="624915"/>
              </a:xfrm>
              <a:prstGeom prst="rect">
                <a:avLst/>
              </a:prstGeom>
              <a:noFill/>
              <a:ln>
                <a:solidFill>
                  <a:schemeClr val="accent5"/>
                </a:solidFill>
              </a:ln>
            </p:spPr>
            <p:txBody>
              <a:bodyPr wrap="square" rtlCol="0">
                <a:spAutoFit/>
              </a:bodyPr>
              <a:lstStyle/>
              <a:p>
                <a:pPr algn="r"/>
                <a:r>
                  <a:rPr lang="en-GB" sz="2000" b="1" u="sng" dirty="0">
                    <a:solidFill>
                      <a:schemeClr val="accent5"/>
                    </a:solidFill>
                  </a:rPr>
                  <a:t>Goal</a:t>
                </a:r>
                <a:r>
                  <a:rPr lang="en-GB" sz="2000" dirty="0">
                    <a:solidFill>
                      <a:schemeClr val="accent5"/>
                    </a:solidFill>
                  </a:rPr>
                  <a:t>: find </a:t>
                </a:r>
                <a14:m>
                  <m:oMath xmlns:m="http://schemas.openxmlformats.org/officeDocument/2006/math">
                    <m:acc>
                      <m:accPr>
                        <m:chr m:val="̂"/>
                        <m:ctrlPr>
                          <a:rPr lang="en-GB" sz="2000" i="1" dirty="0" smtClean="0">
                            <a:solidFill>
                              <a:schemeClr val="accent5"/>
                            </a:solidFill>
                            <a:latin typeface="Cambria Math" panose="02040503050406030204" pitchFamily="18" charset="0"/>
                          </a:rPr>
                        </m:ctrlPr>
                      </m:accPr>
                      <m:e>
                        <m:r>
                          <a:rPr lang="en-GB" sz="2000" b="0" i="1" dirty="0" smtClean="0">
                            <a:solidFill>
                              <a:schemeClr val="accent5"/>
                            </a:solidFill>
                            <a:latin typeface="Cambria Math" panose="02040503050406030204" pitchFamily="18" charset="0"/>
                          </a:rPr>
                          <m:t>𝐾</m:t>
                        </m:r>
                      </m:e>
                    </m:acc>
                  </m:oMath>
                </a14:m>
                <a:r>
                  <a:rPr lang="en-GB" sz="2000" dirty="0">
                    <a:solidFill>
                      <a:schemeClr val="accent5"/>
                    </a:solidFill>
                  </a:rPr>
                  <a:t> such </a:t>
                </a:r>
                <a14:m>
                  <m:oMath xmlns:m="http://schemas.openxmlformats.org/officeDocument/2006/math">
                    <m:f>
                      <m:fPr>
                        <m:ctrlPr>
                          <a:rPr lang="en-GB" sz="2000" b="0" i="1" smtClean="0">
                            <a:solidFill>
                              <a:schemeClr val="accent5"/>
                            </a:solidFill>
                            <a:latin typeface="Cambria Math" panose="02040503050406030204" pitchFamily="18" charset="0"/>
                          </a:rPr>
                        </m:ctrlPr>
                      </m:fPr>
                      <m:num>
                        <m:acc>
                          <m:accPr>
                            <m:chr m:val="̂"/>
                            <m:ctrlPr>
                              <a:rPr lang="en-GB" sz="2000" b="0" i="1" smtClean="0">
                                <a:solidFill>
                                  <a:schemeClr val="accent5"/>
                                </a:solidFill>
                                <a:latin typeface="Cambria Math" panose="02040503050406030204" pitchFamily="18" charset="0"/>
                              </a:rPr>
                            </m:ctrlPr>
                          </m:accPr>
                          <m:e>
                            <m:sSub>
                              <m:sSubPr>
                                <m:ctrlPr>
                                  <a:rPr lang="en-GB" sz="2000" i="1">
                                    <a:solidFill>
                                      <a:schemeClr val="accent5"/>
                                    </a:solidFill>
                                    <a:latin typeface="Cambria Math" panose="02040503050406030204" pitchFamily="18" charset="0"/>
                                  </a:rPr>
                                </m:ctrlPr>
                              </m:sSubPr>
                              <m:e>
                                <m:r>
                                  <a:rPr lang="en-GB" sz="2000" i="1">
                                    <a:solidFill>
                                      <a:schemeClr val="accent5"/>
                                    </a:solidFill>
                                    <a:latin typeface="Cambria Math" panose="02040503050406030204" pitchFamily="18" charset="0"/>
                                  </a:rPr>
                                  <m:t>𝐶</m:t>
                                </m:r>
                              </m:e>
                              <m:sub>
                                <m:r>
                                  <a:rPr lang="en-GB" sz="2000" i="1">
                                    <a:solidFill>
                                      <a:schemeClr val="accent5"/>
                                    </a:solidFill>
                                    <a:latin typeface="Cambria Math" panose="02040503050406030204" pitchFamily="18" charset="0"/>
                                  </a:rPr>
                                  <m:t>𝑡</m:t>
                                </m:r>
                              </m:sub>
                            </m:sSub>
                          </m:e>
                        </m:acc>
                        <m:r>
                          <a:rPr lang="en-GB" sz="2000" b="0" i="1" smtClean="0">
                            <a:solidFill>
                              <a:schemeClr val="accent5"/>
                            </a:solidFill>
                            <a:latin typeface="Cambria Math" panose="02040503050406030204" pitchFamily="18" charset="0"/>
                          </a:rPr>
                          <m:t>−</m:t>
                        </m:r>
                        <m:acc>
                          <m:accPr>
                            <m:chr m:val="̂"/>
                            <m:ctrlPr>
                              <a:rPr lang="en-GB" sz="2000" b="0" i="1" smtClean="0">
                                <a:solidFill>
                                  <a:schemeClr val="accent5"/>
                                </a:solidFill>
                                <a:latin typeface="Cambria Math" panose="02040503050406030204" pitchFamily="18" charset="0"/>
                              </a:rPr>
                            </m:ctrlPr>
                          </m:accPr>
                          <m:e>
                            <m:sSub>
                              <m:sSubPr>
                                <m:ctrlPr>
                                  <a:rPr lang="en-GB" sz="2000" b="0" i="1" smtClean="0">
                                    <a:solidFill>
                                      <a:schemeClr val="accent5"/>
                                    </a:solidFill>
                                    <a:latin typeface="Cambria Math" panose="02040503050406030204" pitchFamily="18" charset="0"/>
                                  </a:rPr>
                                </m:ctrlPr>
                              </m:sSubPr>
                              <m:e>
                                <m:r>
                                  <a:rPr lang="en-GB" sz="2000" b="0" i="1" smtClean="0">
                                    <a:solidFill>
                                      <a:schemeClr val="accent5"/>
                                    </a:solidFill>
                                    <a:latin typeface="Cambria Math" panose="02040503050406030204" pitchFamily="18" charset="0"/>
                                  </a:rPr>
                                  <m:t>𝑃</m:t>
                                </m:r>
                              </m:e>
                              <m:sub>
                                <m:r>
                                  <a:rPr lang="en-GB" sz="2000" b="0" i="1" smtClean="0">
                                    <a:solidFill>
                                      <a:schemeClr val="accent5"/>
                                    </a:solidFill>
                                    <a:latin typeface="Cambria Math" panose="02040503050406030204" pitchFamily="18" charset="0"/>
                                  </a:rPr>
                                  <m:t>𝑡</m:t>
                                </m:r>
                              </m:sub>
                            </m:sSub>
                          </m:e>
                        </m:acc>
                      </m:num>
                      <m:den>
                        <m:r>
                          <a:rPr lang="en-GB" sz="2000" b="0" i="1" smtClean="0">
                            <a:solidFill>
                              <a:schemeClr val="accent5"/>
                            </a:solidFill>
                            <a:latin typeface="Cambria Math" panose="02040503050406030204" pitchFamily="18" charset="0"/>
                          </a:rPr>
                          <m:t>𝐷</m:t>
                        </m:r>
                        <m:sSubSup>
                          <m:sSubSupPr>
                            <m:ctrlPr>
                              <a:rPr lang="en-GB" sz="2000" b="0" i="1" smtClean="0">
                                <a:solidFill>
                                  <a:schemeClr val="accent5"/>
                                </a:solidFill>
                                <a:latin typeface="Cambria Math" panose="02040503050406030204" pitchFamily="18" charset="0"/>
                              </a:rPr>
                            </m:ctrlPr>
                          </m:sSubSupPr>
                          <m:e>
                            <m:r>
                              <a:rPr lang="en-GB" sz="2000" b="0" i="1" smtClean="0">
                                <a:solidFill>
                                  <a:schemeClr val="accent5"/>
                                </a:solidFill>
                                <a:latin typeface="Cambria Math" panose="02040503050406030204" pitchFamily="18" charset="0"/>
                              </a:rPr>
                              <m:t>𝐹</m:t>
                            </m:r>
                          </m:e>
                          <m:sub>
                            <m:r>
                              <a:rPr lang="en-GB" sz="2000" b="0" i="1" smtClean="0">
                                <a:solidFill>
                                  <a:schemeClr val="accent5"/>
                                </a:solidFill>
                                <a:latin typeface="Cambria Math" panose="02040503050406030204" pitchFamily="18" charset="0"/>
                              </a:rPr>
                              <m:t>𝑡</m:t>
                            </m:r>
                          </m:sub>
                          <m:sup>
                            <m:r>
                              <a:rPr lang="en-GB" sz="2000" b="0" i="1" smtClean="0">
                                <a:solidFill>
                                  <a:schemeClr val="accent5"/>
                                </a:solidFill>
                                <a:latin typeface="Cambria Math" panose="02040503050406030204" pitchFamily="18" charset="0"/>
                              </a:rPr>
                              <m:t>𝐹𝑤𝑑</m:t>
                            </m:r>
                          </m:sup>
                        </m:sSubSup>
                      </m:den>
                    </m:f>
                    <m:r>
                      <a:rPr lang="en-GB" sz="2000" i="1">
                        <a:solidFill>
                          <a:schemeClr val="accent5"/>
                        </a:solidFill>
                        <a:latin typeface="Cambria Math" panose="02040503050406030204" pitchFamily="18" charset="0"/>
                        <a:ea typeface="Cambria Math" panose="02040503050406030204" pitchFamily="18" charset="0"/>
                      </a:rPr>
                      <m:t>≈</m:t>
                    </m:r>
                    <m:r>
                      <a:rPr lang="en-GB" sz="2000" b="0" i="1" smtClean="0">
                        <a:solidFill>
                          <a:schemeClr val="accent5"/>
                        </a:solidFill>
                        <a:latin typeface="Cambria Math" panose="02040503050406030204" pitchFamily="18" charset="0"/>
                      </a:rPr>
                      <m:t>0</m:t>
                    </m:r>
                  </m:oMath>
                </a14:m>
                <a:r>
                  <a:rPr lang="en-GB" sz="2000" dirty="0">
                    <a:solidFill>
                      <a:schemeClr val="accent5"/>
                    </a:solidFill>
                  </a:rPr>
                  <a:t>  </a:t>
                </a:r>
              </a:p>
            </p:txBody>
          </p:sp>
        </mc:Choice>
        <mc:Fallback xmlns="">
          <p:sp>
            <p:nvSpPr>
              <p:cNvPr id="35" name="TextBox 34">
                <a:extLst>
                  <a:ext uri="{FF2B5EF4-FFF2-40B4-BE49-F238E27FC236}">
                    <a16:creationId xmlns:a16="http://schemas.microsoft.com/office/drawing/2014/main" id="{FCB66E61-FC44-7801-6F3A-753E7FC156EE}"/>
                  </a:ext>
                </a:extLst>
              </p:cNvPr>
              <p:cNvSpPr txBox="1">
                <a:spLocks noRot="1" noChangeAspect="1" noMove="1" noResize="1" noEditPoints="1" noAdjustHandles="1" noChangeArrowheads="1" noChangeShapeType="1" noTextEdit="1"/>
              </p:cNvSpPr>
              <p:nvPr/>
            </p:nvSpPr>
            <p:spPr>
              <a:xfrm>
                <a:off x="8651631" y="857101"/>
                <a:ext cx="3165230" cy="624915"/>
              </a:xfrm>
              <a:prstGeom prst="rect">
                <a:avLst/>
              </a:prstGeom>
              <a:blipFill>
                <a:blip r:embed="rId8"/>
                <a:stretch>
                  <a:fillRect/>
                </a:stretch>
              </a:blipFill>
              <a:ln>
                <a:solidFill>
                  <a:schemeClr val="accent5"/>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0237F63-3FA8-A5E7-83E0-CC639E201D7D}"/>
                  </a:ext>
                </a:extLst>
              </p:cNvPr>
              <p:cNvSpPr txBox="1"/>
              <p:nvPr/>
            </p:nvSpPr>
            <p:spPr>
              <a:xfrm>
                <a:off x="6225140" y="3552398"/>
                <a:ext cx="2276585" cy="6497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𝐹</m:t>
                          </m:r>
                        </m:e>
                        <m:sub>
                          <m:r>
                            <a:rPr lang="en-GB" b="0" i="1" smtClean="0">
                              <a:latin typeface="Cambria Math" panose="02040503050406030204" pitchFamily="18" charset="0"/>
                            </a:rPr>
                            <m:t>𝑡</m:t>
                          </m:r>
                        </m:sub>
                        <m:sup>
                          <m:r>
                            <a:rPr lang="en-GB" b="0" i="1" smtClean="0">
                              <a:latin typeface="Cambria Math" panose="02040503050406030204" pitchFamily="18" charset="0"/>
                            </a:rPr>
                            <m:t>𝑘</m:t>
                          </m:r>
                          <m:r>
                            <a:rPr lang="en-GB" b="0" i="1" smtClean="0">
                              <a:latin typeface="Cambria Math" panose="02040503050406030204" pitchFamily="18" charset="0"/>
                            </a:rPr>
                            <m:t>+1</m:t>
                          </m:r>
                        </m:sup>
                      </m:sSubSup>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𝐹</m:t>
                          </m:r>
                        </m:e>
                        <m:sub>
                          <m:r>
                            <a:rPr lang="en-GB" b="0" i="1" smtClean="0">
                              <a:latin typeface="Cambria Math" panose="02040503050406030204" pitchFamily="18" charset="0"/>
                            </a:rPr>
                            <m:t>𝑡</m:t>
                          </m:r>
                        </m:sub>
                        <m:sup>
                          <m:r>
                            <a:rPr lang="en-GB" b="0" i="1" smtClean="0">
                              <a:latin typeface="Cambria Math" panose="02040503050406030204" pitchFamily="18" charset="0"/>
                            </a:rPr>
                            <m:t>𝑘</m:t>
                          </m:r>
                        </m:sup>
                      </m:sSubSup>
                      <m:r>
                        <a:rPr lang="en-GB" b="0" i="1" smtClean="0">
                          <a:latin typeface="Cambria Math" panose="02040503050406030204" pitchFamily="18" charset="0"/>
                        </a:rPr>
                        <m:t>+</m:t>
                      </m:r>
                      <m:f>
                        <m:fPr>
                          <m:ctrlPr>
                            <a:rPr lang="en-GB" b="0" i="1" smtClean="0">
                              <a:latin typeface="Cambria Math" panose="02040503050406030204" pitchFamily="18" charset="0"/>
                            </a:rPr>
                          </m:ctrlPr>
                        </m:fPr>
                        <m:num>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𝐶</m:t>
                              </m:r>
                            </m:e>
                            <m:sub>
                              <m:r>
                                <a:rPr lang="en-GB" b="0" i="1" smtClean="0">
                                  <a:latin typeface="Cambria Math" panose="02040503050406030204" pitchFamily="18" charset="0"/>
                                </a:rPr>
                                <m:t>𝑡</m:t>
                              </m:r>
                            </m:sub>
                            <m:sup>
                              <m:r>
                                <a:rPr lang="en-GB" b="0" i="1" smtClean="0">
                                  <a:latin typeface="Cambria Math" panose="02040503050406030204" pitchFamily="18" charset="0"/>
                                </a:rPr>
                                <m:t>𝑘</m:t>
                              </m:r>
                            </m:sup>
                          </m:sSubSup>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𝑃</m:t>
                              </m:r>
                            </m:e>
                            <m:sub>
                              <m:r>
                                <a:rPr lang="en-GB" b="0" i="1" smtClean="0">
                                  <a:latin typeface="Cambria Math" panose="02040503050406030204" pitchFamily="18" charset="0"/>
                                </a:rPr>
                                <m:t>𝑡</m:t>
                              </m:r>
                            </m:sub>
                            <m:sup>
                              <m:r>
                                <a:rPr lang="en-GB" b="0" i="1" smtClean="0">
                                  <a:latin typeface="Cambria Math" panose="02040503050406030204" pitchFamily="18" charset="0"/>
                                </a:rPr>
                                <m:t>𝑘</m:t>
                              </m:r>
                            </m:sup>
                          </m:sSubSup>
                        </m:num>
                        <m:den>
                          <m:r>
                            <a:rPr lang="en-GB" b="0" i="1" smtClean="0">
                              <a:latin typeface="Cambria Math" panose="02040503050406030204" pitchFamily="18" charset="0"/>
                            </a:rPr>
                            <m:t>𝐷</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𝐹</m:t>
                              </m:r>
                            </m:e>
                            <m:sub>
                              <m:r>
                                <a:rPr lang="en-GB" b="0" i="1" smtClean="0">
                                  <a:latin typeface="Cambria Math" panose="02040503050406030204" pitchFamily="18" charset="0"/>
                                </a:rPr>
                                <m:t>𝑡</m:t>
                              </m:r>
                            </m:sub>
                            <m:sup>
                              <m:r>
                                <a:rPr lang="en-GB" b="0" i="1" smtClean="0">
                                  <a:latin typeface="Cambria Math" panose="02040503050406030204" pitchFamily="18" charset="0"/>
                                </a:rPr>
                                <m:t>𝐹𝑤𝑑</m:t>
                              </m:r>
                            </m:sup>
                          </m:sSubSup>
                        </m:den>
                      </m:f>
                    </m:oMath>
                  </m:oMathPara>
                </a14:m>
                <a:endParaRPr lang="en-GB" dirty="0"/>
              </a:p>
            </p:txBody>
          </p:sp>
        </mc:Choice>
        <mc:Fallback xmlns="">
          <p:sp>
            <p:nvSpPr>
              <p:cNvPr id="36" name="TextBox 35">
                <a:extLst>
                  <a:ext uri="{FF2B5EF4-FFF2-40B4-BE49-F238E27FC236}">
                    <a16:creationId xmlns:a16="http://schemas.microsoft.com/office/drawing/2014/main" id="{70237F63-3FA8-A5E7-83E0-CC639E201D7D}"/>
                  </a:ext>
                </a:extLst>
              </p:cNvPr>
              <p:cNvSpPr txBox="1">
                <a:spLocks noRot="1" noChangeAspect="1" noMove="1" noResize="1" noEditPoints="1" noAdjustHandles="1" noChangeArrowheads="1" noChangeShapeType="1" noTextEdit="1"/>
              </p:cNvSpPr>
              <p:nvPr/>
            </p:nvSpPr>
            <p:spPr>
              <a:xfrm>
                <a:off x="6225140" y="3552398"/>
                <a:ext cx="2276585" cy="649730"/>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33B767-00B2-D5FA-9574-12E114158C4F}"/>
                  </a:ext>
                </a:extLst>
              </p:cNvPr>
              <p:cNvSpPr txBox="1"/>
              <p:nvPr/>
            </p:nvSpPr>
            <p:spPr>
              <a:xfrm>
                <a:off x="7914326" y="2102017"/>
                <a:ext cx="1695912" cy="5947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𝐹</m:t>
                          </m:r>
                        </m:e>
                        <m:sub>
                          <m:r>
                            <a:rPr lang="en-GB" b="0" i="1" smtClean="0">
                              <a:latin typeface="Cambria Math" panose="02040503050406030204" pitchFamily="18" charset="0"/>
                            </a:rPr>
                            <m:t>𝑡</m:t>
                          </m:r>
                        </m:sub>
                      </m:sSub>
                      <m:r>
                        <a:rPr lang="en-GB" b="0" i="1" smtClean="0">
                          <a:latin typeface="Cambria Math" panose="02040503050406030204" pitchFamily="18" charset="0"/>
                        </a:rPr>
                        <m:t>=</m:t>
                      </m:r>
                      <m:r>
                        <a:rPr lang="en-GB" b="0" i="1" smtClean="0">
                          <a:latin typeface="Cambria Math" panose="02040503050406030204" pitchFamily="18" charset="0"/>
                        </a:rPr>
                        <m:t>𝐾</m:t>
                      </m:r>
                      <m:r>
                        <a:rPr lang="en-GB" b="0" i="1" smtClean="0">
                          <a:latin typeface="Cambria Math" panose="02040503050406030204" pitchFamily="18" charset="0"/>
                        </a:rPr>
                        <m:t>+</m:t>
                      </m:r>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𝑡</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r>
                                <a:rPr lang="en-GB" b="0" i="1" smtClean="0">
                                  <a:latin typeface="Cambria Math" panose="02040503050406030204" pitchFamily="18" charset="0"/>
                                </a:rPr>
                                <m:t>𝑡</m:t>
                              </m:r>
                            </m:sub>
                          </m:sSub>
                        </m:num>
                        <m:den>
                          <m:r>
                            <a:rPr lang="en-GB" b="0" i="1" smtClean="0">
                              <a:latin typeface="Cambria Math" panose="02040503050406030204" pitchFamily="18" charset="0"/>
                            </a:rPr>
                            <m:t>𝐷</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𝐹</m:t>
                              </m:r>
                            </m:e>
                            <m:sub>
                              <m:r>
                                <a:rPr lang="en-GB" b="0" i="1" smtClean="0">
                                  <a:latin typeface="Cambria Math" panose="02040503050406030204" pitchFamily="18" charset="0"/>
                                </a:rPr>
                                <m:t>𝑡</m:t>
                              </m:r>
                            </m:sub>
                            <m:sup>
                              <m:r>
                                <a:rPr lang="en-GB" b="0" i="1" smtClean="0">
                                  <a:latin typeface="Cambria Math" panose="02040503050406030204" pitchFamily="18" charset="0"/>
                                </a:rPr>
                                <m:t>𝐹𝑤𝑑</m:t>
                              </m:r>
                            </m:sup>
                          </m:sSubSup>
                        </m:den>
                      </m:f>
                    </m:oMath>
                  </m:oMathPara>
                </a14:m>
                <a:endParaRPr lang="en-GB" dirty="0"/>
              </a:p>
            </p:txBody>
          </p:sp>
        </mc:Choice>
        <mc:Fallback xmlns="">
          <p:sp>
            <p:nvSpPr>
              <p:cNvPr id="37" name="TextBox 36">
                <a:extLst>
                  <a:ext uri="{FF2B5EF4-FFF2-40B4-BE49-F238E27FC236}">
                    <a16:creationId xmlns:a16="http://schemas.microsoft.com/office/drawing/2014/main" id="{A533B767-00B2-D5FA-9574-12E114158C4F}"/>
                  </a:ext>
                </a:extLst>
              </p:cNvPr>
              <p:cNvSpPr txBox="1">
                <a:spLocks noRot="1" noChangeAspect="1" noMove="1" noResize="1" noEditPoints="1" noAdjustHandles="1" noChangeArrowheads="1" noChangeShapeType="1" noTextEdit="1"/>
              </p:cNvSpPr>
              <p:nvPr/>
            </p:nvSpPr>
            <p:spPr>
              <a:xfrm>
                <a:off x="7914326" y="2102017"/>
                <a:ext cx="1695912" cy="594778"/>
              </a:xfrm>
              <a:prstGeom prst="rect">
                <a:avLst/>
              </a:prstGeom>
              <a:blipFill>
                <a:blip r:embed="rId10"/>
                <a:stretch>
                  <a:fillRect b="-1031"/>
                </a:stretch>
              </a:blipFill>
            </p:spPr>
            <p:txBody>
              <a:bodyPr/>
              <a:lstStyle/>
              <a:p>
                <a:r>
                  <a:rPr lang="en-GB">
                    <a:noFill/>
                  </a:rPr>
                  <a:t> </a:t>
                </a:r>
              </a:p>
            </p:txBody>
          </p:sp>
        </mc:Fallback>
      </mc:AlternateContent>
      <p:sp>
        <p:nvSpPr>
          <p:cNvPr id="38" name="TextBox 37">
            <a:extLst>
              <a:ext uri="{FF2B5EF4-FFF2-40B4-BE49-F238E27FC236}">
                <a16:creationId xmlns:a16="http://schemas.microsoft.com/office/drawing/2014/main" id="{E258E911-9A2B-A972-6BA3-AD0E3038EF2C}"/>
              </a:ext>
            </a:extLst>
          </p:cNvPr>
          <p:cNvSpPr txBox="1"/>
          <p:nvPr/>
        </p:nvSpPr>
        <p:spPr>
          <a:xfrm>
            <a:off x="6203853" y="2228596"/>
            <a:ext cx="1895244" cy="369332"/>
          </a:xfrm>
          <a:prstGeom prst="rect">
            <a:avLst/>
          </a:prstGeom>
          <a:noFill/>
        </p:spPr>
        <p:txBody>
          <a:bodyPr wrap="square" rtlCol="0">
            <a:spAutoFit/>
          </a:bodyPr>
          <a:lstStyle/>
          <a:p>
            <a:r>
              <a:rPr lang="en-GB" dirty="0"/>
              <a:t>Reminding that </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5FDEB82-446F-D938-FEA2-8CAE7F133808}"/>
                  </a:ext>
                </a:extLst>
              </p:cNvPr>
              <p:cNvSpPr txBox="1"/>
              <p:nvPr/>
            </p:nvSpPr>
            <p:spPr>
              <a:xfrm>
                <a:off x="6203853" y="2832500"/>
                <a:ext cx="5427641" cy="664413"/>
              </a:xfrm>
              <a:prstGeom prst="rect">
                <a:avLst/>
              </a:prstGeom>
              <a:noFill/>
            </p:spPr>
            <p:txBody>
              <a:bodyPr wrap="square" rtlCol="0">
                <a:spAutoFit/>
              </a:bodyPr>
              <a:lstStyle/>
              <a:p>
                <a:r>
                  <a:rPr lang="en-GB" dirty="0"/>
                  <a:t>We can replace </a:t>
                </a:r>
                <a14:m>
                  <m:oMath xmlns:m="http://schemas.openxmlformats.org/officeDocument/2006/math">
                    <m:r>
                      <a:rPr lang="en-GB" i="1" dirty="0" smtClean="0">
                        <a:latin typeface="Cambria Math" panose="02040503050406030204" pitchFamily="18" charset="0"/>
                      </a:rPr>
                      <m:t>𝐾</m:t>
                    </m:r>
                  </m:oMath>
                </a14:m>
                <a:r>
                  <a:rPr lang="en-GB" dirty="0"/>
                  <a:t> by </a:t>
                </a:r>
                <a14:m>
                  <m:oMath xmlns:m="http://schemas.openxmlformats.org/officeDocument/2006/math">
                    <m:sSubSup>
                      <m:sSubSupPr>
                        <m:ctrlPr>
                          <a:rPr lang="en-GB" i="1">
                            <a:latin typeface="Cambria Math" panose="02040503050406030204" pitchFamily="18" charset="0"/>
                          </a:rPr>
                        </m:ctrlPr>
                      </m:sSubSupPr>
                      <m:e>
                        <m:r>
                          <a:rPr lang="en-GB" i="1">
                            <a:latin typeface="Cambria Math" panose="02040503050406030204" pitchFamily="18" charset="0"/>
                          </a:rPr>
                          <m:t>𝐹</m:t>
                        </m:r>
                      </m:e>
                      <m:sub>
                        <m:r>
                          <a:rPr lang="en-GB" i="1">
                            <a:latin typeface="Cambria Math" panose="02040503050406030204" pitchFamily="18" charset="0"/>
                          </a:rPr>
                          <m:t>𝑡</m:t>
                        </m:r>
                      </m:sub>
                      <m:sup>
                        <m:r>
                          <a:rPr lang="en-GB" i="1">
                            <a:latin typeface="Cambria Math" panose="02040503050406030204" pitchFamily="18" charset="0"/>
                          </a:rPr>
                          <m:t>𝑘</m:t>
                        </m:r>
                      </m:sup>
                    </m:sSubSup>
                    <m:r>
                      <a:rPr lang="en-GB" i="1">
                        <a:latin typeface="Cambria Math" panose="02040503050406030204" pitchFamily="18" charset="0"/>
                      </a:rPr>
                      <m:t> </m:t>
                    </m:r>
                  </m:oMath>
                </a14:m>
                <a:r>
                  <a:rPr lang="en-GB" dirty="0"/>
                  <a:t>in the Call/Put Parity Equation and increment </a:t>
                </a:r>
                <a14:m>
                  <m:oMath xmlns:m="http://schemas.openxmlformats.org/officeDocument/2006/math">
                    <m:sSubSup>
                      <m:sSubSupPr>
                        <m:ctrlPr>
                          <a:rPr lang="en-GB" i="1">
                            <a:latin typeface="Cambria Math" panose="02040503050406030204" pitchFamily="18" charset="0"/>
                          </a:rPr>
                        </m:ctrlPr>
                      </m:sSubSupPr>
                      <m:e>
                        <m:r>
                          <a:rPr lang="en-GB" i="1">
                            <a:latin typeface="Cambria Math" panose="02040503050406030204" pitchFamily="18" charset="0"/>
                          </a:rPr>
                          <m:t>𝐹</m:t>
                        </m:r>
                      </m:e>
                      <m:sub>
                        <m:r>
                          <a:rPr lang="en-GB" i="1">
                            <a:latin typeface="Cambria Math" panose="02040503050406030204" pitchFamily="18" charset="0"/>
                          </a:rPr>
                          <m:t>𝑡</m:t>
                        </m:r>
                      </m:sub>
                      <m:sup>
                        <m:r>
                          <a:rPr lang="en-GB" i="1">
                            <a:latin typeface="Cambria Math" panose="02040503050406030204" pitchFamily="18" charset="0"/>
                          </a:rPr>
                          <m:t>𝑘</m:t>
                        </m:r>
                      </m:sup>
                    </m:sSubSup>
                  </m:oMath>
                </a14:m>
                <a:r>
                  <a:rPr lang="en-GB" dirty="0"/>
                  <a:t>:</a:t>
                </a:r>
              </a:p>
            </p:txBody>
          </p:sp>
        </mc:Choice>
        <mc:Fallback xmlns="">
          <p:sp>
            <p:nvSpPr>
              <p:cNvPr id="39" name="TextBox 38">
                <a:extLst>
                  <a:ext uri="{FF2B5EF4-FFF2-40B4-BE49-F238E27FC236}">
                    <a16:creationId xmlns:a16="http://schemas.microsoft.com/office/drawing/2014/main" id="{F5FDEB82-446F-D938-FEA2-8CAE7F133808}"/>
                  </a:ext>
                </a:extLst>
              </p:cNvPr>
              <p:cNvSpPr txBox="1">
                <a:spLocks noRot="1" noChangeAspect="1" noMove="1" noResize="1" noEditPoints="1" noAdjustHandles="1" noChangeArrowheads="1" noChangeShapeType="1" noTextEdit="1"/>
              </p:cNvSpPr>
              <p:nvPr/>
            </p:nvSpPr>
            <p:spPr>
              <a:xfrm>
                <a:off x="6203853" y="2832500"/>
                <a:ext cx="5427641" cy="664413"/>
              </a:xfrm>
              <a:prstGeom prst="rect">
                <a:avLst/>
              </a:prstGeom>
              <a:blipFill>
                <a:blip r:embed="rId11"/>
                <a:stretch>
                  <a:fillRect l="-1011" t="-3670" b="-13761"/>
                </a:stretch>
              </a:blipFill>
            </p:spPr>
            <p:txBody>
              <a:bodyPr/>
              <a:lstStyle/>
              <a:p>
                <a:r>
                  <a:rPr lang="en-GB">
                    <a:noFill/>
                  </a:rPr>
                  <a:t> </a:t>
                </a:r>
              </a:p>
            </p:txBody>
          </p:sp>
        </mc:Fallback>
      </mc:AlternateContent>
      <p:sp>
        <p:nvSpPr>
          <p:cNvPr id="40" name="TextBox 39">
            <a:extLst>
              <a:ext uri="{FF2B5EF4-FFF2-40B4-BE49-F238E27FC236}">
                <a16:creationId xmlns:a16="http://schemas.microsoft.com/office/drawing/2014/main" id="{E9507834-7EFA-C37A-7156-1B5B0C263F22}"/>
              </a:ext>
            </a:extLst>
          </p:cNvPr>
          <p:cNvSpPr txBox="1"/>
          <p:nvPr/>
        </p:nvSpPr>
        <p:spPr>
          <a:xfrm>
            <a:off x="6203853" y="4210116"/>
            <a:ext cx="5427641" cy="378373"/>
          </a:xfrm>
          <a:prstGeom prst="rect">
            <a:avLst/>
          </a:prstGeom>
          <a:noFill/>
        </p:spPr>
        <p:txBody>
          <a:bodyPr wrap="square" rtlCol="0">
            <a:spAutoFit/>
          </a:bodyPr>
          <a:lstStyle/>
          <a:p>
            <a:r>
              <a:rPr lang="en-GB" dirty="0"/>
              <a:t>And we loop, until either:</a:t>
            </a: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CCA7BC9-68F8-8F11-4748-0308897D59B5}"/>
                  </a:ext>
                </a:extLst>
              </p:cNvPr>
              <p:cNvSpPr txBox="1"/>
              <p:nvPr/>
            </p:nvSpPr>
            <p:spPr>
              <a:xfrm>
                <a:off x="6203853" y="4768861"/>
                <a:ext cx="3406385" cy="605615"/>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d>
                      <m:dPr>
                        <m:begChr m:val="|"/>
                        <m:endChr m:val="|"/>
                        <m:ctrlPr>
                          <a:rPr lang="en-GB" b="0" i="1" smtClean="0">
                            <a:latin typeface="Cambria Math" panose="02040503050406030204" pitchFamily="18" charset="0"/>
                          </a:rPr>
                        </m:ctrlPr>
                      </m:dPr>
                      <m:e>
                        <m:f>
                          <m:fPr>
                            <m:ctrlPr>
                              <a:rPr lang="en-GB" b="0" i="1" smtClean="0">
                                <a:latin typeface="Cambria Math" panose="02040503050406030204" pitchFamily="18" charset="0"/>
                              </a:rPr>
                            </m:ctrlPr>
                          </m:fPr>
                          <m:num>
                            <m:sSubSup>
                              <m:sSubSupPr>
                                <m:ctrlPr>
                                  <a:rPr lang="en-GB" i="1">
                                    <a:latin typeface="Cambria Math" panose="02040503050406030204" pitchFamily="18" charset="0"/>
                                  </a:rPr>
                                </m:ctrlPr>
                              </m:sSubSupPr>
                              <m:e>
                                <m:r>
                                  <a:rPr lang="en-GB" i="1">
                                    <a:latin typeface="Cambria Math" panose="02040503050406030204" pitchFamily="18" charset="0"/>
                                  </a:rPr>
                                  <m:t>𝐹</m:t>
                                </m:r>
                              </m:e>
                              <m:sub>
                                <m:r>
                                  <a:rPr lang="en-GB" i="1">
                                    <a:latin typeface="Cambria Math" panose="02040503050406030204" pitchFamily="18" charset="0"/>
                                  </a:rPr>
                                  <m:t>𝑡</m:t>
                                </m:r>
                              </m:sub>
                              <m:sup>
                                <m:r>
                                  <a:rPr lang="en-GB" i="1">
                                    <a:latin typeface="Cambria Math" panose="02040503050406030204" pitchFamily="18" charset="0"/>
                                  </a:rPr>
                                  <m:t>𝑘</m:t>
                                </m:r>
                                <m:r>
                                  <a:rPr lang="en-GB" i="1">
                                    <a:latin typeface="Cambria Math" panose="02040503050406030204" pitchFamily="18" charset="0"/>
                                  </a:rPr>
                                  <m:t>+1</m:t>
                                </m:r>
                              </m:sup>
                            </m:sSubSup>
                            <m:r>
                              <a:rPr lang="en-GB" i="1">
                                <a:latin typeface="Cambria Math" panose="02040503050406030204" pitchFamily="18" charset="0"/>
                              </a:rPr>
                              <m:t>−</m:t>
                            </m:r>
                            <m:sSubSup>
                              <m:sSubSupPr>
                                <m:ctrlPr>
                                  <a:rPr lang="en-GB" i="1">
                                    <a:latin typeface="Cambria Math" panose="02040503050406030204" pitchFamily="18" charset="0"/>
                                  </a:rPr>
                                </m:ctrlPr>
                              </m:sSubSupPr>
                              <m:e>
                                <m:r>
                                  <a:rPr lang="en-GB" i="1">
                                    <a:latin typeface="Cambria Math" panose="02040503050406030204" pitchFamily="18" charset="0"/>
                                  </a:rPr>
                                  <m:t>𝐹</m:t>
                                </m:r>
                              </m:e>
                              <m:sub>
                                <m:r>
                                  <a:rPr lang="en-GB" i="1">
                                    <a:latin typeface="Cambria Math" panose="02040503050406030204" pitchFamily="18" charset="0"/>
                                  </a:rPr>
                                  <m:t>𝑡</m:t>
                                </m:r>
                              </m:sub>
                              <m:sup>
                                <m:r>
                                  <a:rPr lang="en-GB" i="1">
                                    <a:latin typeface="Cambria Math" panose="02040503050406030204" pitchFamily="18" charset="0"/>
                                  </a:rPr>
                                  <m:t>𝑘</m:t>
                                </m:r>
                              </m:sup>
                            </m:sSubSup>
                          </m:num>
                          <m:den>
                            <m:sSubSup>
                              <m:sSubSupPr>
                                <m:ctrlPr>
                                  <a:rPr lang="en-GB" i="1">
                                    <a:latin typeface="Cambria Math" panose="02040503050406030204" pitchFamily="18" charset="0"/>
                                  </a:rPr>
                                </m:ctrlPr>
                              </m:sSubSupPr>
                              <m:e>
                                <m:r>
                                  <a:rPr lang="en-GB" i="1">
                                    <a:latin typeface="Cambria Math" panose="02040503050406030204" pitchFamily="18" charset="0"/>
                                  </a:rPr>
                                  <m:t>𝐹</m:t>
                                </m:r>
                              </m:e>
                              <m:sub>
                                <m:r>
                                  <a:rPr lang="en-GB" i="1">
                                    <a:latin typeface="Cambria Math" panose="02040503050406030204" pitchFamily="18" charset="0"/>
                                  </a:rPr>
                                  <m:t>𝑡</m:t>
                                </m:r>
                              </m:sub>
                              <m:sup>
                                <m:r>
                                  <a:rPr lang="en-GB" i="1">
                                    <a:latin typeface="Cambria Math" panose="02040503050406030204" pitchFamily="18" charset="0"/>
                                  </a:rPr>
                                  <m:t>𝑘</m:t>
                                </m:r>
                              </m:sup>
                            </m:sSubSup>
                          </m:den>
                        </m:f>
                      </m:e>
                    </m:d>
                    <m:r>
                      <a:rPr lang="en-GB" b="0" i="1" smtClean="0">
                        <a:latin typeface="Cambria Math" panose="02040503050406030204" pitchFamily="18" charset="0"/>
                      </a:rPr>
                      <m:t>&lt;0.1%</m:t>
                    </m:r>
                  </m:oMath>
                </a14:m>
                <a:endParaRPr lang="en-GB" dirty="0"/>
              </a:p>
            </p:txBody>
          </p:sp>
        </mc:Choice>
        <mc:Fallback xmlns="">
          <p:sp>
            <p:nvSpPr>
              <p:cNvPr id="42" name="TextBox 41">
                <a:extLst>
                  <a:ext uri="{FF2B5EF4-FFF2-40B4-BE49-F238E27FC236}">
                    <a16:creationId xmlns:a16="http://schemas.microsoft.com/office/drawing/2014/main" id="{7CCA7BC9-68F8-8F11-4748-0308897D59B5}"/>
                  </a:ext>
                </a:extLst>
              </p:cNvPr>
              <p:cNvSpPr txBox="1">
                <a:spLocks noRot="1" noChangeAspect="1" noMove="1" noResize="1" noEditPoints="1" noAdjustHandles="1" noChangeArrowheads="1" noChangeShapeType="1" noTextEdit="1"/>
              </p:cNvSpPr>
              <p:nvPr/>
            </p:nvSpPr>
            <p:spPr>
              <a:xfrm>
                <a:off x="6203853" y="4768861"/>
                <a:ext cx="3406385" cy="605615"/>
              </a:xfrm>
              <a:prstGeom prst="rect">
                <a:avLst/>
              </a:prstGeom>
              <a:blipFill>
                <a:blip r:embed="rId12"/>
                <a:stretch>
                  <a:fillRect/>
                </a:stretch>
              </a:blipFill>
            </p:spPr>
            <p:txBody>
              <a:bodyPr/>
              <a:lstStyle/>
              <a:p>
                <a:r>
                  <a:rPr lang="en-GB">
                    <a:noFill/>
                  </a:rPr>
                  <a:t> </a:t>
                </a:r>
              </a:p>
            </p:txBody>
          </p:sp>
        </mc:Fallback>
      </mc:AlternateContent>
      <p:sp>
        <p:nvSpPr>
          <p:cNvPr id="43" name="TextBox 42">
            <a:extLst>
              <a:ext uri="{FF2B5EF4-FFF2-40B4-BE49-F238E27FC236}">
                <a16:creationId xmlns:a16="http://schemas.microsoft.com/office/drawing/2014/main" id="{B84B57A0-AC17-02F1-9FB3-30C9466C3F83}"/>
              </a:ext>
            </a:extLst>
          </p:cNvPr>
          <p:cNvSpPr txBox="1"/>
          <p:nvPr/>
        </p:nvSpPr>
        <p:spPr>
          <a:xfrm>
            <a:off x="6225140" y="5541430"/>
            <a:ext cx="901889" cy="378373"/>
          </a:xfrm>
          <a:prstGeom prst="rect">
            <a:avLst/>
          </a:prstGeom>
          <a:noFill/>
        </p:spPr>
        <p:txBody>
          <a:bodyPr wrap="square" rtlCol="0">
            <a:spAutoFit/>
          </a:bodyPr>
          <a:lstStyle/>
          <a:p>
            <a:r>
              <a:rPr lang="en-GB" dirty="0"/>
              <a:t>or</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98B6567E-4650-0CD8-BAED-9E0B4A9C1DFD}"/>
                  </a:ext>
                </a:extLst>
              </p:cNvPr>
              <p:cNvSpPr txBox="1"/>
              <p:nvPr/>
            </p:nvSpPr>
            <p:spPr>
              <a:xfrm>
                <a:off x="6203853" y="5923103"/>
                <a:ext cx="1906792" cy="369332"/>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r>
                      <a:rPr lang="en-GB" b="0" i="1" smtClean="0">
                        <a:latin typeface="Cambria Math" panose="02040503050406030204" pitchFamily="18" charset="0"/>
                      </a:rPr>
                      <m:t>𝑘</m:t>
                    </m:r>
                    <m:r>
                      <a:rPr lang="en-GB" b="0" i="1" smtClean="0">
                        <a:latin typeface="Cambria Math" panose="02040503050406030204" pitchFamily="18" charset="0"/>
                      </a:rPr>
                      <m:t>=10</m:t>
                    </m:r>
                  </m:oMath>
                </a14:m>
                <a:r>
                  <a:rPr lang="en-GB" dirty="0"/>
                  <a:t>0</a:t>
                </a:r>
              </a:p>
            </p:txBody>
          </p:sp>
        </mc:Choice>
        <mc:Fallback xmlns="">
          <p:sp>
            <p:nvSpPr>
              <p:cNvPr id="45" name="TextBox 44">
                <a:extLst>
                  <a:ext uri="{FF2B5EF4-FFF2-40B4-BE49-F238E27FC236}">
                    <a16:creationId xmlns:a16="http://schemas.microsoft.com/office/drawing/2014/main" id="{98B6567E-4650-0CD8-BAED-9E0B4A9C1DFD}"/>
                  </a:ext>
                </a:extLst>
              </p:cNvPr>
              <p:cNvSpPr txBox="1">
                <a:spLocks noRot="1" noChangeAspect="1" noMove="1" noResize="1" noEditPoints="1" noAdjustHandles="1" noChangeArrowheads="1" noChangeShapeType="1" noTextEdit="1"/>
              </p:cNvSpPr>
              <p:nvPr/>
            </p:nvSpPr>
            <p:spPr>
              <a:xfrm>
                <a:off x="6203853" y="5923103"/>
                <a:ext cx="1906792" cy="369332"/>
              </a:xfrm>
              <a:prstGeom prst="rect">
                <a:avLst/>
              </a:prstGeom>
              <a:blipFill>
                <a:blip r:embed="rId13"/>
                <a:stretch>
                  <a:fillRect l="-2244" t="-10000"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28596347-A648-489A-4975-4D8C13F047A6}"/>
                  </a:ext>
                </a:extLst>
              </p:cNvPr>
              <p:cNvSpPr txBox="1"/>
              <p:nvPr/>
            </p:nvSpPr>
            <p:spPr>
              <a:xfrm>
                <a:off x="8594017" y="4873921"/>
                <a:ext cx="2960688" cy="410241"/>
              </a:xfrm>
              <a:prstGeom prst="rect">
                <a:avLst/>
              </a:prstGeom>
              <a:noFill/>
              <a:ln>
                <a:solidFill>
                  <a:schemeClr val="accent5"/>
                </a:solid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Sup>
                        <m:sSubSupPr>
                          <m:ctrlPr>
                            <a:rPr lang="en-GB" sz="2000" b="0" i="1" dirty="0" smtClean="0">
                              <a:solidFill>
                                <a:schemeClr val="accent5"/>
                              </a:solidFill>
                              <a:latin typeface="Cambria Math" panose="02040503050406030204" pitchFamily="18" charset="0"/>
                            </a:rPr>
                          </m:ctrlPr>
                        </m:sSubSupPr>
                        <m:e>
                          <m:acc>
                            <m:accPr>
                              <m:chr m:val="̂"/>
                              <m:ctrlPr>
                                <a:rPr lang="en-GB" sz="2000" b="0" i="1" dirty="0" smtClean="0">
                                  <a:solidFill>
                                    <a:schemeClr val="accent5"/>
                                  </a:solidFill>
                                  <a:latin typeface="Cambria Math" panose="02040503050406030204" pitchFamily="18" charset="0"/>
                                </a:rPr>
                              </m:ctrlPr>
                            </m:accPr>
                            <m:e>
                              <m:sSub>
                                <m:sSubPr>
                                  <m:ctrlPr>
                                    <a:rPr lang="en-GB" sz="2000" i="1" dirty="0">
                                      <a:solidFill>
                                        <a:schemeClr val="accent5"/>
                                      </a:solidFill>
                                      <a:latin typeface="Cambria Math" panose="02040503050406030204" pitchFamily="18" charset="0"/>
                                    </a:rPr>
                                  </m:ctrlPr>
                                </m:sSubPr>
                                <m:e>
                                  <m:r>
                                    <a:rPr lang="en-GB" sz="2000" i="1" dirty="0">
                                      <a:solidFill>
                                        <a:schemeClr val="accent5"/>
                                      </a:solidFill>
                                      <a:latin typeface="Cambria Math" panose="02040503050406030204" pitchFamily="18" charset="0"/>
                                    </a:rPr>
                                    <m:t>𝐹</m:t>
                                  </m:r>
                                </m:e>
                                <m:sub>
                                  <m:r>
                                    <a:rPr lang="en-GB" sz="2000" i="1" dirty="0">
                                      <a:solidFill>
                                        <a:schemeClr val="accent5"/>
                                      </a:solidFill>
                                      <a:latin typeface="Cambria Math" panose="02040503050406030204" pitchFamily="18" charset="0"/>
                                    </a:rPr>
                                    <m:t>𝑡</m:t>
                                  </m:r>
                                </m:sub>
                              </m:sSub>
                            </m:e>
                          </m:acc>
                          <m:r>
                            <a:rPr lang="en-GB" sz="2000" b="0" i="1" dirty="0" smtClean="0">
                              <a:solidFill>
                                <a:schemeClr val="accent5"/>
                              </a:solidFill>
                              <a:latin typeface="Cambria Math" panose="02040503050406030204" pitchFamily="18" charset="0"/>
                            </a:rPr>
                            <m:t>=</m:t>
                          </m:r>
                          <m:r>
                            <a:rPr lang="en-GB" sz="2000" b="0" i="1" dirty="0" smtClean="0">
                              <a:solidFill>
                                <a:schemeClr val="accent5"/>
                              </a:solidFill>
                              <a:latin typeface="Cambria Math" panose="02040503050406030204" pitchFamily="18" charset="0"/>
                            </a:rPr>
                            <m:t>𝐹</m:t>
                          </m:r>
                        </m:e>
                        <m:sub>
                          <m:r>
                            <a:rPr lang="en-GB" sz="2000" b="0" i="1" dirty="0" smtClean="0">
                              <a:solidFill>
                                <a:schemeClr val="accent5"/>
                              </a:solidFill>
                              <a:latin typeface="Cambria Math" panose="02040503050406030204" pitchFamily="18" charset="0"/>
                            </a:rPr>
                            <m:t>𝑡</m:t>
                          </m:r>
                        </m:sub>
                        <m:sup>
                          <m:r>
                            <a:rPr lang="en-GB" sz="2000" b="0" i="1" dirty="0" smtClean="0">
                              <a:solidFill>
                                <a:schemeClr val="accent5"/>
                              </a:solidFill>
                              <a:latin typeface="Cambria Math" panose="02040503050406030204" pitchFamily="18" charset="0"/>
                            </a:rPr>
                            <m:t>𝑘</m:t>
                          </m:r>
                          <m:r>
                            <a:rPr lang="en-GB" sz="2000" b="0" i="1" dirty="0" smtClean="0">
                              <a:solidFill>
                                <a:schemeClr val="accent5"/>
                              </a:solidFill>
                              <a:latin typeface="Cambria Math" panose="02040503050406030204" pitchFamily="18" charset="0"/>
                            </a:rPr>
                            <m:t>+1</m:t>
                          </m:r>
                        </m:sup>
                      </m:sSubSup>
                      <m:r>
                        <a:rPr lang="en-GB" sz="2000" i="1" dirty="0" smtClean="0">
                          <a:solidFill>
                            <a:schemeClr val="accent5"/>
                          </a:solidFill>
                          <a:latin typeface="Cambria Math" panose="02040503050406030204" pitchFamily="18" charset="0"/>
                          <a:ea typeface="Cambria Math" panose="02040503050406030204" pitchFamily="18" charset="0"/>
                        </a:rPr>
                        <m:t>≈</m:t>
                      </m:r>
                      <m:sSubSup>
                        <m:sSubSupPr>
                          <m:ctrlPr>
                            <a:rPr lang="en-GB" sz="2000" b="0" i="1" dirty="0" smtClean="0">
                              <a:solidFill>
                                <a:schemeClr val="accent5"/>
                              </a:solidFill>
                              <a:latin typeface="Cambria Math" panose="02040503050406030204" pitchFamily="18" charset="0"/>
                              <a:ea typeface="Cambria Math" panose="02040503050406030204" pitchFamily="18" charset="0"/>
                            </a:rPr>
                          </m:ctrlPr>
                        </m:sSubSupPr>
                        <m:e>
                          <m:r>
                            <a:rPr lang="en-GB" sz="2000" b="0" i="1" dirty="0" smtClean="0">
                              <a:solidFill>
                                <a:schemeClr val="accent5"/>
                              </a:solidFill>
                              <a:latin typeface="Cambria Math" panose="02040503050406030204" pitchFamily="18" charset="0"/>
                              <a:ea typeface="Cambria Math" panose="02040503050406030204" pitchFamily="18" charset="0"/>
                            </a:rPr>
                            <m:t>𝐹</m:t>
                          </m:r>
                        </m:e>
                        <m:sub>
                          <m:r>
                            <a:rPr lang="en-GB" sz="2000" b="0" i="1" dirty="0" smtClean="0">
                              <a:solidFill>
                                <a:schemeClr val="accent5"/>
                              </a:solidFill>
                              <a:latin typeface="Cambria Math" panose="02040503050406030204" pitchFamily="18" charset="0"/>
                              <a:ea typeface="Cambria Math" panose="02040503050406030204" pitchFamily="18" charset="0"/>
                            </a:rPr>
                            <m:t>𝑡</m:t>
                          </m:r>
                        </m:sub>
                        <m:sup>
                          <m:r>
                            <a:rPr lang="en-GB" sz="2000" b="0" i="1" dirty="0" smtClean="0">
                              <a:solidFill>
                                <a:schemeClr val="accent5"/>
                              </a:solidFill>
                              <a:latin typeface="Cambria Math" panose="02040503050406030204" pitchFamily="18" charset="0"/>
                              <a:ea typeface="Cambria Math" panose="02040503050406030204" pitchFamily="18" charset="0"/>
                            </a:rPr>
                            <m:t>𝑘</m:t>
                          </m:r>
                        </m:sup>
                      </m:sSubSup>
                      <m:r>
                        <a:rPr lang="en-GB" sz="2000" b="0" i="1" dirty="0" smtClean="0">
                          <a:solidFill>
                            <a:schemeClr val="accent5"/>
                          </a:solidFill>
                          <a:latin typeface="Cambria Math" panose="02040503050406030204" pitchFamily="18" charset="0"/>
                          <a:ea typeface="Cambria Math" panose="02040503050406030204" pitchFamily="18" charset="0"/>
                        </a:rPr>
                        <m:t>=</m:t>
                      </m:r>
                      <m:r>
                        <a:rPr lang="en-GB" sz="2000" b="0" i="1" dirty="0" smtClean="0">
                          <a:solidFill>
                            <a:schemeClr val="accent5"/>
                          </a:solidFill>
                          <a:latin typeface="Cambria Math" panose="02040503050406030204" pitchFamily="18" charset="0"/>
                          <a:ea typeface="Cambria Math" panose="02040503050406030204" pitchFamily="18" charset="0"/>
                        </a:rPr>
                        <m:t>𝐾</m:t>
                      </m:r>
                    </m:oMath>
                  </m:oMathPara>
                </a14:m>
                <a:endParaRPr lang="en-GB" sz="2000" dirty="0">
                  <a:solidFill>
                    <a:schemeClr val="accent5"/>
                  </a:solidFill>
                </a:endParaRPr>
              </a:p>
            </p:txBody>
          </p:sp>
        </mc:Choice>
        <mc:Fallback xmlns="">
          <p:sp>
            <p:nvSpPr>
              <p:cNvPr id="47" name="TextBox 46">
                <a:extLst>
                  <a:ext uri="{FF2B5EF4-FFF2-40B4-BE49-F238E27FC236}">
                    <a16:creationId xmlns:a16="http://schemas.microsoft.com/office/drawing/2014/main" id="{28596347-A648-489A-4975-4D8C13F047A6}"/>
                  </a:ext>
                </a:extLst>
              </p:cNvPr>
              <p:cNvSpPr txBox="1">
                <a:spLocks noRot="1" noChangeAspect="1" noMove="1" noResize="1" noEditPoints="1" noAdjustHandles="1" noChangeArrowheads="1" noChangeShapeType="1" noTextEdit="1"/>
              </p:cNvSpPr>
              <p:nvPr/>
            </p:nvSpPr>
            <p:spPr>
              <a:xfrm>
                <a:off x="8594017" y="4873921"/>
                <a:ext cx="2960688" cy="410241"/>
              </a:xfrm>
              <a:prstGeom prst="rect">
                <a:avLst/>
              </a:prstGeom>
              <a:blipFill>
                <a:blip r:embed="rId14"/>
                <a:stretch>
                  <a:fillRect t="-7246"/>
                </a:stretch>
              </a:blipFill>
              <a:ln>
                <a:solidFill>
                  <a:schemeClr val="accent5"/>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A033522-6C55-9D31-34E2-ED509BC17B48}"/>
                  </a:ext>
                </a:extLst>
              </p:cNvPr>
              <p:cNvSpPr txBox="1"/>
              <p:nvPr/>
            </p:nvSpPr>
            <p:spPr>
              <a:xfrm>
                <a:off x="8631200" y="3150616"/>
                <a:ext cx="2035126" cy="592855"/>
              </a:xfrm>
              <a:prstGeom prst="rect">
                <a:avLst/>
              </a:prstGeom>
              <a:noFill/>
            </p:spPr>
            <p:txBody>
              <a:bodyPr wrap="square" rtlCol="0">
                <a:spAutoFit/>
              </a:bodyPr>
              <a:lstStyle/>
              <a:p>
                <a:r>
                  <a:rPr lang="en-GB" sz="1600" dirty="0">
                    <a:solidFill>
                      <a:schemeClr val="accent5"/>
                    </a:solidFill>
                  </a:rPr>
                  <a:t>Interpolated Values</a:t>
                </a:r>
              </a:p>
              <a:p>
                <a:pPr algn="ctr"/>
                <a:r>
                  <a:rPr lang="en-GB" sz="1600" dirty="0">
                    <a:solidFill>
                      <a:schemeClr val="accent5"/>
                    </a:solidFill>
                  </a:rPr>
                  <a:t>at </a:t>
                </a:r>
                <a14:m>
                  <m:oMath xmlns:m="http://schemas.openxmlformats.org/officeDocument/2006/math">
                    <m:sSubSup>
                      <m:sSubSupPr>
                        <m:ctrlPr>
                          <a:rPr lang="en-GB" sz="1600" b="0" i="1" dirty="0" smtClean="0">
                            <a:solidFill>
                              <a:schemeClr val="accent5"/>
                            </a:solidFill>
                            <a:latin typeface="Cambria Math" panose="02040503050406030204" pitchFamily="18" charset="0"/>
                            <a:ea typeface="Cambria Math" panose="02040503050406030204" pitchFamily="18" charset="0"/>
                          </a:rPr>
                        </m:ctrlPr>
                      </m:sSubSupPr>
                      <m:e>
                        <m:r>
                          <a:rPr lang="en-GB" sz="1600" b="0" i="1" dirty="0" smtClean="0">
                            <a:solidFill>
                              <a:schemeClr val="accent5"/>
                            </a:solidFill>
                            <a:latin typeface="Cambria Math" panose="02040503050406030204" pitchFamily="18" charset="0"/>
                            <a:ea typeface="Cambria Math" panose="02040503050406030204" pitchFamily="18" charset="0"/>
                          </a:rPr>
                          <m:t>𝐹</m:t>
                        </m:r>
                      </m:e>
                      <m:sub>
                        <m:r>
                          <a:rPr lang="en-GB" sz="1600" b="0" i="1" dirty="0" smtClean="0">
                            <a:solidFill>
                              <a:schemeClr val="accent5"/>
                            </a:solidFill>
                            <a:latin typeface="Cambria Math" panose="02040503050406030204" pitchFamily="18" charset="0"/>
                            <a:ea typeface="Cambria Math" panose="02040503050406030204" pitchFamily="18" charset="0"/>
                          </a:rPr>
                          <m:t>𝑡</m:t>
                        </m:r>
                      </m:sub>
                      <m:sup>
                        <m:r>
                          <a:rPr lang="en-GB" sz="1600" b="0" i="1" dirty="0" smtClean="0">
                            <a:solidFill>
                              <a:schemeClr val="accent5"/>
                            </a:solidFill>
                            <a:latin typeface="Cambria Math" panose="02040503050406030204" pitchFamily="18" charset="0"/>
                            <a:ea typeface="Cambria Math" panose="02040503050406030204" pitchFamily="18" charset="0"/>
                          </a:rPr>
                          <m:t>𝑘</m:t>
                        </m:r>
                      </m:sup>
                    </m:sSubSup>
                  </m:oMath>
                </a14:m>
                <a:r>
                  <a:rPr lang="en-GB" sz="1600" dirty="0">
                    <a:solidFill>
                      <a:schemeClr val="accent5"/>
                    </a:solidFill>
                  </a:rPr>
                  <a:t> </a:t>
                </a:r>
              </a:p>
            </p:txBody>
          </p:sp>
        </mc:Choice>
        <mc:Fallback xmlns="">
          <p:sp>
            <p:nvSpPr>
              <p:cNvPr id="48" name="TextBox 47">
                <a:extLst>
                  <a:ext uri="{FF2B5EF4-FFF2-40B4-BE49-F238E27FC236}">
                    <a16:creationId xmlns:a16="http://schemas.microsoft.com/office/drawing/2014/main" id="{DA033522-6C55-9D31-34E2-ED509BC17B48}"/>
                  </a:ext>
                </a:extLst>
              </p:cNvPr>
              <p:cNvSpPr txBox="1">
                <a:spLocks noRot="1" noChangeAspect="1" noMove="1" noResize="1" noEditPoints="1" noAdjustHandles="1" noChangeArrowheads="1" noChangeShapeType="1" noTextEdit="1"/>
              </p:cNvSpPr>
              <p:nvPr/>
            </p:nvSpPr>
            <p:spPr>
              <a:xfrm>
                <a:off x="8631200" y="3150616"/>
                <a:ext cx="2035126" cy="592855"/>
              </a:xfrm>
              <a:prstGeom prst="rect">
                <a:avLst/>
              </a:prstGeom>
              <a:blipFill>
                <a:blip r:embed="rId15"/>
                <a:stretch>
                  <a:fillRect l="-1796" t="-3093" b="-13402"/>
                </a:stretch>
              </a:blipFill>
            </p:spPr>
            <p:txBody>
              <a:bodyPr/>
              <a:lstStyle/>
              <a:p>
                <a:r>
                  <a:rPr lang="en-GB">
                    <a:noFill/>
                  </a:rPr>
                  <a:t> </a:t>
                </a:r>
              </a:p>
            </p:txBody>
          </p:sp>
        </mc:Fallback>
      </mc:AlternateContent>
      <p:cxnSp>
        <p:nvCxnSpPr>
          <p:cNvPr id="50" name="Straight Arrow Connector 49">
            <a:extLst>
              <a:ext uri="{FF2B5EF4-FFF2-40B4-BE49-F238E27FC236}">
                <a16:creationId xmlns:a16="http://schemas.microsoft.com/office/drawing/2014/main" id="{8B5A1C0F-2D0B-33EC-DA25-9D7E7EDDB96A}"/>
              </a:ext>
            </a:extLst>
          </p:cNvPr>
          <p:cNvCxnSpPr>
            <a:cxnSpLocks/>
            <a:stCxn id="48" idx="1"/>
          </p:cNvCxnSpPr>
          <p:nvPr/>
        </p:nvCxnSpPr>
        <p:spPr>
          <a:xfrm flipH="1">
            <a:off x="7941883" y="3447044"/>
            <a:ext cx="689317" cy="160001"/>
          </a:xfrm>
          <a:prstGeom prst="straightConnector1">
            <a:avLst/>
          </a:prstGeom>
          <a:ln w="3175">
            <a:tailEnd type="triangle"/>
          </a:ln>
        </p:spPr>
        <p:style>
          <a:lnRef idx="1">
            <a:schemeClr val="accent5"/>
          </a:lnRef>
          <a:fillRef idx="0">
            <a:schemeClr val="accent5"/>
          </a:fillRef>
          <a:effectRef idx="0">
            <a:schemeClr val="accent5"/>
          </a:effectRef>
          <a:fontRef idx="minor">
            <a:schemeClr val="tx1"/>
          </a:fontRef>
        </p:style>
      </p:cxnSp>
      <p:cxnSp>
        <p:nvCxnSpPr>
          <p:cNvPr id="51" name="Straight Arrow Connector 50">
            <a:extLst>
              <a:ext uri="{FF2B5EF4-FFF2-40B4-BE49-F238E27FC236}">
                <a16:creationId xmlns:a16="http://schemas.microsoft.com/office/drawing/2014/main" id="{C4547F80-EF75-CFAC-3AB6-3F3795D90A84}"/>
              </a:ext>
            </a:extLst>
          </p:cNvPr>
          <p:cNvCxnSpPr>
            <a:cxnSpLocks/>
            <a:stCxn id="48" idx="1"/>
          </p:cNvCxnSpPr>
          <p:nvPr/>
        </p:nvCxnSpPr>
        <p:spPr>
          <a:xfrm flipH="1">
            <a:off x="8438031" y="3447044"/>
            <a:ext cx="193169" cy="202132"/>
          </a:xfrm>
          <a:prstGeom prst="straightConnector1">
            <a:avLst/>
          </a:prstGeom>
          <a:ln w="3175">
            <a:tailEnd type="triangle"/>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62E69851-4DC8-EC18-35BA-2C20863FE68A}"/>
                  </a:ext>
                </a:extLst>
              </p:cNvPr>
              <p:cNvSpPr txBox="1"/>
              <p:nvPr/>
            </p:nvSpPr>
            <p:spPr>
              <a:xfrm>
                <a:off x="8651631" y="5464521"/>
                <a:ext cx="2953558" cy="55476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𝑖𝑓</m:t>
                      </m:r>
                      <m:sSubSup>
                        <m:sSubSupPr>
                          <m:ctrlPr>
                            <a:rPr lang="en-GB" sz="1400" i="1" dirty="0">
                              <a:solidFill>
                                <a:schemeClr val="accent1"/>
                              </a:solidFill>
                              <a:latin typeface="Cambria Math" panose="02040503050406030204" pitchFamily="18" charset="0"/>
                              <a:ea typeface="Cambria Math" panose="02040503050406030204" pitchFamily="18" charset="0"/>
                            </a:rPr>
                          </m:ctrlPr>
                        </m:sSubSupPr>
                        <m:e>
                          <m:r>
                            <a:rPr lang="en-GB" sz="1400" b="0" i="1" dirty="0" smtClean="0">
                              <a:solidFill>
                                <a:schemeClr val="accent1"/>
                              </a:solidFill>
                              <a:latin typeface="Cambria Math" panose="02040503050406030204" pitchFamily="18" charset="0"/>
                              <a:ea typeface="Cambria Math" panose="02040503050406030204" pitchFamily="18" charset="0"/>
                            </a:rPr>
                            <m:t> </m:t>
                          </m:r>
                          <m:r>
                            <a:rPr lang="en-GB" sz="1400" i="1" dirty="0">
                              <a:solidFill>
                                <a:schemeClr val="accent1"/>
                              </a:solidFill>
                              <a:latin typeface="Cambria Math" panose="02040503050406030204" pitchFamily="18" charset="0"/>
                              <a:ea typeface="Cambria Math" panose="02040503050406030204" pitchFamily="18" charset="0"/>
                            </a:rPr>
                            <m:t>𝐹</m:t>
                          </m:r>
                        </m:e>
                        <m:sub>
                          <m:r>
                            <a:rPr lang="en-GB" sz="1400" i="1" dirty="0">
                              <a:solidFill>
                                <a:schemeClr val="accent1"/>
                              </a:solidFill>
                              <a:latin typeface="Cambria Math" panose="02040503050406030204" pitchFamily="18" charset="0"/>
                              <a:ea typeface="Cambria Math" panose="02040503050406030204" pitchFamily="18" charset="0"/>
                            </a:rPr>
                            <m:t>𝑡</m:t>
                          </m:r>
                        </m:sub>
                        <m:sup>
                          <m:r>
                            <a:rPr lang="en-GB" sz="1400" i="1" dirty="0">
                              <a:solidFill>
                                <a:schemeClr val="accent1"/>
                              </a:solidFill>
                              <a:latin typeface="Cambria Math" panose="02040503050406030204" pitchFamily="18" charset="0"/>
                              <a:ea typeface="Cambria Math" panose="02040503050406030204" pitchFamily="18" charset="0"/>
                            </a:rPr>
                            <m:t>𝑘</m:t>
                          </m:r>
                        </m:sup>
                      </m:sSubSup>
                      <m:r>
                        <a:rPr lang="en-GB" sz="1400" b="0" i="1" dirty="0" smtClean="0">
                          <a:solidFill>
                            <a:schemeClr val="accent1"/>
                          </a:solidFill>
                          <a:latin typeface="Cambria Math" panose="02040503050406030204" pitchFamily="18" charset="0"/>
                          <a:ea typeface="Cambria Math" panose="02040503050406030204" pitchFamily="18" charset="0"/>
                        </a:rPr>
                        <m:t>≤</m:t>
                      </m:r>
                      <m:sSub>
                        <m:sSubPr>
                          <m:ctrlPr>
                            <a:rPr lang="en-GB" sz="1400" i="1">
                              <a:solidFill>
                                <a:schemeClr val="accent1"/>
                              </a:solidFill>
                              <a:latin typeface="Cambria Math" panose="02040503050406030204" pitchFamily="18" charset="0"/>
                            </a:rPr>
                          </m:ctrlPr>
                        </m:sSubPr>
                        <m:e>
                          <m:r>
                            <a:rPr lang="en-GB" sz="1400">
                              <a:solidFill>
                                <a:schemeClr val="accent1"/>
                              </a:solidFill>
                              <a:latin typeface="Cambria Math" panose="02040503050406030204" pitchFamily="18" charset="0"/>
                            </a:rPr>
                            <m:t>𝐾</m:t>
                          </m:r>
                        </m:e>
                        <m:sub>
                          <m:r>
                            <m:rPr>
                              <m:sty m:val="p"/>
                            </m:rPr>
                            <a:rPr lang="en-GB" sz="1400">
                              <a:solidFill>
                                <a:schemeClr val="accent1"/>
                              </a:solidFill>
                              <a:latin typeface="Cambria Math" panose="02040503050406030204" pitchFamily="18" charset="0"/>
                            </a:rPr>
                            <m:t>i</m:t>
                          </m:r>
                          <m:r>
                            <a:rPr lang="en-GB" sz="1400">
                              <a:solidFill>
                                <a:schemeClr val="accent1"/>
                              </a:solidFill>
                              <a:latin typeface="Cambria Math" panose="02040503050406030204" pitchFamily="18" charset="0"/>
                            </a:rPr>
                            <m:t>,1</m:t>
                          </m:r>
                        </m:sub>
                      </m:sSub>
                      <m:r>
                        <a:rPr lang="en-GB" sz="1400" i="1">
                          <a:solidFill>
                            <a:schemeClr val="accent1"/>
                          </a:solidFill>
                          <a:latin typeface="Cambria Math" panose="02040503050406030204" pitchFamily="18" charset="0"/>
                          <a:ea typeface="Cambria Math" panose="02040503050406030204" pitchFamily="18" charset="0"/>
                        </a:rPr>
                        <m:t>⇒</m:t>
                      </m:r>
                      <m:acc>
                        <m:accPr>
                          <m:chr m:val="̂"/>
                          <m:ctrlPr>
                            <a:rPr lang="en-GB" sz="1400" i="1" dirty="0">
                              <a:solidFill>
                                <a:schemeClr val="accent1"/>
                              </a:solidFill>
                              <a:latin typeface="Cambria Math" panose="02040503050406030204" pitchFamily="18" charset="0"/>
                            </a:rPr>
                          </m:ctrlPr>
                        </m:accPr>
                        <m:e>
                          <m:sSub>
                            <m:sSubPr>
                              <m:ctrlPr>
                                <a:rPr lang="en-GB" sz="1400" i="1" dirty="0">
                                  <a:solidFill>
                                    <a:schemeClr val="accent1"/>
                                  </a:solidFill>
                                  <a:latin typeface="Cambria Math" panose="02040503050406030204" pitchFamily="18" charset="0"/>
                                </a:rPr>
                              </m:ctrlPr>
                            </m:sSubPr>
                            <m:e>
                              <m:r>
                                <a:rPr lang="en-GB" sz="1400" i="1" dirty="0">
                                  <a:solidFill>
                                    <a:schemeClr val="accent1"/>
                                  </a:solidFill>
                                  <a:latin typeface="Cambria Math" panose="02040503050406030204" pitchFamily="18" charset="0"/>
                                </a:rPr>
                                <m:t>𝐹</m:t>
                              </m:r>
                            </m:e>
                            <m:sub>
                              <m:r>
                                <a:rPr lang="en-GB" sz="1400" i="1" dirty="0">
                                  <a:solidFill>
                                    <a:schemeClr val="accent1"/>
                                  </a:solidFill>
                                  <a:latin typeface="Cambria Math" panose="02040503050406030204" pitchFamily="18" charset="0"/>
                                </a:rPr>
                                <m:t>𝑡</m:t>
                              </m:r>
                            </m:sub>
                          </m:sSub>
                        </m:e>
                      </m:acc>
                      <m:r>
                        <a:rPr lang="en-GB" sz="1400" b="0" i="1" smtClean="0">
                          <a:solidFill>
                            <a:schemeClr val="accent1"/>
                          </a:solidFill>
                          <a:latin typeface="Cambria Math" panose="02040503050406030204" pitchFamily="18" charset="0"/>
                        </a:rPr>
                        <m:t>=</m:t>
                      </m:r>
                      <m:sSub>
                        <m:sSubPr>
                          <m:ctrlPr>
                            <a:rPr lang="en-GB" sz="1400" i="1" smtClean="0">
                              <a:solidFill>
                                <a:schemeClr val="accent1"/>
                              </a:solidFill>
                              <a:latin typeface="Cambria Math" panose="02040503050406030204" pitchFamily="18" charset="0"/>
                            </a:rPr>
                          </m:ctrlPr>
                        </m:sSubPr>
                        <m:e>
                          <m:r>
                            <a:rPr lang="en-GB" sz="1400">
                              <a:solidFill>
                                <a:schemeClr val="accent1"/>
                              </a:solidFill>
                              <a:latin typeface="Cambria Math" panose="02040503050406030204" pitchFamily="18" charset="0"/>
                            </a:rPr>
                            <m:t>𝐾</m:t>
                          </m:r>
                        </m:e>
                        <m:sub>
                          <m:r>
                            <m:rPr>
                              <m:sty m:val="p"/>
                            </m:rPr>
                            <a:rPr lang="en-GB" sz="1400">
                              <a:solidFill>
                                <a:schemeClr val="accent1"/>
                              </a:solidFill>
                              <a:latin typeface="Cambria Math" panose="02040503050406030204" pitchFamily="18" charset="0"/>
                            </a:rPr>
                            <m:t>i</m:t>
                          </m:r>
                          <m:r>
                            <a:rPr lang="en-GB" sz="1400">
                              <a:solidFill>
                                <a:schemeClr val="accent1"/>
                              </a:solidFill>
                              <a:latin typeface="Cambria Math" panose="02040503050406030204" pitchFamily="18" charset="0"/>
                            </a:rPr>
                            <m:t>,1</m:t>
                          </m:r>
                        </m:sub>
                      </m:sSub>
                      <m:r>
                        <a:rPr lang="en-GB" sz="1400" b="0" i="1" smtClean="0">
                          <a:solidFill>
                            <a:schemeClr val="accent1"/>
                          </a:solidFill>
                          <a:latin typeface="Cambria Math" panose="02040503050406030204" pitchFamily="18" charset="0"/>
                        </a:rPr>
                        <m:t>+</m:t>
                      </m:r>
                      <m:f>
                        <m:fPr>
                          <m:ctrlPr>
                            <a:rPr lang="en-GB" sz="1400" i="1" smtClean="0">
                              <a:solidFill>
                                <a:schemeClr val="accent1"/>
                              </a:solidFill>
                              <a:latin typeface="Cambria Math" panose="02040503050406030204" pitchFamily="18" charset="0"/>
                            </a:rPr>
                          </m:ctrlPr>
                        </m:fPr>
                        <m:num>
                          <m:sSub>
                            <m:sSubPr>
                              <m:ctrlPr>
                                <a:rPr lang="en-GB" sz="1400" i="1">
                                  <a:solidFill>
                                    <a:schemeClr val="accent1"/>
                                  </a:solidFill>
                                  <a:latin typeface="Cambria Math" panose="02040503050406030204" pitchFamily="18" charset="0"/>
                                </a:rPr>
                              </m:ctrlPr>
                            </m:sSubPr>
                            <m:e>
                              <m:r>
                                <a:rPr lang="en-GB" sz="1400" i="1">
                                  <a:solidFill>
                                    <a:schemeClr val="accent1"/>
                                  </a:solidFill>
                                  <a:latin typeface="Cambria Math" panose="02040503050406030204" pitchFamily="18" charset="0"/>
                                </a:rPr>
                                <m:t>𝐶</m:t>
                              </m:r>
                            </m:e>
                            <m:sub>
                              <m:r>
                                <m:rPr>
                                  <m:sty m:val="p"/>
                                </m:rPr>
                                <a:rPr lang="en-GB" sz="1400">
                                  <a:solidFill>
                                    <a:schemeClr val="accent1"/>
                                  </a:solidFill>
                                  <a:latin typeface="Cambria Math" panose="02040503050406030204" pitchFamily="18" charset="0"/>
                                </a:rPr>
                                <m:t>i</m:t>
                              </m:r>
                              <m:r>
                                <a:rPr lang="en-GB" sz="1400">
                                  <a:solidFill>
                                    <a:schemeClr val="accent1"/>
                                  </a:solidFill>
                                  <a:latin typeface="Cambria Math" panose="02040503050406030204" pitchFamily="18" charset="0"/>
                                </a:rPr>
                                <m:t>,1</m:t>
                              </m:r>
                            </m:sub>
                          </m:sSub>
                          <m:r>
                            <a:rPr lang="en-GB" sz="1400" i="1">
                              <a:solidFill>
                                <a:schemeClr val="accent1"/>
                              </a:solidFill>
                              <a:latin typeface="Cambria Math" panose="02040503050406030204" pitchFamily="18" charset="0"/>
                            </a:rPr>
                            <m:t>−</m:t>
                          </m:r>
                          <m:sSub>
                            <m:sSubPr>
                              <m:ctrlPr>
                                <a:rPr lang="en-GB" sz="1400" i="1">
                                  <a:solidFill>
                                    <a:schemeClr val="accent1"/>
                                  </a:solidFill>
                                  <a:latin typeface="Cambria Math" panose="02040503050406030204" pitchFamily="18" charset="0"/>
                                </a:rPr>
                              </m:ctrlPr>
                            </m:sSubPr>
                            <m:e>
                              <m:r>
                                <a:rPr lang="en-GB" sz="1400" i="1">
                                  <a:solidFill>
                                    <a:schemeClr val="accent1"/>
                                  </a:solidFill>
                                  <a:latin typeface="Cambria Math" panose="02040503050406030204" pitchFamily="18" charset="0"/>
                                </a:rPr>
                                <m:t>𝑃</m:t>
                              </m:r>
                            </m:e>
                            <m:sub>
                              <m:r>
                                <m:rPr>
                                  <m:sty m:val="p"/>
                                </m:rPr>
                                <a:rPr lang="en-GB" sz="1400">
                                  <a:solidFill>
                                    <a:schemeClr val="accent1"/>
                                  </a:solidFill>
                                  <a:latin typeface="Cambria Math" panose="02040503050406030204" pitchFamily="18" charset="0"/>
                                </a:rPr>
                                <m:t>i</m:t>
                              </m:r>
                              <m:r>
                                <a:rPr lang="en-GB" sz="1400">
                                  <a:solidFill>
                                    <a:schemeClr val="accent1"/>
                                  </a:solidFill>
                                  <a:latin typeface="Cambria Math" panose="02040503050406030204" pitchFamily="18" charset="0"/>
                                </a:rPr>
                                <m:t>,1</m:t>
                              </m:r>
                            </m:sub>
                          </m:sSub>
                        </m:num>
                        <m:den>
                          <m:r>
                            <a:rPr lang="en-GB" sz="1400" i="1">
                              <a:solidFill>
                                <a:schemeClr val="accent1"/>
                              </a:solidFill>
                              <a:latin typeface="Cambria Math" panose="02040503050406030204" pitchFamily="18" charset="0"/>
                            </a:rPr>
                            <m:t>𝐷</m:t>
                          </m:r>
                          <m:sSubSup>
                            <m:sSubSupPr>
                              <m:ctrlPr>
                                <a:rPr lang="en-GB" sz="1400" i="1">
                                  <a:solidFill>
                                    <a:schemeClr val="accent1"/>
                                  </a:solidFill>
                                  <a:latin typeface="Cambria Math" panose="02040503050406030204" pitchFamily="18" charset="0"/>
                                </a:rPr>
                              </m:ctrlPr>
                            </m:sSubSupPr>
                            <m:e>
                              <m:r>
                                <a:rPr lang="en-GB" sz="1400" i="1">
                                  <a:solidFill>
                                    <a:schemeClr val="accent1"/>
                                  </a:solidFill>
                                  <a:latin typeface="Cambria Math" panose="02040503050406030204" pitchFamily="18" charset="0"/>
                                </a:rPr>
                                <m:t>𝐹</m:t>
                              </m:r>
                            </m:e>
                            <m:sub>
                              <m:r>
                                <a:rPr lang="en-GB" sz="1400" i="1">
                                  <a:solidFill>
                                    <a:schemeClr val="accent1"/>
                                  </a:solidFill>
                                  <a:latin typeface="Cambria Math" panose="02040503050406030204" pitchFamily="18" charset="0"/>
                                </a:rPr>
                                <m:t>𝑡</m:t>
                              </m:r>
                            </m:sub>
                            <m:sup>
                              <m:r>
                                <a:rPr lang="en-GB" sz="1400" i="1">
                                  <a:solidFill>
                                    <a:schemeClr val="accent1"/>
                                  </a:solidFill>
                                  <a:latin typeface="Cambria Math" panose="02040503050406030204" pitchFamily="18" charset="0"/>
                                </a:rPr>
                                <m:t>𝐹𝑤𝑑</m:t>
                              </m:r>
                            </m:sup>
                          </m:sSubSup>
                        </m:den>
                      </m:f>
                    </m:oMath>
                  </m:oMathPara>
                </a14:m>
                <a:endParaRPr lang="en-GB" sz="1400" dirty="0">
                  <a:solidFill>
                    <a:schemeClr val="accent1"/>
                  </a:solidFill>
                </a:endParaRPr>
              </a:p>
            </p:txBody>
          </p:sp>
        </mc:Choice>
        <mc:Fallback xmlns="">
          <p:sp>
            <p:nvSpPr>
              <p:cNvPr id="57" name="TextBox 56">
                <a:extLst>
                  <a:ext uri="{FF2B5EF4-FFF2-40B4-BE49-F238E27FC236}">
                    <a16:creationId xmlns:a16="http://schemas.microsoft.com/office/drawing/2014/main" id="{62E69851-4DC8-EC18-35BA-2C20863FE68A}"/>
                  </a:ext>
                </a:extLst>
              </p:cNvPr>
              <p:cNvSpPr txBox="1">
                <a:spLocks noRot="1" noChangeAspect="1" noMove="1" noResize="1" noEditPoints="1" noAdjustHandles="1" noChangeArrowheads="1" noChangeShapeType="1" noTextEdit="1"/>
              </p:cNvSpPr>
              <p:nvPr/>
            </p:nvSpPr>
            <p:spPr>
              <a:xfrm>
                <a:off x="8651631" y="5464521"/>
                <a:ext cx="2953558" cy="554767"/>
              </a:xfrm>
              <a:prstGeom prst="rect">
                <a:avLst/>
              </a:prstGeom>
              <a:blipFill>
                <a:blip r:embed="rId16"/>
                <a:stretch>
                  <a:fillRect/>
                </a:stretch>
              </a:blipFill>
            </p:spPr>
            <p:txBody>
              <a:bodyPr/>
              <a:lstStyle/>
              <a:p>
                <a:r>
                  <a:rPr lang="en-GB">
                    <a:noFill/>
                  </a:rPr>
                  <a:t> </a:t>
                </a:r>
              </a:p>
            </p:txBody>
          </p:sp>
        </mc:Fallback>
      </mc:AlternateContent>
      <p:sp>
        <p:nvSpPr>
          <p:cNvPr id="59" name="Left Brace 58">
            <a:extLst>
              <a:ext uri="{FF2B5EF4-FFF2-40B4-BE49-F238E27FC236}">
                <a16:creationId xmlns:a16="http://schemas.microsoft.com/office/drawing/2014/main" id="{594F0674-3CA9-0BCC-503C-F0D14883BB50}"/>
              </a:ext>
            </a:extLst>
          </p:cNvPr>
          <p:cNvSpPr/>
          <p:nvPr/>
        </p:nvSpPr>
        <p:spPr>
          <a:xfrm>
            <a:off x="8443426" y="5521740"/>
            <a:ext cx="229910" cy="11272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0" name="TextBox 59">
            <a:extLst>
              <a:ext uri="{FF2B5EF4-FFF2-40B4-BE49-F238E27FC236}">
                <a16:creationId xmlns:a16="http://schemas.microsoft.com/office/drawing/2014/main" id="{DC462329-0308-1EA1-6FF5-05804A0CA90F}"/>
              </a:ext>
            </a:extLst>
          </p:cNvPr>
          <p:cNvSpPr txBox="1"/>
          <p:nvPr/>
        </p:nvSpPr>
        <p:spPr>
          <a:xfrm>
            <a:off x="7648152" y="5873262"/>
            <a:ext cx="901889" cy="523220"/>
          </a:xfrm>
          <a:prstGeom prst="rect">
            <a:avLst/>
          </a:prstGeom>
          <a:noFill/>
        </p:spPr>
        <p:txBody>
          <a:bodyPr wrap="square" rtlCol="0">
            <a:spAutoFit/>
          </a:bodyPr>
          <a:lstStyle/>
          <a:p>
            <a:pPr algn="ctr"/>
            <a:r>
              <a:rPr lang="en-GB" sz="1400" i="1" dirty="0">
                <a:solidFill>
                  <a:schemeClr val="accent1"/>
                </a:solidFill>
              </a:rPr>
              <a:t>Special Cases</a:t>
            </a:r>
          </a:p>
        </p:txBody>
      </p:sp>
      <p:sp>
        <p:nvSpPr>
          <p:cNvPr id="61" name="TextBox 60">
            <a:extLst>
              <a:ext uri="{FF2B5EF4-FFF2-40B4-BE49-F238E27FC236}">
                <a16:creationId xmlns:a16="http://schemas.microsoft.com/office/drawing/2014/main" id="{7B0D81E0-AAD4-9D03-33BB-1A02349265F0}"/>
              </a:ext>
            </a:extLst>
          </p:cNvPr>
          <p:cNvSpPr txBox="1"/>
          <p:nvPr/>
        </p:nvSpPr>
        <p:spPr>
          <a:xfrm>
            <a:off x="9861452" y="4445322"/>
            <a:ext cx="2035126" cy="338554"/>
          </a:xfrm>
          <a:prstGeom prst="rect">
            <a:avLst/>
          </a:prstGeom>
          <a:noFill/>
        </p:spPr>
        <p:txBody>
          <a:bodyPr wrap="square" rtlCol="0">
            <a:spAutoFit/>
          </a:bodyPr>
          <a:lstStyle/>
          <a:p>
            <a:r>
              <a:rPr lang="en-GB" sz="1600" dirty="0">
                <a:solidFill>
                  <a:schemeClr val="accent5"/>
                </a:solidFill>
              </a:rPr>
              <a:t>Result</a:t>
            </a:r>
          </a:p>
        </p:txBody>
      </p:sp>
      <p:cxnSp>
        <p:nvCxnSpPr>
          <p:cNvPr id="62" name="Straight Arrow Connector 61">
            <a:extLst>
              <a:ext uri="{FF2B5EF4-FFF2-40B4-BE49-F238E27FC236}">
                <a16:creationId xmlns:a16="http://schemas.microsoft.com/office/drawing/2014/main" id="{EFD5FDAF-E5BB-9F3D-84BC-FEF9CC1C5B41}"/>
              </a:ext>
            </a:extLst>
          </p:cNvPr>
          <p:cNvCxnSpPr>
            <a:cxnSpLocks/>
            <a:stCxn id="61" idx="1"/>
          </p:cNvCxnSpPr>
          <p:nvPr/>
        </p:nvCxnSpPr>
        <p:spPr>
          <a:xfrm flipH="1">
            <a:off x="9172135" y="4614599"/>
            <a:ext cx="689317" cy="287152"/>
          </a:xfrm>
          <a:prstGeom prst="straightConnector1">
            <a:avLst/>
          </a:prstGeom>
          <a:ln w="3175">
            <a:tailEnd type="triangle"/>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089ECA6-F3FB-134C-B620-F6E6A1E9AFD3}"/>
                  </a:ext>
                </a:extLst>
              </p:cNvPr>
              <p:cNvSpPr txBox="1"/>
              <p:nvPr/>
            </p:nvSpPr>
            <p:spPr>
              <a:xfrm>
                <a:off x="8673336" y="6042154"/>
                <a:ext cx="3641959" cy="56464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𝑖𝑓</m:t>
                      </m:r>
                      <m:sSubSup>
                        <m:sSubSupPr>
                          <m:ctrlPr>
                            <a:rPr lang="en-GB" sz="1400" i="1" dirty="0">
                              <a:solidFill>
                                <a:schemeClr val="accent1"/>
                              </a:solidFill>
                              <a:latin typeface="Cambria Math" panose="02040503050406030204" pitchFamily="18" charset="0"/>
                              <a:ea typeface="Cambria Math" panose="02040503050406030204" pitchFamily="18" charset="0"/>
                            </a:rPr>
                          </m:ctrlPr>
                        </m:sSubSupPr>
                        <m:e>
                          <m:r>
                            <a:rPr lang="en-GB" sz="1400" b="0" i="1" dirty="0" smtClean="0">
                              <a:solidFill>
                                <a:schemeClr val="accent1"/>
                              </a:solidFill>
                              <a:latin typeface="Cambria Math" panose="02040503050406030204" pitchFamily="18" charset="0"/>
                              <a:ea typeface="Cambria Math" panose="02040503050406030204" pitchFamily="18" charset="0"/>
                            </a:rPr>
                            <m:t> </m:t>
                          </m:r>
                          <m:r>
                            <a:rPr lang="en-GB" sz="1400" i="1" dirty="0">
                              <a:solidFill>
                                <a:schemeClr val="accent1"/>
                              </a:solidFill>
                              <a:latin typeface="Cambria Math" panose="02040503050406030204" pitchFamily="18" charset="0"/>
                              <a:ea typeface="Cambria Math" panose="02040503050406030204" pitchFamily="18" charset="0"/>
                            </a:rPr>
                            <m:t>𝐹</m:t>
                          </m:r>
                        </m:e>
                        <m:sub>
                          <m:r>
                            <a:rPr lang="en-GB" sz="1400" i="1" dirty="0">
                              <a:solidFill>
                                <a:schemeClr val="accent1"/>
                              </a:solidFill>
                              <a:latin typeface="Cambria Math" panose="02040503050406030204" pitchFamily="18" charset="0"/>
                              <a:ea typeface="Cambria Math" panose="02040503050406030204" pitchFamily="18" charset="0"/>
                            </a:rPr>
                            <m:t>𝑡</m:t>
                          </m:r>
                        </m:sub>
                        <m:sup>
                          <m:r>
                            <a:rPr lang="en-GB" sz="1400" i="1" dirty="0">
                              <a:solidFill>
                                <a:schemeClr val="accent1"/>
                              </a:solidFill>
                              <a:latin typeface="Cambria Math" panose="02040503050406030204" pitchFamily="18" charset="0"/>
                              <a:ea typeface="Cambria Math" panose="02040503050406030204" pitchFamily="18" charset="0"/>
                            </a:rPr>
                            <m:t>𝑘</m:t>
                          </m:r>
                        </m:sup>
                      </m:sSubSup>
                      <m:r>
                        <a:rPr lang="en-GB" sz="1400" b="0" i="1" dirty="0" smtClean="0">
                          <a:solidFill>
                            <a:schemeClr val="accent1"/>
                          </a:solidFill>
                          <a:latin typeface="Cambria Math" panose="02040503050406030204" pitchFamily="18" charset="0"/>
                          <a:ea typeface="Cambria Math" panose="02040503050406030204" pitchFamily="18" charset="0"/>
                        </a:rPr>
                        <m:t>≥</m:t>
                      </m:r>
                      <m:sSub>
                        <m:sSubPr>
                          <m:ctrlPr>
                            <a:rPr lang="en-GB" sz="1400" i="1">
                              <a:solidFill>
                                <a:schemeClr val="accent1"/>
                              </a:solidFill>
                              <a:latin typeface="Cambria Math" panose="02040503050406030204" pitchFamily="18" charset="0"/>
                            </a:rPr>
                          </m:ctrlPr>
                        </m:sSubPr>
                        <m:e>
                          <m:r>
                            <a:rPr lang="en-GB" sz="1400">
                              <a:solidFill>
                                <a:schemeClr val="accent1"/>
                              </a:solidFill>
                              <a:latin typeface="Cambria Math" panose="02040503050406030204" pitchFamily="18" charset="0"/>
                            </a:rPr>
                            <m:t>𝐾</m:t>
                          </m:r>
                        </m:e>
                        <m:sub>
                          <m:r>
                            <m:rPr>
                              <m:sty m:val="p"/>
                            </m:rPr>
                            <a:rPr lang="en-GB" sz="1400">
                              <a:solidFill>
                                <a:schemeClr val="accent1"/>
                              </a:solidFill>
                              <a:latin typeface="Cambria Math" panose="02040503050406030204" pitchFamily="18" charset="0"/>
                            </a:rPr>
                            <m:t>i</m:t>
                          </m:r>
                          <m:r>
                            <a:rPr lang="en-GB" sz="1400">
                              <a:solidFill>
                                <a:schemeClr val="accent1"/>
                              </a:solidFill>
                              <a:latin typeface="Cambria Math" panose="02040503050406030204" pitchFamily="18" charset="0"/>
                            </a:rPr>
                            <m:t>,</m:t>
                          </m:r>
                          <m:sSub>
                            <m:sSubPr>
                              <m:ctrlPr>
                                <a:rPr lang="en-GB" sz="1400" b="0" i="1" smtClean="0">
                                  <a:solidFill>
                                    <a:schemeClr val="accent1"/>
                                  </a:solidFill>
                                  <a:latin typeface="Cambria Math" panose="02040503050406030204" pitchFamily="18" charset="0"/>
                                </a:rPr>
                              </m:ctrlPr>
                            </m:sSubPr>
                            <m:e>
                              <m:r>
                                <a:rPr lang="en-GB" sz="1400" b="0" i="1" smtClean="0">
                                  <a:solidFill>
                                    <a:schemeClr val="accent1"/>
                                  </a:solidFill>
                                  <a:latin typeface="Cambria Math" panose="02040503050406030204" pitchFamily="18" charset="0"/>
                                </a:rPr>
                                <m:t>𝑚</m:t>
                              </m:r>
                            </m:e>
                            <m:sub>
                              <m:r>
                                <a:rPr lang="en-GB" sz="1400" b="0" i="1" smtClean="0">
                                  <a:solidFill>
                                    <a:schemeClr val="accent1"/>
                                  </a:solidFill>
                                  <a:latin typeface="Cambria Math" panose="02040503050406030204" pitchFamily="18" charset="0"/>
                                </a:rPr>
                                <m:t>𝑖</m:t>
                              </m:r>
                            </m:sub>
                          </m:sSub>
                        </m:sub>
                      </m:sSub>
                      <m:r>
                        <a:rPr lang="en-GB" sz="1400" i="1">
                          <a:solidFill>
                            <a:schemeClr val="accent1"/>
                          </a:solidFill>
                          <a:latin typeface="Cambria Math" panose="02040503050406030204" pitchFamily="18" charset="0"/>
                          <a:ea typeface="Cambria Math" panose="02040503050406030204" pitchFamily="18" charset="0"/>
                        </a:rPr>
                        <m:t>⇒</m:t>
                      </m:r>
                      <m:acc>
                        <m:accPr>
                          <m:chr m:val="̂"/>
                          <m:ctrlPr>
                            <a:rPr lang="en-GB" sz="1400" i="1" dirty="0">
                              <a:solidFill>
                                <a:schemeClr val="accent1"/>
                              </a:solidFill>
                              <a:latin typeface="Cambria Math" panose="02040503050406030204" pitchFamily="18" charset="0"/>
                            </a:rPr>
                          </m:ctrlPr>
                        </m:accPr>
                        <m:e>
                          <m:sSub>
                            <m:sSubPr>
                              <m:ctrlPr>
                                <a:rPr lang="en-GB" sz="1400" i="1" dirty="0">
                                  <a:solidFill>
                                    <a:schemeClr val="accent1"/>
                                  </a:solidFill>
                                  <a:latin typeface="Cambria Math" panose="02040503050406030204" pitchFamily="18" charset="0"/>
                                </a:rPr>
                              </m:ctrlPr>
                            </m:sSubPr>
                            <m:e>
                              <m:r>
                                <a:rPr lang="en-GB" sz="1400" i="1" dirty="0">
                                  <a:solidFill>
                                    <a:schemeClr val="accent1"/>
                                  </a:solidFill>
                                  <a:latin typeface="Cambria Math" panose="02040503050406030204" pitchFamily="18" charset="0"/>
                                </a:rPr>
                                <m:t>𝐹</m:t>
                              </m:r>
                            </m:e>
                            <m:sub>
                              <m:r>
                                <a:rPr lang="en-GB" sz="1400" i="1" dirty="0">
                                  <a:solidFill>
                                    <a:schemeClr val="accent1"/>
                                  </a:solidFill>
                                  <a:latin typeface="Cambria Math" panose="02040503050406030204" pitchFamily="18" charset="0"/>
                                </a:rPr>
                                <m:t>𝑡</m:t>
                              </m:r>
                            </m:sub>
                          </m:sSub>
                        </m:e>
                      </m:acc>
                      <m:r>
                        <a:rPr lang="en-GB" sz="1400" b="0" i="1" smtClean="0">
                          <a:solidFill>
                            <a:schemeClr val="accent1"/>
                          </a:solidFill>
                          <a:latin typeface="Cambria Math" panose="02040503050406030204" pitchFamily="18" charset="0"/>
                        </a:rPr>
                        <m:t>=</m:t>
                      </m:r>
                      <m:sSub>
                        <m:sSubPr>
                          <m:ctrlPr>
                            <a:rPr lang="en-GB" sz="1400" i="1" smtClean="0">
                              <a:solidFill>
                                <a:schemeClr val="accent1"/>
                              </a:solidFill>
                              <a:latin typeface="Cambria Math" panose="02040503050406030204" pitchFamily="18" charset="0"/>
                            </a:rPr>
                          </m:ctrlPr>
                        </m:sSubPr>
                        <m:e>
                          <m:r>
                            <a:rPr lang="en-GB" sz="1400">
                              <a:solidFill>
                                <a:schemeClr val="accent1"/>
                              </a:solidFill>
                              <a:latin typeface="Cambria Math" panose="02040503050406030204" pitchFamily="18" charset="0"/>
                            </a:rPr>
                            <m:t>𝐾</m:t>
                          </m:r>
                        </m:e>
                        <m:sub>
                          <m:r>
                            <m:rPr>
                              <m:sty m:val="p"/>
                            </m:rPr>
                            <a:rPr lang="en-GB" sz="1400">
                              <a:solidFill>
                                <a:schemeClr val="accent1"/>
                              </a:solidFill>
                              <a:latin typeface="Cambria Math" panose="02040503050406030204" pitchFamily="18" charset="0"/>
                            </a:rPr>
                            <m:t>i</m:t>
                          </m:r>
                          <m:r>
                            <a:rPr lang="en-GB" sz="1400">
                              <a:solidFill>
                                <a:schemeClr val="accent1"/>
                              </a:solidFill>
                              <a:latin typeface="Cambria Math" panose="02040503050406030204" pitchFamily="18" charset="0"/>
                            </a:rPr>
                            <m:t>,</m:t>
                          </m:r>
                          <m:sSub>
                            <m:sSubPr>
                              <m:ctrlPr>
                                <a:rPr lang="en-GB" sz="1400" i="1">
                                  <a:solidFill>
                                    <a:schemeClr val="accent1"/>
                                  </a:solidFill>
                                  <a:latin typeface="Cambria Math" panose="02040503050406030204" pitchFamily="18" charset="0"/>
                                </a:rPr>
                              </m:ctrlPr>
                            </m:sSubPr>
                            <m:e>
                              <m:r>
                                <a:rPr lang="en-GB" sz="1400" i="1">
                                  <a:solidFill>
                                    <a:schemeClr val="accent1"/>
                                  </a:solidFill>
                                  <a:latin typeface="Cambria Math" panose="02040503050406030204" pitchFamily="18" charset="0"/>
                                </a:rPr>
                                <m:t>𝑚</m:t>
                              </m:r>
                            </m:e>
                            <m:sub>
                              <m:r>
                                <a:rPr lang="en-GB" sz="1400" i="1">
                                  <a:solidFill>
                                    <a:schemeClr val="accent1"/>
                                  </a:solidFill>
                                  <a:latin typeface="Cambria Math" panose="02040503050406030204" pitchFamily="18" charset="0"/>
                                </a:rPr>
                                <m:t>𝑖</m:t>
                              </m:r>
                            </m:sub>
                          </m:sSub>
                        </m:sub>
                      </m:sSub>
                      <m:r>
                        <a:rPr lang="en-GB" sz="1400" b="0" i="1" smtClean="0">
                          <a:solidFill>
                            <a:schemeClr val="accent1"/>
                          </a:solidFill>
                          <a:latin typeface="Cambria Math" panose="02040503050406030204" pitchFamily="18" charset="0"/>
                        </a:rPr>
                        <m:t>+</m:t>
                      </m:r>
                      <m:f>
                        <m:fPr>
                          <m:ctrlPr>
                            <a:rPr lang="en-GB" sz="1400" i="1" smtClean="0">
                              <a:solidFill>
                                <a:schemeClr val="accent1"/>
                              </a:solidFill>
                              <a:latin typeface="Cambria Math" panose="02040503050406030204" pitchFamily="18" charset="0"/>
                            </a:rPr>
                          </m:ctrlPr>
                        </m:fPr>
                        <m:num>
                          <m:sSub>
                            <m:sSubPr>
                              <m:ctrlPr>
                                <a:rPr lang="en-GB" sz="1400" i="1">
                                  <a:solidFill>
                                    <a:schemeClr val="accent1"/>
                                  </a:solidFill>
                                  <a:latin typeface="Cambria Math" panose="02040503050406030204" pitchFamily="18" charset="0"/>
                                </a:rPr>
                              </m:ctrlPr>
                            </m:sSubPr>
                            <m:e>
                              <m:r>
                                <a:rPr lang="en-GB" sz="1400" i="1">
                                  <a:solidFill>
                                    <a:schemeClr val="accent1"/>
                                  </a:solidFill>
                                  <a:latin typeface="Cambria Math" panose="02040503050406030204" pitchFamily="18" charset="0"/>
                                </a:rPr>
                                <m:t>𝐶</m:t>
                              </m:r>
                            </m:e>
                            <m:sub>
                              <m:r>
                                <m:rPr>
                                  <m:sty m:val="p"/>
                                </m:rPr>
                                <a:rPr lang="en-GB" sz="1400">
                                  <a:solidFill>
                                    <a:schemeClr val="accent1"/>
                                  </a:solidFill>
                                  <a:latin typeface="Cambria Math" panose="02040503050406030204" pitchFamily="18" charset="0"/>
                                </a:rPr>
                                <m:t>i</m:t>
                              </m:r>
                              <m:r>
                                <a:rPr lang="en-GB" sz="1400">
                                  <a:solidFill>
                                    <a:schemeClr val="accent1"/>
                                  </a:solidFill>
                                  <a:latin typeface="Cambria Math" panose="02040503050406030204" pitchFamily="18" charset="0"/>
                                </a:rPr>
                                <m:t>,</m:t>
                              </m:r>
                              <m:sSub>
                                <m:sSubPr>
                                  <m:ctrlPr>
                                    <a:rPr lang="en-GB" sz="1400" i="1">
                                      <a:solidFill>
                                        <a:schemeClr val="accent1"/>
                                      </a:solidFill>
                                      <a:latin typeface="Cambria Math" panose="02040503050406030204" pitchFamily="18" charset="0"/>
                                    </a:rPr>
                                  </m:ctrlPr>
                                </m:sSubPr>
                                <m:e>
                                  <m:r>
                                    <a:rPr lang="en-GB" sz="1400" i="1">
                                      <a:solidFill>
                                        <a:schemeClr val="accent1"/>
                                      </a:solidFill>
                                      <a:latin typeface="Cambria Math" panose="02040503050406030204" pitchFamily="18" charset="0"/>
                                    </a:rPr>
                                    <m:t>𝑚</m:t>
                                  </m:r>
                                </m:e>
                                <m:sub>
                                  <m:r>
                                    <a:rPr lang="en-GB" sz="1400" i="1">
                                      <a:solidFill>
                                        <a:schemeClr val="accent1"/>
                                      </a:solidFill>
                                      <a:latin typeface="Cambria Math" panose="02040503050406030204" pitchFamily="18" charset="0"/>
                                    </a:rPr>
                                    <m:t>𝑖</m:t>
                                  </m:r>
                                </m:sub>
                              </m:sSub>
                            </m:sub>
                          </m:sSub>
                          <m:r>
                            <a:rPr lang="en-GB" sz="1400" i="1">
                              <a:solidFill>
                                <a:schemeClr val="accent1"/>
                              </a:solidFill>
                              <a:latin typeface="Cambria Math" panose="02040503050406030204" pitchFamily="18" charset="0"/>
                            </a:rPr>
                            <m:t>−</m:t>
                          </m:r>
                          <m:sSub>
                            <m:sSubPr>
                              <m:ctrlPr>
                                <a:rPr lang="en-GB" sz="1400" i="1">
                                  <a:solidFill>
                                    <a:schemeClr val="accent1"/>
                                  </a:solidFill>
                                  <a:latin typeface="Cambria Math" panose="02040503050406030204" pitchFamily="18" charset="0"/>
                                </a:rPr>
                              </m:ctrlPr>
                            </m:sSubPr>
                            <m:e>
                              <m:r>
                                <a:rPr lang="en-GB" sz="1400" i="1">
                                  <a:solidFill>
                                    <a:schemeClr val="accent1"/>
                                  </a:solidFill>
                                  <a:latin typeface="Cambria Math" panose="02040503050406030204" pitchFamily="18" charset="0"/>
                                </a:rPr>
                                <m:t>𝑃</m:t>
                              </m:r>
                            </m:e>
                            <m:sub>
                              <m:r>
                                <m:rPr>
                                  <m:sty m:val="p"/>
                                </m:rPr>
                                <a:rPr lang="en-GB" sz="1400">
                                  <a:solidFill>
                                    <a:schemeClr val="accent1"/>
                                  </a:solidFill>
                                  <a:latin typeface="Cambria Math" panose="02040503050406030204" pitchFamily="18" charset="0"/>
                                </a:rPr>
                                <m:t>i</m:t>
                              </m:r>
                              <m:r>
                                <a:rPr lang="en-GB" sz="1400">
                                  <a:solidFill>
                                    <a:schemeClr val="accent1"/>
                                  </a:solidFill>
                                  <a:latin typeface="Cambria Math" panose="02040503050406030204" pitchFamily="18" charset="0"/>
                                </a:rPr>
                                <m:t>,</m:t>
                              </m:r>
                              <m:sSub>
                                <m:sSubPr>
                                  <m:ctrlPr>
                                    <a:rPr lang="en-GB" sz="1400" i="1">
                                      <a:solidFill>
                                        <a:schemeClr val="accent1"/>
                                      </a:solidFill>
                                      <a:latin typeface="Cambria Math" panose="02040503050406030204" pitchFamily="18" charset="0"/>
                                    </a:rPr>
                                  </m:ctrlPr>
                                </m:sSubPr>
                                <m:e>
                                  <m:r>
                                    <a:rPr lang="en-GB" sz="1400" i="1">
                                      <a:solidFill>
                                        <a:schemeClr val="accent1"/>
                                      </a:solidFill>
                                      <a:latin typeface="Cambria Math" panose="02040503050406030204" pitchFamily="18" charset="0"/>
                                    </a:rPr>
                                    <m:t>𝑚</m:t>
                                  </m:r>
                                </m:e>
                                <m:sub>
                                  <m:r>
                                    <a:rPr lang="en-GB" sz="1400" i="1">
                                      <a:solidFill>
                                        <a:schemeClr val="accent1"/>
                                      </a:solidFill>
                                      <a:latin typeface="Cambria Math" panose="02040503050406030204" pitchFamily="18" charset="0"/>
                                    </a:rPr>
                                    <m:t>𝑖</m:t>
                                  </m:r>
                                </m:sub>
                              </m:sSub>
                            </m:sub>
                          </m:sSub>
                        </m:num>
                        <m:den>
                          <m:r>
                            <a:rPr lang="en-GB" sz="1400" i="1">
                              <a:solidFill>
                                <a:schemeClr val="accent1"/>
                              </a:solidFill>
                              <a:latin typeface="Cambria Math" panose="02040503050406030204" pitchFamily="18" charset="0"/>
                            </a:rPr>
                            <m:t>𝐷</m:t>
                          </m:r>
                          <m:sSubSup>
                            <m:sSubSupPr>
                              <m:ctrlPr>
                                <a:rPr lang="en-GB" sz="1400" i="1">
                                  <a:solidFill>
                                    <a:schemeClr val="accent1"/>
                                  </a:solidFill>
                                  <a:latin typeface="Cambria Math" panose="02040503050406030204" pitchFamily="18" charset="0"/>
                                </a:rPr>
                              </m:ctrlPr>
                            </m:sSubSupPr>
                            <m:e>
                              <m:r>
                                <a:rPr lang="en-GB" sz="1400" i="1">
                                  <a:solidFill>
                                    <a:schemeClr val="accent1"/>
                                  </a:solidFill>
                                  <a:latin typeface="Cambria Math" panose="02040503050406030204" pitchFamily="18" charset="0"/>
                                </a:rPr>
                                <m:t>𝐹</m:t>
                              </m:r>
                            </m:e>
                            <m:sub>
                              <m:r>
                                <a:rPr lang="en-GB" sz="1400" i="1">
                                  <a:solidFill>
                                    <a:schemeClr val="accent1"/>
                                  </a:solidFill>
                                  <a:latin typeface="Cambria Math" panose="02040503050406030204" pitchFamily="18" charset="0"/>
                                </a:rPr>
                                <m:t>𝑡</m:t>
                              </m:r>
                            </m:sub>
                            <m:sup>
                              <m:r>
                                <a:rPr lang="en-GB" sz="1400" i="1">
                                  <a:solidFill>
                                    <a:schemeClr val="accent1"/>
                                  </a:solidFill>
                                  <a:latin typeface="Cambria Math" panose="02040503050406030204" pitchFamily="18" charset="0"/>
                                </a:rPr>
                                <m:t>𝐹𝑤𝑑</m:t>
                              </m:r>
                            </m:sup>
                          </m:sSubSup>
                        </m:den>
                      </m:f>
                    </m:oMath>
                  </m:oMathPara>
                </a14:m>
                <a:endParaRPr lang="en-GB" sz="1400" dirty="0">
                  <a:solidFill>
                    <a:schemeClr val="accent1"/>
                  </a:solidFill>
                </a:endParaRPr>
              </a:p>
            </p:txBody>
          </p:sp>
        </mc:Choice>
        <mc:Fallback xmlns="">
          <p:sp>
            <p:nvSpPr>
              <p:cNvPr id="63" name="TextBox 62">
                <a:extLst>
                  <a:ext uri="{FF2B5EF4-FFF2-40B4-BE49-F238E27FC236}">
                    <a16:creationId xmlns:a16="http://schemas.microsoft.com/office/drawing/2014/main" id="{2089ECA6-F3FB-134C-B620-F6E6A1E9AFD3}"/>
                  </a:ext>
                </a:extLst>
              </p:cNvPr>
              <p:cNvSpPr txBox="1">
                <a:spLocks noRot="1" noChangeAspect="1" noMove="1" noResize="1" noEditPoints="1" noAdjustHandles="1" noChangeArrowheads="1" noChangeShapeType="1" noTextEdit="1"/>
              </p:cNvSpPr>
              <p:nvPr/>
            </p:nvSpPr>
            <p:spPr>
              <a:xfrm>
                <a:off x="8673336" y="6042154"/>
                <a:ext cx="3641959" cy="564642"/>
              </a:xfrm>
              <a:prstGeom prst="rect">
                <a:avLst/>
              </a:prstGeom>
              <a:blipFill>
                <a:blip r:embed="rId1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7340D9F5-E310-E3A2-BECF-CEF6D0C862AB}"/>
                  </a:ext>
                </a:extLst>
              </p:cNvPr>
              <p:cNvSpPr txBox="1"/>
              <p:nvPr/>
            </p:nvSpPr>
            <p:spPr>
              <a:xfrm>
                <a:off x="10562983" y="3701528"/>
                <a:ext cx="964999" cy="378309"/>
              </a:xfrm>
              <a:prstGeom prst="rect">
                <a:avLst/>
              </a:prstGeom>
              <a:noFill/>
            </p:spPr>
            <p:txBody>
              <a:bodyPr wrap="square">
                <a:spAutoFit/>
              </a:bodyPr>
              <a:lstStyle/>
              <a:p>
                <a14:m>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𝐹</m:t>
                        </m:r>
                      </m:e>
                      <m:sub>
                        <m:r>
                          <a:rPr lang="en-GB" b="0" i="1" smtClean="0">
                            <a:latin typeface="Cambria Math" panose="02040503050406030204" pitchFamily="18" charset="0"/>
                          </a:rPr>
                          <m:t>𝑡</m:t>
                        </m:r>
                      </m:sub>
                      <m:sup>
                        <m:r>
                          <a:rPr lang="en-GB" b="0" i="1" smtClean="0">
                            <a:latin typeface="Cambria Math" panose="02040503050406030204" pitchFamily="18" charset="0"/>
                          </a:rPr>
                          <m:t>1</m:t>
                        </m:r>
                      </m:sup>
                    </m:sSubSup>
                    <m:r>
                      <a:rPr lang="en-GB" b="0" i="1" smtClean="0">
                        <a:latin typeface="Cambria Math" panose="02040503050406030204" pitchFamily="18" charset="0"/>
                      </a:rPr>
                      <m:t>=</m:t>
                    </m:r>
                  </m:oMath>
                </a14:m>
                <a:r>
                  <a:rPr lang="en-GB" dirty="0"/>
                  <a:t> </a:t>
                </a:r>
                <a14:m>
                  <m:oMath xmlns:m="http://schemas.openxmlformats.org/officeDocument/2006/math">
                    <m:acc>
                      <m:accPr>
                        <m:chr m:val="̌"/>
                        <m:ctrlPr>
                          <a:rPr lang="en-GB" i="1">
                            <a:latin typeface="Cambria Math" panose="02040503050406030204" pitchFamily="18" charset="0"/>
                          </a:rPr>
                        </m:ctrlPr>
                      </m:accPr>
                      <m:e>
                        <m:sSub>
                          <m:sSubPr>
                            <m:ctrlPr>
                              <a:rPr lang="en-GB" i="1">
                                <a:latin typeface="Cambria Math" panose="02040503050406030204" pitchFamily="18" charset="0"/>
                              </a:rPr>
                            </m:ctrlPr>
                          </m:sSubPr>
                          <m:e>
                            <m:r>
                              <a:rPr lang="en-GB" i="1">
                                <a:latin typeface="Cambria Math" panose="02040503050406030204" pitchFamily="18" charset="0"/>
                              </a:rPr>
                              <m:t>𝐹</m:t>
                            </m:r>
                          </m:e>
                          <m:sub>
                            <m:r>
                              <a:rPr lang="en-GB" i="1">
                                <a:latin typeface="Cambria Math" panose="02040503050406030204" pitchFamily="18" charset="0"/>
                              </a:rPr>
                              <m:t>𝑡</m:t>
                            </m:r>
                          </m:sub>
                        </m:sSub>
                      </m:e>
                    </m:acc>
                  </m:oMath>
                </a14:m>
                <a:endParaRPr lang="en-GB" dirty="0"/>
              </a:p>
            </p:txBody>
          </p:sp>
        </mc:Choice>
        <mc:Fallback xmlns="">
          <p:sp>
            <p:nvSpPr>
              <p:cNvPr id="65" name="TextBox 64">
                <a:extLst>
                  <a:ext uri="{FF2B5EF4-FFF2-40B4-BE49-F238E27FC236}">
                    <a16:creationId xmlns:a16="http://schemas.microsoft.com/office/drawing/2014/main" id="{7340D9F5-E310-E3A2-BECF-CEF6D0C862AB}"/>
                  </a:ext>
                </a:extLst>
              </p:cNvPr>
              <p:cNvSpPr txBox="1">
                <a:spLocks noRot="1" noChangeAspect="1" noMove="1" noResize="1" noEditPoints="1" noAdjustHandles="1" noChangeArrowheads="1" noChangeShapeType="1" noTextEdit="1"/>
              </p:cNvSpPr>
              <p:nvPr/>
            </p:nvSpPr>
            <p:spPr>
              <a:xfrm>
                <a:off x="10562983" y="3701528"/>
                <a:ext cx="964999" cy="378309"/>
              </a:xfrm>
              <a:prstGeom prst="rect">
                <a:avLst/>
              </a:prstGeom>
              <a:blipFill>
                <a:blip r:embed="rId18"/>
                <a:stretch>
                  <a:fillRect t="-1613" r="-29747" b="-1613"/>
                </a:stretch>
              </a:blipFill>
            </p:spPr>
            <p:txBody>
              <a:bodyPr/>
              <a:lstStyle/>
              <a:p>
                <a:r>
                  <a:rPr lang="en-GB">
                    <a:noFill/>
                  </a:rPr>
                  <a:t> </a:t>
                </a:r>
              </a:p>
            </p:txBody>
          </p:sp>
        </mc:Fallback>
      </mc:AlternateContent>
      <p:sp>
        <p:nvSpPr>
          <p:cNvPr id="66" name="TextBox 65">
            <a:extLst>
              <a:ext uri="{FF2B5EF4-FFF2-40B4-BE49-F238E27FC236}">
                <a16:creationId xmlns:a16="http://schemas.microsoft.com/office/drawing/2014/main" id="{0F58B58A-AE1D-FD7A-B361-772A66141C23}"/>
              </a:ext>
            </a:extLst>
          </p:cNvPr>
          <p:cNvSpPr txBox="1"/>
          <p:nvPr/>
        </p:nvSpPr>
        <p:spPr>
          <a:xfrm>
            <a:off x="9010357" y="3723181"/>
            <a:ext cx="1895244" cy="369332"/>
          </a:xfrm>
          <a:prstGeom prst="rect">
            <a:avLst/>
          </a:prstGeom>
          <a:noFill/>
        </p:spPr>
        <p:txBody>
          <a:bodyPr wrap="square" rtlCol="0">
            <a:spAutoFit/>
          </a:bodyPr>
          <a:lstStyle/>
          <a:p>
            <a:r>
              <a:rPr lang="en-GB" dirty="0"/>
              <a:t>And we set:</a:t>
            </a:r>
          </a:p>
        </p:txBody>
      </p:sp>
      <p:sp>
        <p:nvSpPr>
          <p:cNvPr id="67" name="TextBox 66">
            <a:extLst>
              <a:ext uri="{FF2B5EF4-FFF2-40B4-BE49-F238E27FC236}">
                <a16:creationId xmlns:a16="http://schemas.microsoft.com/office/drawing/2014/main" id="{E2494F89-0CB8-72F4-A279-E7D30341007C}"/>
              </a:ext>
            </a:extLst>
          </p:cNvPr>
          <p:cNvSpPr txBox="1"/>
          <p:nvPr/>
        </p:nvSpPr>
        <p:spPr>
          <a:xfrm>
            <a:off x="4946063" y="4356390"/>
            <a:ext cx="2035126" cy="338554"/>
          </a:xfrm>
          <a:prstGeom prst="rect">
            <a:avLst/>
          </a:prstGeom>
          <a:noFill/>
        </p:spPr>
        <p:txBody>
          <a:bodyPr wrap="square" rtlCol="0">
            <a:spAutoFit/>
          </a:bodyPr>
          <a:lstStyle/>
          <a:p>
            <a:r>
              <a:rPr lang="en-GB" sz="1600" dirty="0">
                <a:solidFill>
                  <a:schemeClr val="accent5"/>
                </a:solidFill>
              </a:rPr>
              <a:t>Initial Guess</a:t>
            </a:r>
          </a:p>
        </p:txBody>
      </p:sp>
      <p:cxnSp>
        <p:nvCxnSpPr>
          <p:cNvPr id="68" name="Straight Arrow Connector 67">
            <a:extLst>
              <a:ext uri="{FF2B5EF4-FFF2-40B4-BE49-F238E27FC236}">
                <a16:creationId xmlns:a16="http://schemas.microsoft.com/office/drawing/2014/main" id="{950144E9-F32C-40B4-5822-68B14DBD5CE8}"/>
              </a:ext>
            </a:extLst>
          </p:cNvPr>
          <p:cNvCxnSpPr>
            <a:cxnSpLocks/>
            <a:stCxn id="67" idx="1"/>
          </p:cNvCxnSpPr>
          <p:nvPr/>
        </p:nvCxnSpPr>
        <p:spPr>
          <a:xfrm flipH="1">
            <a:off x="4557306" y="4525667"/>
            <a:ext cx="388757" cy="376084"/>
          </a:xfrm>
          <a:prstGeom prst="straightConnector1">
            <a:avLst/>
          </a:prstGeom>
          <a:ln w="3175">
            <a:tailEnd type="triangle"/>
          </a:ln>
        </p:spPr>
        <p:style>
          <a:lnRef idx="1">
            <a:schemeClr val="accent5"/>
          </a:lnRef>
          <a:fillRef idx="0">
            <a:schemeClr val="accent5"/>
          </a:fillRef>
          <a:effectRef idx="0">
            <a:schemeClr val="accent5"/>
          </a:effectRef>
          <a:fontRef idx="minor">
            <a:schemeClr val="tx1"/>
          </a:fontRef>
        </p:style>
      </p:cxnSp>
      <p:sp>
        <p:nvSpPr>
          <p:cNvPr id="4" name="TextBox 3">
            <a:extLst>
              <a:ext uri="{FF2B5EF4-FFF2-40B4-BE49-F238E27FC236}">
                <a16:creationId xmlns:a16="http://schemas.microsoft.com/office/drawing/2014/main" id="{838CC579-F1BD-2411-977D-A08A9D3E7FA8}"/>
              </a:ext>
            </a:extLst>
          </p:cNvPr>
          <p:cNvSpPr txBox="1"/>
          <p:nvPr/>
        </p:nvSpPr>
        <p:spPr>
          <a:xfrm>
            <a:off x="3540606" y="2743029"/>
            <a:ext cx="27305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C00000"/>
                </a:solidFill>
                <a:effectLst/>
                <a:uLnTx/>
                <a:uFillTx/>
                <a:latin typeface="Calibri" panose="020F0502020204030204"/>
                <a:ea typeface="+mn-ea"/>
                <a:cs typeface="+mn-cs"/>
                <a:sym typeface="Wingdings" panose="05000000000000000000" pitchFamily="2" charset="2"/>
              </a:rPr>
              <a:t></a:t>
            </a:r>
            <a:endParaRPr kumimoji="0" lang="en-GB" sz="24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0ECE9990-DBF0-7F83-AA6D-8A71F996C850}"/>
              </a:ext>
            </a:extLst>
          </p:cNvPr>
          <p:cNvSpPr txBox="1"/>
          <p:nvPr/>
        </p:nvSpPr>
        <p:spPr>
          <a:xfrm>
            <a:off x="3540606" y="3150616"/>
            <a:ext cx="27305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C00000"/>
                </a:solidFill>
                <a:effectLst/>
                <a:uLnTx/>
                <a:uFillTx/>
                <a:latin typeface="Calibri" panose="020F0502020204030204"/>
                <a:ea typeface="+mn-ea"/>
                <a:cs typeface="+mn-cs"/>
                <a:sym typeface="Wingdings" panose="05000000000000000000" pitchFamily="2" charset="2"/>
              </a:rPr>
              <a:t></a:t>
            </a:r>
            <a:endParaRPr kumimoji="0" lang="en-GB" sz="24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83CD05B6-95C0-1DE1-1FF4-DB8FD0AC87D0}"/>
              </a:ext>
            </a:extLst>
          </p:cNvPr>
          <p:cNvSpPr txBox="1"/>
          <p:nvPr/>
        </p:nvSpPr>
        <p:spPr>
          <a:xfrm>
            <a:off x="3531226" y="3535950"/>
            <a:ext cx="27305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C00000"/>
                </a:solidFill>
                <a:effectLst/>
                <a:uLnTx/>
                <a:uFillTx/>
                <a:latin typeface="Calibri" panose="020F0502020204030204"/>
                <a:ea typeface="+mn-ea"/>
                <a:cs typeface="+mn-cs"/>
                <a:sym typeface="Wingdings" panose="05000000000000000000" pitchFamily="2" charset="2"/>
              </a:rPr>
              <a:t></a:t>
            </a:r>
            <a:endParaRPr kumimoji="0" lang="en-GB" sz="24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248EA8FE-78E5-9E4A-54D7-1F6CC1A52A3B}"/>
              </a:ext>
            </a:extLst>
          </p:cNvPr>
          <p:cNvSpPr txBox="1"/>
          <p:nvPr/>
        </p:nvSpPr>
        <p:spPr>
          <a:xfrm>
            <a:off x="3527243" y="3943537"/>
            <a:ext cx="27305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C00000"/>
                </a:solidFill>
                <a:effectLst/>
                <a:uLnTx/>
                <a:uFillTx/>
                <a:latin typeface="Calibri" panose="020F0502020204030204"/>
                <a:ea typeface="+mn-ea"/>
                <a:cs typeface="+mn-cs"/>
                <a:sym typeface="Wingdings" panose="05000000000000000000" pitchFamily="2" charset="2"/>
              </a:rPr>
              <a:t></a:t>
            </a:r>
            <a:endParaRPr kumimoji="0" lang="en-GB" sz="24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A460B39A-EE49-6BC4-5A61-A013B0AD9ACC}"/>
              </a:ext>
            </a:extLst>
          </p:cNvPr>
          <p:cNvSpPr txBox="1"/>
          <p:nvPr/>
        </p:nvSpPr>
        <p:spPr>
          <a:xfrm>
            <a:off x="3511782" y="4322211"/>
            <a:ext cx="27305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C00000"/>
                </a:solidFill>
                <a:effectLst/>
                <a:uLnTx/>
                <a:uFillTx/>
                <a:latin typeface="Calibri" panose="020F0502020204030204"/>
                <a:ea typeface="+mn-ea"/>
                <a:cs typeface="+mn-cs"/>
                <a:sym typeface="Wingdings" panose="05000000000000000000" pitchFamily="2" charset="2"/>
              </a:rPr>
              <a:t></a:t>
            </a:r>
            <a:endParaRPr kumimoji="0" lang="en-GB" sz="24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5E5770F8-5DD1-D9AE-C150-E9E1A44A9FB9}"/>
              </a:ext>
            </a:extLst>
          </p:cNvPr>
          <p:cNvSpPr txBox="1"/>
          <p:nvPr/>
        </p:nvSpPr>
        <p:spPr>
          <a:xfrm>
            <a:off x="3514171" y="4729798"/>
            <a:ext cx="286122" cy="461665"/>
          </a:xfrm>
          <a:prstGeom prst="rect">
            <a:avLst/>
          </a:prstGeom>
          <a:noFill/>
        </p:spPr>
        <p:txBody>
          <a:bodyPr wrap="square">
            <a:spAutoFit/>
          </a:bodyPr>
          <a:lstStyle/>
          <a:p>
            <a:pPr marL="0" algn="ctr" defTabSz="914400" rtl="0" eaLnBrk="1" latinLnBrk="0" hangingPunct="1"/>
            <a:r>
              <a:rPr lang="en-GB" sz="2400" b="1" kern="1200" dirty="0">
                <a:solidFill>
                  <a:srgbClr val="009999"/>
                </a:solidFill>
                <a:latin typeface="+mn-lt"/>
                <a:ea typeface="+mn-ea"/>
                <a:cs typeface="+mn-cs"/>
                <a:sym typeface="Wingdings" panose="05000000000000000000" pitchFamily="2" charset="2"/>
              </a:rPr>
              <a:t></a:t>
            </a:r>
            <a:endParaRPr lang="en-GB" sz="2400" b="1" kern="1200" dirty="0">
              <a:solidFill>
                <a:srgbClr val="009999"/>
              </a:solidFill>
              <a:latin typeface="+mn-lt"/>
              <a:ea typeface="+mn-ea"/>
              <a:cs typeface="+mn-cs"/>
            </a:endParaRPr>
          </a:p>
        </p:txBody>
      </p:sp>
      <p:sp>
        <p:nvSpPr>
          <p:cNvPr id="18" name="TextBox 17">
            <a:extLst>
              <a:ext uri="{FF2B5EF4-FFF2-40B4-BE49-F238E27FC236}">
                <a16:creationId xmlns:a16="http://schemas.microsoft.com/office/drawing/2014/main" id="{A6612520-7664-B6E5-D378-CACA713697AE}"/>
              </a:ext>
            </a:extLst>
          </p:cNvPr>
          <p:cNvSpPr txBox="1"/>
          <p:nvPr/>
        </p:nvSpPr>
        <p:spPr>
          <a:xfrm>
            <a:off x="3490826" y="5127613"/>
            <a:ext cx="286122" cy="461665"/>
          </a:xfrm>
          <a:prstGeom prst="rect">
            <a:avLst/>
          </a:prstGeom>
          <a:noFill/>
        </p:spPr>
        <p:txBody>
          <a:bodyPr wrap="square">
            <a:spAutoFit/>
          </a:bodyPr>
          <a:lstStyle/>
          <a:p>
            <a:pPr marL="0" algn="ctr" defTabSz="914400" rtl="0" eaLnBrk="1" latinLnBrk="0" hangingPunct="1"/>
            <a:r>
              <a:rPr lang="en-GB" sz="2400" b="1" kern="1200" dirty="0">
                <a:solidFill>
                  <a:srgbClr val="009999"/>
                </a:solidFill>
                <a:latin typeface="+mn-lt"/>
                <a:ea typeface="+mn-ea"/>
                <a:cs typeface="+mn-cs"/>
                <a:sym typeface="Wingdings" panose="05000000000000000000" pitchFamily="2" charset="2"/>
              </a:rPr>
              <a:t></a:t>
            </a:r>
            <a:endParaRPr lang="en-GB" sz="2400" b="1" kern="1200" dirty="0">
              <a:solidFill>
                <a:srgbClr val="009999"/>
              </a:solidFill>
              <a:latin typeface="+mn-lt"/>
              <a:ea typeface="+mn-ea"/>
              <a:cs typeface="+mn-cs"/>
            </a:endParaRPr>
          </a:p>
        </p:txBody>
      </p:sp>
      <p:sp>
        <p:nvSpPr>
          <p:cNvPr id="20" name="TextBox 19">
            <a:extLst>
              <a:ext uri="{FF2B5EF4-FFF2-40B4-BE49-F238E27FC236}">
                <a16:creationId xmlns:a16="http://schemas.microsoft.com/office/drawing/2014/main" id="{FBEBD60F-E117-E3EF-E544-04EAF1284C5B}"/>
              </a:ext>
            </a:extLst>
          </p:cNvPr>
          <p:cNvSpPr txBox="1"/>
          <p:nvPr/>
        </p:nvSpPr>
        <p:spPr>
          <a:xfrm>
            <a:off x="3487056" y="5485917"/>
            <a:ext cx="286122" cy="461665"/>
          </a:xfrm>
          <a:prstGeom prst="rect">
            <a:avLst/>
          </a:prstGeom>
          <a:noFill/>
        </p:spPr>
        <p:txBody>
          <a:bodyPr wrap="square">
            <a:spAutoFit/>
          </a:bodyPr>
          <a:lstStyle/>
          <a:p>
            <a:pPr marL="0" algn="ctr" defTabSz="914400" rtl="0" eaLnBrk="1" latinLnBrk="0" hangingPunct="1"/>
            <a:r>
              <a:rPr lang="en-GB" sz="2400" b="1" kern="1200" dirty="0">
                <a:solidFill>
                  <a:srgbClr val="009999"/>
                </a:solidFill>
                <a:latin typeface="+mn-lt"/>
                <a:ea typeface="+mn-ea"/>
                <a:cs typeface="+mn-cs"/>
                <a:sym typeface="Wingdings" panose="05000000000000000000" pitchFamily="2" charset="2"/>
              </a:rPr>
              <a:t></a:t>
            </a:r>
            <a:endParaRPr lang="en-GB" sz="2400" b="1" kern="1200" dirty="0">
              <a:solidFill>
                <a:srgbClr val="009999"/>
              </a:solidFill>
              <a:latin typeface="+mn-lt"/>
              <a:ea typeface="+mn-ea"/>
              <a:cs typeface="+mn-cs"/>
            </a:endParaRPr>
          </a:p>
        </p:txBody>
      </p:sp>
      <p:sp>
        <p:nvSpPr>
          <p:cNvPr id="3" name="Rectangle 2">
            <a:extLst>
              <a:ext uri="{FF2B5EF4-FFF2-40B4-BE49-F238E27FC236}">
                <a16:creationId xmlns:a16="http://schemas.microsoft.com/office/drawing/2014/main" id="{02C6400C-3BA3-E701-0423-700E7563610A}"/>
              </a:ext>
            </a:extLst>
          </p:cNvPr>
          <p:cNvSpPr/>
          <p:nvPr/>
        </p:nvSpPr>
        <p:spPr>
          <a:xfrm>
            <a:off x="133983" y="4283948"/>
            <a:ext cx="1248468" cy="869252"/>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0606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3000"/>
                                        <p:tgtEl>
                                          <p:spTgt spid="8"/>
                                        </p:tgtEl>
                                      </p:cBhvr>
                                    </p:animEffect>
                                  </p:childTnLst>
                                </p:cTn>
                              </p:par>
                              <p:par>
                                <p:cTn id="17" presetID="22" presetClass="entr" presetSubtype="8" fill="hold" grpId="0" nodeType="withEffect">
                                  <p:stCondLst>
                                    <p:cond delay="25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par>
                                <p:cTn id="20" presetID="22" presetClass="entr" presetSubtype="8" fill="hold" grpId="0" nodeType="withEffect">
                                  <p:stCondLst>
                                    <p:cond delay="50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par>
                                <p:cTn id="23" presetID="22" presetClass="entr" presetSubtype="8" fill="hold" grpId="0" nodeType="withEffect">
                                  <p:stCondLst>
                                    <p:cond delay="75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par>
                                <p:cTn id="26" presetID="22" presetClass="entr" presetSubtype="8"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par>
                                <p:cTn id="29" presetID="22" presetClass="entr" presetSubtype="8" fill="hold" grpId="0" nodeType="withEffect">
                                  <p:stCondLst>
                                    <p:cond delay="1250"/>
                                  </p:stCondLst>
                                  <p:childTnLst>
                                    <p:set>
                                      <p:cBhvr>
                                        <p:cTn id="30" dur="1" fill="hold">
                                          <p:stCondLst>
                                            <p:cond delay="0"/>
                                          </p:stCondLst>
                                        </p:cTn>
                                        <p:tgtEl>
                                          <p:spTgt spid="12"/>
                                        </p:tgtEl>
                                        <p:attrNameLst>
                                          <p:attrName>style.visibility</p:attrName>
                                        </p:attrNameLst>
                                      </p:cBhvr>
                                      <p:to>
                                        <p:strVal val="visible"/>
                                      </p:to>
                                    </p:set>
                                    <p:animEffect transition="in" filter="wipe(left)">
                                      <p:cBhvr>
                                        <p:cTn id="31" dur="500"/>
                                        <p:tgtEl>
                                          <p:spTgt spid="12"/>
                                        </p:tgtEl>
                                      </p:cBhvr>
                                    </p:animEffect>
                                  </p:childTnLst>
                                </p:cTn>
                              </p:par>
                              <p:par>
                                <p:cTn id="32" presetID="22" presetClass="entr" presetSubtype="8" fill="hold" grpId="0" nodeType="withEffect">
                                  <p:stCondLst>
                                    <p:cond delay="1500"/>
                                  </p:stCondLst>
                                  <p:childTnLst>
                                    <p:set>
                                      <p:cBhvr>
                                        <p:cTn id="33" dur="1" fill="hold">
                                          <p:stCondLst>
                                            <p:cond delay="0"/>
                                          </p:stCondLst>
                                        </p:cTn>
                                        <p:tgtEl>
                                          <p:spTgt spid="17"/>
                                        </p:tgtEl>
                                        <p:attrNameLst>
                                          <p:attrName>style.visibility</p:attrName>
                                        </p:attrNameLst>
                                      </p:cBhvr>
                                      <p:to>
                                        <p:strVal val="visible"/>
                                      </p:to>
                                    </p:set>
                                    <p:animEffect transition="in" filter="wipe(left)">
                                      <p:cBhvr>
                                        <p:cTn id="34" dur="500"/>
                                        <p:tgtEl>
                                          <p:spTgt spid="17"/>
                                        </p:tgtEl>
                                      </p:cBhvr>
                                    </p:animEffect>
                                  </p:childTnLst>
                                </p:cTn>
                              </p:par>
                              <p:par>
                                <p:cTn id="35" presetID="22" presetClass="entr" presetSubtype="8" fill="hold" grpId="0" nodeType="withEffect">
                                  <p:stCondLst>
                                    <p:cond delay="175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par>
                                <p:cTn id="38" presetID="22" presetClass="entr" presetSubtype="8" fill="hold" grpId="0" nodeType="withEffect">
                                  <p:stCondLst>
                                    <p:cond delay="2000"/>
                                  </p:stCondLst>
                                  <p:childTnLst>
                                    <p:set>
                                      <p:cBhvr>
                                        <p:cTn id="39" dur="1" fill="hold">
                                          <p:stCondLst>
                                            <p:cond delay="0"/>
                                          </p:stCondLst>
                                        </p:cTn>
                                        <p:tgtEl>
                                          <p:spTgt spid="20"/>
                                        </p:tgtEl>
                                        <p:attrNameLst>
                                          <p:attrName>style.visibility</p:attrName>
                                        </p:attrNameLst>
                                      </p:cBhvr>
                                      <p:to>
                                        <p:strVal val="visible"/>
                                      </p:to>
                                    </p:set>
                                    <p:animEffect transition="in" filter="wipe(left)">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750"/>
                                        <p:tgtEl>
                                          <p:spTgt spid="10"/>
                                        </p:tgtEl>
                                      </p:cBhvr>
                                    </p:animEffect>
                                  </p:childTnLst>
                                </p:cTn>
                              </p:par>
                            </p:childTnLst>
                          </p:cTn>
                        </p:par>
                        <p:par>
                          <p:cTn id="46" fill="hold">
                            <p:stCondLst>
                              <p:cond delay="750"/>
                            </p:stCondLst>
                            <p:childTnLst>
                              <p:par>
                                <p:cTn id="47" presetID="21" presetClass="entr" presetSubtype="1" fill="hold" grpId="0" nodeType="after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wheel(1)">
                                      <p:cBhvr>
                                        <p:cTn id="49" dur="1000"/>
                                        <p:tgtEl>
                                          <p:spTgt spid="3"/>
                                        </p:tgtEl>
                                      </p:cBhvr>
                                    </p:animEffect>
                                  </p:childTnLst>
                                </p:cTn>
                              </p:par>
                            </p:childTnLst>
                          </p:cTn>
                        </p:par>
                        <p:par>
                          <p:cTn id="50" fill="hold">
                            <p:stCondLst>
                              <p:cond delay="1750"/>
                            </p:stCondLst>
                            <p:childTnLst>
                              <p:par>
                                <p:cTn id="51" presetID="10" presetClass="entr" presetSubtype="0"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childTnLst>
                          </p:cTn>
                        </p:par>
                        <p:par>
                          <p:cTn id="54" fill="hold">
                            <p:stCondLst>
                              <p:cond delay="2250"/>
                            </p:stCondLst>
                            <p:childTnLst>
                              <p:par>
                                <p:cTn id="55" presetID="22" presetClass="entr" presetSubtype="1" fill="hold" nodeType="afterEffect">
                                  <p:stCondLst>
                                    <p:cond delay="0"/>
                                  </p:stCondLst>
                                  <p:childTnLst>
                                    <p:set>
                                      <p:cBhvr>
                                        <p:cTn id="56" dur="1" fill="hold">
                                          <p:stCondLst>
                                            <p:cond delay="0"/>
                                          </p:stCondLst>
                                        </p:cTn>
                                        <p:tgtEl>
                                          <p:spTgt spid="68"/>
                                        </p:tgtEl>
                                        <p:attrNameLst>
                                          <p:attrName>style.visibility</p:attrName>
                                        </p:attrNameLst>
                                      </p:cBhvr>
                                      <p:to>
                                        <p:strVal val="visible"/>
                                      </p:to>
                                    </p:set>
                                    <p:animEffect transition="in" filter="wipe(up)">
                                      <p:cBhvr>
                                        <p:cTn id="57" dur="500"/>
                                        <p:tgtEl>
                                          <p:spTgt spid="68"/>
                                        </p:tgtEl>
                                      </p:cBhvr>
                                    </p:animEffect>
                                  </p:childTnLst>
                                </p:cTn>
                              </p:par>
                            </p:childTnLst>
                          </p:cTn>
                        </p:par>
                        <p:par>
                          <p:cTn id="58" fill="hold">
                            <p:stCondLst>
                              <p:cond delay="2750"/>
                            </p:stCondLst>
                            <p:childTnLst>
                              <p:par>
                                <p:cTn id="59" presetID="10" presetClass="entr" presetSubtype="0" fill="hold" grpId="0" nodeType="afterEffect">
                                  <p:stCondLst>
                                    <p:cond delay="0"/>
                                  </p:stCondLst>
                                  <p:childTnLst>
                                    <p:set>
                                      <p:cBhvr>
                                        <p:cTn id="60" dur="1" fill="hold">
                                          <p:stCondLst>
                                            <p:cond delay="0"/>
                                          </p:stCondLst>
                                        </p:cTn>
                                        <p:tgtEl>
                                          <p:spTgt spid="67"/>
                                        </p:tgtEl>
                                        <p:attrNameLst>
                                          <p:attrName>style.visibility</p:attrName>
                                        </p:attrNameLst>
                                      </p:cBhvr>
                                      <p:to>
                                        <p:strVal val="visible"/>
                                      </p:to>
                                    </p:set>
                                    <p:animEffect transition="in" filter="fade">
                                      <p:cBhvr>
                                        <p:cTn id="61" dur="500"/>
                                        <p:tgtEl>
                                          <p:spTgt spid="6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wipe(left)">
                                      <p:cBhvr>
                                        <p:cTn id="66" dur="500"/>
                                        <p:tgtEl>
                                          <p:spTgt spid="34"/>
                                        </p:tgtEl>
                                      </p:cBhvr>
                                    </p:animEffect>
                                  </p:childTnLst>
                                </p:cTn>
                              </p:par>
                            </p:childTnLst>
                          </p:cTn>
                        </p:par>
                        <p:par>
                          <p:cTn id="67" fill="hold">
                            <p:stCondLst>
                              <p:cond delay="500"/>
                            </p:stCondLst>
                            <p:childTnLst>
                              <p:par>
                                <p:cTn id="68" presetID="22" presetClass="entr" presetSubtype="8" fill="hold" grpId="0" nodeType="after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wipe(left)">
                                      <p:cBhvr>
                                        <p:cTn id="70" dur="500"/>
                                        <p:tgtEl>
                                          <p:spTgt spid="33"/>
                                        </p:tgtEl>
                                      </p:cBhvr>
                                    </p:animEffect>
                                  </p:childTnLst>
                                </p:cTn>
                              </p:par>
                            </p:childTnLst>
                          </p:cTn>
                        </p:par>
                        <p:par>
                          <p:cTn id="71" fill="hold">
                            <p:stCondLst>
                              <p:cond delay="1000"/>
                            </p:stCondLst>
                            <p:childTnLst>
                              <p:par>
                                <p:cTn id="72" presetID="22" presetClass="entr" presetSubtype="8" fill="hold" grpId="0" nodeType="after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wipe(left)">
                                      <p:cBhvr>
                                        <p:cTn id="74" dur="500"/>
                                        <p:tgtEl>
                                          <p:spTgt spid="28"/>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wipe(left)">
                                      <p:cBhvr>
                                        <p:cTn id="77" dur="500"/>
                                        <p:tgtEl>
                                          <p:spTgt spid="3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wipe(left)">
                                      <p:cBhvr>
                                        <p:cTn id="82" dur="500"/>
                                        <p:tgtEl>
                                          <p:spTgt spid="38"/>
                                        </p:tgtEl>
                                      </p:cBhvr>
                                    </p:animEffect>
                                  </p:childTnLst>
                                </p:cTn>
                              </p:par>
                            </p:childTnLst>
                          </p:cTn>
                        </p:par>
                        <p:par>
                          <p:cTn id="83" fill="hold">
                            <p:stCondLst>
                              <p:cond delay="500"/>
                            </p:stCondLst>
                            <p:childTnLst>
                              <p:par>
                                <p:cTn id="84" presetID="22" presetClass="entr" presetSubtype="8" fill="hold" grpId="0" nodeType="afterEffect">
                                  <p:stCondLst>
                                    <p:cond delay="0"/>
                                  </p:stCondLst>
                                  <p:childTnLst>
                                    <p:set>
                                      <p:cBhvr>
                                        <p:cTn id="85" dur="1" fill="hold">
                                          <p:stCondLst>
                                            <p:cond delay="0"/>
                                          </p:stCondLst>
                                        </p:cTn>
                                        <p:tgtEl>
                                          <p:spTgt spid="37"/>
                                        </p:tgtEl>
                                        <p:attrNameLst>
                                          <p:attrName>style.visibility</p:attrName>
                                        </p:attrNameLst>
                                      </p:cBhvr>
                                      <p:to>
                                        <p:strVal val="visible"/>
                                      </p:to>
                                    </p:set>
                                    <p:animEffect transition="in" filter="wipe(left)">
                                      <p:cBhvr>
                                        <p:cTn id="86" dur="500"/>
                                        <p:tgtEl>
                                          <p:spTgt spid="37"/>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39"/>
                                        </p:tgtEl>
                                        <p:attrNameLst>
                                          <p:attrName>style.visibility</p:attrName>
                                        </p:attrNameLst>
                                      </p:cBhvr>
                                      <p:to>
                                        <p:strVal val="visible"/>
                                      </p:to>
                                    </p:set>
                                    <p:animEffect transition="in" filter="wipe(left)">
                                      <p:cBhvr>
                                        <p:cTn id="91" dur="750"/>
                                        <p:tgtEl>
                                          <p:spTgt spid="39"/>
                                        </p:tgtEl>
                                      </p:cBhvr>
                                    </p:animEffect>
                                  </p:childTnLst>
                                </p:cTn>
                              </p:par>
                            </p:childTnLst>
                          </p:cTn>
                        </p:par>
                        <p:par>
                          <p:cTn id="92" fill="hold">
                            <p:stCondLst>
                              <p:cond delay="750"/>
                            </p:stCondLst>
                            <p:childTnLst>
                              <p:par>
                                <p:cTn id="93" presetID="22" presetClass="entr" presetSubtype="8" fill="hold" grpId="0" nodeType="afterEffect">
                                  <p:stCondLst>
                                    <p:cond delay="0"/>
                                  </p:stCondLst>
                                  <p:childTnLst>
                                    <p:set>
                                      <p:cBhvr>
                                        <p:cTn id="94" dur="1" fill="hold">
                                          <p:stCondLst>
                                            <p:cond delay="0"/>
                                          </p:stCondLst>
                                        </p:cTn>
                                        <p:tgtEl>
                                          <p:spTgt spid="36"/>
                                        </p:tgtEl>
                                        <p:attrNameLst>
                                          <p:attrName>style.visibility</p:attrName>
                                        </p:attrNameLst>
                                      </p:cBhvr>
                                      <p:to>
                                        <p:strVal val="visible"/>
                                      </p:to>
                                    </p:set>
                                    <p:animEffect transition="in" filter="wipe(left)">
                                      <p:cBhvr>
                                        <p:cTn id="95" dur="500"/>
                                        <p:tgtEl>
                                          <p:spTgt spid="36"/>
                                        </p:tgtEl>
                                      </p:cBhvr>
                                    </p:animEffect>
                                  </p:childTnLst>
                                </p:cTn>
                              </p:par>
                            </p:childTnLst>
                          </p:cTn>
                        </p:par>
                        <p:par>
                          <p:cTn id="96" fill="hold">
                            <p:stCondLst>
                              <p:cond delay="1250"/>
                            </p:stCondLst>
                            <p:childTnLst>
                              <p:par>
                                <p:cTn id="97" presetID="22" presetClass="entr" presetSubtype="8" fill="hold" grpId="0" nodeType="afterEffect">
                                  <p:stCondLst>
                                    <p:cond delay="0"/>
                                  </p:stCondLst>
                                  <p:childTnLst>
                                    <p:set>
                                      <p:cBhvr>
                                        <p:cTn id="98" dur="1" fill="hold">
                                          <p:stCondLst>
                                            <p:cond delay="0"/>
                                          </p:stCondLst>
                                        </p:cTn>
                                        <p:tgtEl>
                                          <p:spTgt spid="66"/>
                                        </p:tgtEl>
                                        <p:attrNameLst>
                                          <p:attrName>style.visibility</p:attrName>
                                        </p:attrNameLst>
                                      </p:cBhvr>
                                      <p:to>
                                        <p:strVal val="visible"/>
                                      </p:to>
                                    </p:set>
                                    <p:animEffect transition="in" filter="wipe(left)">
                                      <p:cBhvr>
                                        <p:cTn id="99" dur="500"/>
                                        <p:tgtEl>
                                          <p:spTgt spid="66"/>
                                        </p:tgtEl>
                                      </p:cBhvr>
                                    </p:animEffect>
                                  </p:childTnLst>
                                </p:cTn>
                              </p:par>
                            </p:childTnLst>
                          </p:cTn>
                        </p:par>
                        <p:par>
                          <p:cTn id="100" fill="hold">
                            <p:stCondLst>
                              <p:cond delay="1750"/>
                            </p:stCondLst>
                            <p:childTnLst>
                              <p:par>
                                <p:cTn id="101" presetID="22" presetClass="entr" presetSubtype="8" fill="hold" grpId="0" nodeType="afterEffect">
                                  <p:stCondLst>
                                    <p:cond delay="0"/>
                                  </p:stCondLst>
                                  <p:childTnLst>
                                    <p:set>
                                      <p:cBhvr>
                                        <p:cTn id="102" dur="1" fill="hold">
                                          <p:stCondLst>
                                            <p:cond delay="0"/>
                                          </p:stCondLst>
                                        </p:cTn>
                                        <p:tgtEl>
                                          <p:spTgt spid="65"/>
                                        </p:tgtEl>
                                        <p:attrNameLst>
                                          <p:attrName>style.visibility</p:attrName>
                                        </p:attrNameLst>
                                      </p:cBhvr>
                                      <p:to>
                                        <p:strVal val="visible"/>
                                      </p:to>
                                    </p:set>
                                    <p:animEffect transition="in" filter="wipe(left)">
                                      <p:cBhvr>
                                        <p:cTn id="103" dur="500"/>
                                        <p:tgtEl>
                                          <p:spTgt spid="65"/>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1" fill="hold" nodeType="clickEffect">
                                  <p:stCondLst>
                                    <p:cond delay="0"/>
                                  </p:stCondLst>
                                  <p:childTnLst>
                                    <p:set>
                                      <p:cBhvr>
                                        <p:cTn id="107" dur="1" fill="hold">
                                          <p:stCondLst>
                                            <p:cond delay="0"/>
                                          </p:stCondLst>
                                        </p:cTn>
                                        <p:tgtEl>
                                          <p:spTgt spid="50"/>
                                        </p:tgtEl>
                                        <p:attrNameLst>
                                          <p:attrName>style.visibility</p:attrName>
                                        </p:attrNameLst>
                                      </p:cBhvr>
                                      <p:to>
                                        <p:strVal val="visible"/>
                                      </p:to>
                                    </p:set>
                                    <p:animEffect transition="in" filter="wipe(up)">
                                      <p:cBhvr>
                                        <p:cTn id="108" dur="500"/>
                                        <p:tgtEl>
                                          <p:spTgt spid="50"/>
                                        </p:tgtEl>
                                      </p:cBhvr>
                                    </p:animEffect>
                                  </p:childTnLst>
                                </p:cTn>
                              </p:par>
                              <p:par>
                                <p:cTn id="109" presetID="22" presetClass="entr" presetSubtype="1" fill="hold" nodeType="withEffect">
                                  <p:stCondLst>
                                    <p:cond delay="0"/>
                                  </p:stCondLst>
                                  <p:childTnLst>
                                    <p:set>
                                      <p:cBhvr>
                                        <p:cTn id="110" dur="1" fill="hold">
                                          <p:stCondLst>
                                            <p:cond delay="0"/>
                                          </p:stCondLst>
                                        </p:cTn>
                                        <p:tgtEl>
                                          <p:spTgt spid="51"/>
                                        </p:tgtEl>
                                        <p:attrNameLst>
                                          <p:attrName>style.visibility</p:attrName>
                                        </p:attrNameLst>
                                      </p:cBhvr>
                                      <p:to>
                                        <p:strVal val="visible"/>
                                      </p:to>
                                    </p:set>
                                    <p:animEffect transition="in" filter="wipe(up)">
                                      <p:cBhvr>
                                        <p:cTn id="111" dur="500"/>
                                        <p:tgtEl>
                                          <p:spTgt spid="51"/>
                                        </p:tgtEl>
                                      </p:cBhvr>
                                    </p:animEffect>
                                  </p:childTnLst>
                                </p:cTn>
                              </p:par>
                            </p:childTnLst>
                          </p:cTn>
                        </p:par>
                        <p:par>
                          <p:cTn id="112" fill="hold">
                            <p:stCondLst>
                              <p:cond delay="500"/>
                            </p:stCondLst>
                            <p:childTnLst>
                              <p:par>
                                <p:cTn id="113" presetID="10" presetClass="entr" presetSubtype="0" fill="hold" grpId="0" nodeType="afterEffect">
                                  <p:stCondLst>
                                    <p:cond delay="0"/>
                                  </p:stCondLst>
                                  <p:childTnLst>
                                    <p:set>
                                      <p:cBhvr>
                                        <p:cTn id="114" dur="1" fill="hold">
                                          <p:stCondLst>
                                            <p:cond delay="0"/>
                                          </p:stCondLst>
                                        </p:cTn>
                                        <p:tgtEl>
                                          <p:spTgt spid="48"/>
                                        </p:tgtEl>
                                        <p:attrNameLst>
                                          <p:attrName>style.visibility</p:attrName>
                                        </p:attrNameLst>
                                      </p:cBhvr>
                                      <p:to>
                                        <p:strVal val="visible"/>
                                      </p:to>
                                    </p:set>
                                    <p:animEffect transition="in" filter="fade">
                                      <p:cBhvr>
                                        <p:cTn id="115" dur="500"/>
                                        <p:tgtEl>
                                          <p:spTgt spid="48"/>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grpId="0" nodeType="clickEffect">
                                  <p:stCondLst>
                                    <p:cond delay="0"/>
                                  </p:stCondLst>
                                  <p:childTnLst>
                                    <p:set>
                                      <p:cBhvr>
                                        <p:cTn id="119" dur="1" fill="hold">
                                          <p:stCondLst>
                                            <p:cond delay="0"/>
                                          </p:stCondLst>
                                        </p:cTn>
                                        <p:tgtEl>
                                          <p:spTgt spid="40"/>
                                        </p:tgtEl>
                                        <p:attrNameLst>
                                          <p:attrName>style.visibility</p:attrName>
                                        </p:attrNameLst>
                                      </p:cBhvr>
                                      <p:to>
                                        <p:strVal val="visible"/>
                                      </p:to>
                                    </p:set>
                                    <p:animEffect transition="in" filter="wipe(left)">
                                      <p:cBhvr>
                                        <p:cTn id="120" dur="500"/>
                                        <p:tgtEl>
                                          <p:spTgt spid="40"/>
                                        </p:tgtEl>
                                      </p:cBhvr>
                                    </p:animEffect>
                                  </p:childTnLst>
                                </p:cTn>
                              </p:par>
                            </p:childTnLst>
                          </p:cTn>
                        </p:par>
                        <p:par>
                          <p:cTn id="121" fill="hold">
                            <p:stCondLst>
                              <p:cond delay="500"/>
                            </p:stCondLst>
                            <p:childTnLst>
                              <p:par>
                                <p:cTn id="122" presetID="22" presetClass="entr" presetSubtype="8" fill="hold" grpId="0" nodeType="afterEffect">
                                  <p:stCondLst>
                                    <p:cond delay="0"/>
                                  </p:stCondLst>
                                  <p:childTnLst>
                                    <p:set>
                                      <p:cBhvr>
                                        <p:cTn id="123" dur="1" fill="hold">
                                          <p:stCondLst>
                                            <p:cond delay="0"/>
                                          </p:stCondLst>
                                        </p:cTn>
                                        <p:tgtEl>
                                          <p:spTgt spid="42"/>
                                        </p:tgtEl>
                                        <p:attrNameLst>
                                          <p:attrName>style.visibility</p:attrName>
                                        </p:attrNameLst>
                                      </p:cBhvr>
                                      <p:to>
                                        <p:strVal val="visible"/>
                                      </p:to>
                                    </p:set>
                                    <p:animEffect transition="in" filter="wipe(left)">
                                      <p:cBhvr>
                                        <p:cTn id="124" dur="500"/>
                                        <p:tgtEl>
                                          <p:spTgt spid="42"/>
                                        </p:tgtEl>
                                      </p:cBhvr>
                                    </p:animEffect>
                                  </p:childTnLst>
                                </p:cTn>
                              </p:par>
                            </p:childTnLst>
                          </p:cTn>
                        </p:par>
                      </p:childTnLst>
                    </p:cTn>
                  </p:par>
                  <p:par>
                    <p:cTn id="125" fill="hold">
                      <p:stCondLst>
                        <p:cond delay="indefinite"/>
                      </p:stCondLst>
                      <p:childTnLst>
                        <p:par>
                          <p:cTn id="126" fill="hold">
                            <p:stCondLst>
                              <p:cond delay="0"/>
                            </p:stCondLst>
                            <p:childTnLst>
                              <p:par>
                                <p:cTn id="127" presetID="53" presetClass="entr" presetSubtype="16" fill="hold" grpId="0" nodeType="clickEffect">
                                  <p:stCondLst>
                                    <p:cond delay="0"/>
                                  </p:stCondLst>
                                  <p:childTnLst>
                                    <p:set>
                                      <p:cBhvr>
                                        <p:cTn id="128" dur="1" fill="hold">
                                          <p:stCondLst>
                                            <p:cond delay="0"/>
                                          </p:stCondLst>
                                        </p:cTn>
                                        <p:tgtEl>
                                          <p:spTgt spid="47"/>
                                        </p:tgtEl>
                                        <p:attrNameLst>
                                          <p:attrName>style.visibility</p:attrName>
                                        </p:attrNameLst>
                                      </p:cBhvr>
                                      <p:to>
                                        <p:strVal val="visible"/>
                                      </p:to>
                                    </p:set>
                                    <p:anim calcmode="lin" valueType="num">
                                      <p:cBhvr>
                                        <p:cTn id="129" dur="500" fill="hold"/>
                                        <p:tgtEl>
                                          <p:spTgt spid="47"/>
                                        </p:tgtEl>
                                        <p:attrNameLst>
                                          <p:attrName>ppt_w</p:attrName>
                                        </p:attrNameLst>
                                      </p:cBhvr>
                                      <p:tavLst>
                                        <p:tav tm="0">
                                          <p:val>
                                            <p:fltVal val="0"/>
                                          </p:val>
                                        </p:tav>
                                        <p:tav tm="100000">
                                          <p:val>
                                            <p:strVal val="#ppt_w"/>
                                          </p:val>
                                        </p:tav>
                                      </p:tavLst>
                                    </p:anim>
                                    <p:anim calcmode="lin" valueType="num">
                                      <p:cBhvr>
                                        <p:cTn id="130" dur="500" fill="hold"/>
                                        <p:tgtEl>
                                          <p:spTgt spid="47"/>
                                        </p:tgtEl>
                                        <p:attrNameLst>
                                          <p:attrName>ppt_h</p:attrName>
                                        </p:attrNameLst>
                                      </p:cBhvr>
                                      <p:tavLst>
                                        <p:tav tm="0">
                                          <p:val>
                                            <p:fltVal val="0"/>
                                          </p:val>
                                        </p:tav>
                                        <p:tav tm="100000">
                                          <p:val>
                                            <p:strVal val="#ppt_h"/>
                                          </p:val>
                                        </p:tav>
                                      </p:tavLst>
                                    </p:anim>
                                    <p:animEffect transition="in" filter="fade">
                                      <p:cBhvr>
                                        <p:cTn id="131" dur="500"/>
                                        <p:tgtEl>
                                          <p:spTgt spid="47"/>
                                        </p:tgtEl>
                                      </p:cBhvr>
                                    </p:animEffect>
                                  </p:childTnLst>
                                </p:cTn>
                              </p:par>
                            </p:childTnLst>
                          </p:cTn>
                        </p:par>
                        <p:par>
                          <p:cTn id="132" fill="hold">
                            <p:stCondLst>
                              <p:cond delay="500"/>
                            </p:stCondLst>
                            <p:childTnLst>
                              <p:par>
                                <p:cTn id="133" presetID="22" presetClass="entr" presetSubtype="1" fill="hold" nodeType="afterEffect">
                                  <p:stCondLst>
                                    <p:cond delay="0"/>
                                  </p:stCondLst>
                                  <p:childTnLst>
                                    <p:set>
                                      <p:cBhvr>
                                        <p:cTn id="134" dur="1" fill="hold">
                                          <p:stCondLst>
                                            <p:cond delay="0"/>
                                          </p:stCondLst>
                                        </p:cTn>
                                        <p:tgtEl>
                                          <p:spTgt spid="62"/>
                                        </p:tgtEl>
                                        <p:attrNameLst>
                                          <p:attrName>style.visibility</p:attrName>
                                        </p:attrNameLst>
                                      </p:cBhvr>
                                      <p:to>
                                        <p:strVal val="visible"/>
                                      </p:to>
                                    </p:set>
                                    <p:animEffect transition="in" filter="wipe(up)">
                                      <p:cBhvr>
                                        <p:cTn id="135" dur="500"/>
                                        <p:tgtEl>
                                          <p:spTgt spid="62"/>
                                        </p:tgtEl>
                                      </p:cBhvr>
                                    </p:animEffect>
                                  </p:childTnLst>
                                </p:cTn>
                              </p:par>
                            </p:childTnLst>
                          </p:cTn>
                        </p:par>
                        <p:par>
                          <p:cTn id="136" fill="hold">
                            <p:stCondLst>
                              <p:cond delay="1000"/>
                            </p:stCondLst>
                            <p:childTnLst>
                              <p:par>
                                <p:cTn id="137" presetID="10" presetClass="entr" presetSubtype="0" fill="hold" grpId="0" nodeType="afterEffect">
                                  <p:stCondLst>
                                    <p:cond delay="0"/>
                                  </p:stCondLst>
                                  <p:childTnLst>
                                    <p:set>
                                      <p:cBhvr>
                                        <p:cTn id="138" dur="1" fill="hold">
                                          <p:stCondLst>
                                            <p:cond delay="0"/>
                                          </p:stCondLst>
                                        </p:cTn>
                                        <p:tgtEl>
                                          <p:spTgt spid="61"/>
                                        </p:tgtEl>
                                        <p:attrNameLst>
                                          <p:attrName>style.visibility</p:attrName>
                                        </p:attrNameLst>
                                      </p:cBhvr>
                                      <p:to>
                                        <p:strVal val="visible"/>
                                      </p:to>
                                    </p:set>
                                    <p:animEffect transition="in" filter="fade">
                                      <p:cBhvr>
                                        <p:cTn id="139" dur="500"/>
                                        <p:tgtEl>
                                          <p:spTgt spid="61"/>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grpId="0" nodeType="clickEffect">
                                  <p:stCondLst>
                                    <p:cond delay="0"/>
                                  </p:stCondLst>
                                  <p:childTnLst>
                                    <p:set>
                                      <p:cBhvr>
                                        <p:cTn id="143" dur="1" fill="hold">
                                          <p:stCondLst>
                                            <p:cond delay="0"/>
                                          </p:stCondLst>
                                        </p:cTn>
                                        <p:tgtEl>
                                          <p:spTgt spid="43"/>
                                        </p:tgtEl>
                                        <p:attrNameLst>
                                          <p:attrName>style.visibility</p:attrName>
                                        </p:attrNameLst>
                                      </p:cBhvr>
                                      <p:to>
                                        <p:strVal val="visible"/>
                                      </p:to>
                                    </p:set>
                                    <p:animEffect transition="in" filter="fade">
                                      <p:cBhvr>
                                        <p:cTn id="144" dur="500"/>
                                        <p:tgtEl>
                                          <p:spTgt spid="43"/>
                                        </p:tgtEl>
                                      </p:cBhvr>
                                    </p:animEffect>
                                  </p:childTnLst>
                                </p:cTn>
                              </p:par>
                            </p:childTnLst>
                          </p:cTn>
                        </p:par>
                        <p:par>
                          <p:cTn id="145" fill="hold">
                            <p:stCondLst>
                              <p:cond delay="500"/>
                            </p:stCondLst>
                            <p:childTnLst>
                              <p:par>
                                <p:cTn id="146" presetID="22" presetClass="entr" presetSubtype="8" fill="hold" grpId="0" nodeType="afterEffect">
                                  <p:stCondLst>
                                    <p:cond delay="0"/>
                                  </p:stCondLst>
                                  <p:childTnLst>
                                    <p:set>
                                      <p:cBhvr>
                                        <p:cTn id="147" dur="1" fill="hold">
                                          <p:stCondLst>
                                            <p:cond delay="0"/>
                                          </p:stCondLst>
                                        </p:cTn>
                                        <p:tgtEl>
                                          <p:spTgt spid="45"/>
                                        </p:tgtEl>
                                        <p:attrNameLst>
                                          <p:attrName>style.visibility</p:attrName>
                                        </p:attrNameLst>
                                      </p:cBhvr>
                                      <p:to>
                                        <p:strVal val="visible"/>
                                      </p:to>
                                    </p:set>
                                    <p:animEffect transition="in" filter="wipe(left)">
                                      <p:cBhvr>
                                        <p:cTn id="148" dur="500"/>
                                        <p:tgtEl>
                                          <p:spTgt spid="45"/>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8" fill="hold" grpId="0" nodeType="clickEffect">
                                  <p:stCondLst>
                                    <p:cond delay="0"/>
                                  </p:stCondLst>
                                  <p:childTnLst>
                                    <p:set>
                                      <p:cBhvr>
                                        <p:cTn id="152" dur="1" fill="hold">
                                          <p:stCondLst>
                                            <p:cond delay="0"/>
                                          </p:stCondLst>
                                        </p:cTn>
                                        <p:tgtEl>
                                          <p:spTgt spid="60"/>
                                        </p:tgtEl>
                                        <p:attrNameLst>
                                          <p:attrName>style.visibility</p:attrName>
                                        </p:attrNameLst>
                                      </p:cBhvr>
                                      <p:to>
                                        <p:strVal val="visible"/>
                                      </p:to>
                                    </p:set>
                                    <p:animEffect transition="in" filter="wipe(left)">
                                      <p:cBhvr>
                                        <p:cTn id="153" dur="500"/>
                                        <p:tgtEl>
                                          <p:spTgt spid="60"/>
                                        </p:tgtEl>
                                      </p:cBhvr>
                                    </p:animEffect>
                                  </p:childTnLst>
                                </p:cTn>
                              </p:par>
                            </p:childTnLst>
                          </p:cTn>
                        </p:par>
                        <p:par>
                          <p:cTn id="154" fill="hold">
                            <p:stCondLst>
                              <p:cond delay="500"/>
                            </p:stCondLst>
                            <p:childTnLst>
                              <p:par>
                                <p:cTn id="155" presetID="22" presetClass="entr" presetSubtype="8" fill="hold" grpId="0" nodeType="afterEffect">
                                  <p:stCondLst>
                                    <p:cond delay="0"/>
                                  </p:stCondLst>
                                  <p:childTnLst>
                                    <p:set>
                                      <p:cBhvr>
                                        <p:cTn id="156" dur="1" fill="hold">
                                          <p:stCondLst>
                                            <p:cond delay="0"/>
                                          </p:stCondLst>
                                        </p:cTn>
                                        <p:tgtEl>
                                          <p:spTgt spid="59"/>
                                        </p:tgtEl>
                                        <p:attrNameLst>
                                          <p:attrName>style.visibility</p:attrName>
                                        </p:attrNameLst>
                                      </p:cBhvr>
                                      <p:to>
                                        <p:strVal val="visible"/>
                                      </p:to>
                                    </p:set>
                                    <p:animEffect transition="in" filter="wipe(left)">
                                      <p:cBhvr>
                                        <p:cTn id="157" dur="500"/>
                                        <p:tgtEl>
                                          <p:spTgt spid="59"/>
                                        </p:tgtEl>
                                      </p:cBhvr>
                                    </p:animEffect>
                                  </p:childTnLst>
                                </p:cTn>
                              </p:par>
                            </p:childTnLst>
                          </p:cTn>
                        </p:par>
                        <p:par>
                          <p:cTn id="158" fill="hold">
                            <p:stCondLst>
                              <p:cond delay="1000"/>
                            </p:stCondLst>
                            <p:childTnLst>
                              <p:par>
                                <p:cTn id="159" presetID="22" presetClass="entr" presetSubtype="8" fill="hold" grpId="0" nodeType="afterEffect">
                                  <p:stCondLst>
                                    <p:cond delay="0"/>
                                  </p:stCondLst>
                                  <p:childTnLst>
                                    <p:set>
                                      <p:cBhvr>
                                        <p:cTn id="160" dur="1" fill="hold">
                                          <p:stCondLst>
                                            <p:cond delay="0"/>
                                          </p:stCondLst>
                                        </p:cTn>
                                        <p:tgtEl>
                                          <p:spTgt spid="57"/>
                                        </p:tgtEl>
                                        <p:attrNameLst>
                                          <p:attrName>style.visibility</p:attrName>
                                        </p:attrNameLst>
                                      </p:cBhvr>
                                      <p:to>
                                        <p:strVal val="visible"/>
                                      </p:to>
                                    </p:set>
                                    <p:animEffect transition="in" filter="wipe(left)">
                                      <p:cBhvr>
                                        <p:cTn id="161" dur="500"/>
                                        <p:tgtEl>
                                          <p:spTgt spid="57"/>
                                        </p:tgtEl>
                                      </p:cBhvr>
                                    </p:animEffect>
                                  </p:childTnLst>
                                </p:cTn>
                              </p:par>
                              <p:par>
                                <p:cTn id="162" presetID="22" presetClass="entr" presetSubtype="8" fill="hold" grpId="0" nodeType="withEffect">
                                  <p:stCondLst>
                                    <p:cond delay="0"/>
                                  </p:stCondLst>
                                  <p:childTnLst>
                                    <p:set>
                                      <p:cBhvr>
                                        <p:cTn id="163" dur="1" fill="hold">
                                          <p:stCondLst>
                                            <p:cond delay="0"/>
                                          </p:stCondLst>
                                        </p:cTn>
                                        <p:tgtEl>
                                          <p:spTgt spid="63"/>
                                        </p:tgtEl>
                                        <p:attrNameLst>
                                          <p:attrName>style.visibility</p:attrName>
                                        </p:attrNameLst>
                                      </p:cBhvr>
                                      <p:to>
                                        <p:strVal val="visible"/>
                                      </p:to>
                                    </p:set>
                                    <p:animEffect transition="in" filter="wipe(left)">
                                      <p:cBhvr>
                                        <p:cTn id="164"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p:bldP spid="28" grpId="0"/>
      <p:bldP spid="30" grpId="0"/>
      <p:bldP spid="32" grpId="0"/>
      <p:bldP spid="33" grpId="0" animBg="1"/>
      <p:bldP spid="34" grpId="0"/>
      <p:bldP spid="36" grpId="0"/>
      <p:bldP spid="37" grpId="0"/>
      <p:bldP spid="38" grpId="0"/>
      <p:bldP spid="39" grpId="0"/>
      <p:bldP spid="40" grpId="0"/>
      <p:bldP spid="42" grpId="0"/>
      <p:bldP spid="43" grpId="0"/>
      <p:bldP spid="45" grpId="0"/>
      <p:bldP spid="47" grpId="0" animBg="1"/>
      <p:bldP spid="48" grpId="0"/>
      <p:bldP spid="57" grpId="0"/>
      <p:bldP spid="59" grpId="0" animBg="1"/>
      <p:bldP spid="60" grpId="0"/>
      <p:bldP spid="61" grpId="0"/>
      <p:bldP spid="63" grpId="0"/>
      <p:bldP spid="65" grpId="0"/>
      <p:bldP spid="66" grpId="0"/>
      <p:bldP spid="67" grpId="0"/>
      <p:bldP spid="4" grpId="0"/>
      <p:bldP spid="7" grpId="0"/>
      <p:bldP spid="9" grpId="0"/>
      <p:bldP spid="11" grpId="0"/>
      <p:bldP spid="12" grpId="0"/>
      <p:bldP spid="17" grpId="0"/>
      <p:bldP spid="18" grpId="0"/>
      <p:bldP spid="20" grpId="0"/>
      <p:bldP spid="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57A56-2D78-D51E-4254-3EC43E4C46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58090B-23D3-002B-8073-EC94659FDB98}"/>
              </a:ext>
            </a:extLst>
          </p:cNvPr>
          <p:cNvSpPr>
            <a:spLocks noGrp="1"/>
          </p:cNvSpPr>
          <p:nvPr>
            <p:ph type="ctrTitle"/>
          </p:nvPr>
        </p:nvSpPr>
        <p:spPr>
          <a:xfrm>
            <a:off x="566352" y="1539286"/>
            <a:ext cx="11288764" cy="1982058"/>
          </a:xfrm>
        </p:spPr>
        <p:txBody>
          <a:bodyPr anchor="b">
            <a:normAutofit/>
          </a:bodyPr>
          <a:lstStyle/>
          <a:p>
            <a:r>
              <a:rPr lang="en-US" sz="4000" dirty="0"/>
              <a:t>Hands-on Guide to Pricing European Equity Options</a:t>
            </a:r>
            <a:endParaRPr lang="en-GB" sz="4000" dirty="0"/>
          </a:p>
        </p:txBody>
      </p:sp>
      <p:sp>
        <p:nvSpPr>
          <p:cNvPr id="3" name="Subtitle 2">
            <a:extLst>
              <a:ext uri="{FF2B5EF4-FFF2-40B4-BE49-F238E27FC236}">
                <a16:creationId xmlns:a16="http://schemas.microsoft.com/office/drawing/2014/main" id="{3918EF5C-7E36-E15F-EDF4-4E9501FF5E60}"/>
              </a:ext>
            </a:extLst>
          </p:cNvPr>
          <p:cNvSpPr>
            <a:spLocks noGrp="1"/>
          </p:cNvSpPr>
          <p:nvPr>
            <p:ph type="subTitle" idx="1"/>
          </p:nvPr>
        </p:nvSpPr>
        <p:spPr>
          <a:xfrm>
            <a:off x="566352" y="3649253"/>
            <a:ext cx="10101648" cy="599259"/>
          </a:xfrm>
        </p:spPr>
        <p:txBody>
          <a:bodyPr>
            <a:normAutofit/>
          </a:bodyPr>
          <a:lstStyle/>
          <a:p>
            <a:r>
              <a:rPr lang="en-GB" dirty="0">
                <a:solidFill>
                  <a:schemeClr val="accent4"/>
                </a:solidFill>
              </a:rPr>
              <a:t>With Excel and C++ Example</a:t>
            </a:r>
          </a:p>
        </p:txBody>
      </p:sp>
      <p:cxnSp>
        <p:nvCxnSpPr>
          <p:cNvPr id="5" name="Straight Connector 4">
            <a:extLst>
              <a:ext uri="{FF2B5EF4-FFF2-40B4-BE49-F238E27FC236}">
                <a16:creationId xmlns:a16="http://schemas.microsoft.com/office/drawing/2014/main" id="{5653454B-E0D1-74F5-46FD-0C9F7A7859CA}"/>
              </a:ext>
            </a:extLst>
          </p:cNvPr>
          <p:cNvCxnSpPr/>
          <p:nvPr/>
        </p:nvCxnSpPr>
        <p:spPr>
          <a:xfrm>
            <a:off x="637563" y="2180089"/>
            <a:ext cx="54584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FCB7174D-7C57-D969-0994-2A7FF2E8D5D7}"/>
              </a:ext>
            </a:extLst>
          </p:cNvPr>
          <p:cNvSpPr txBox="1">
            <a:spLocks/>
          </p:cNvSpPr>
          <p:nvPr/>
        </p:nvSpPr>
        <p:spPr>
          <a:xfrm>
            <a:off x="566352" y="70123"/>
            <a:ext cx="10101648" cy="1982058"/>
          </a:xfrm>
          <a:prstGeom prst="rect">
            <a:avLst/>
          </a:prstGeom>
        </p:spPr>
        <p:txBody>
          <a:bodyPr anchor="b">
            <a:normAutofit/>
          </a:bodyPr>
          <a:lstStyle>
            <a:lvl1pPr algn="l" defTabSz="914400" rtl="0" eaLnBrk="1" latinLnBrk="0" hangingPunct="1">
              <a:lnSpc>
                <a:spcPct val="90000"/>
              </a:lnSpc>
              <a:spcBef>
                <a:spcPct val="0"/>
              </a:spcBef>
              <a:buNone/>
              <a:defRPr sz="4800" b="1" i="0" kern="1200">
                <a:solidFill>
                  <a:schemeClr val="bg1"/>
                </a:solidFill>
                <a:latin typeface="+mj-lt"/>
                <a:ea typeface="+mj-ea"/>
                <a:cs typeface="+mj-cs"/>
              </a:defRPr>
            </a:lvl1pPr>
          </a:lstStyle>
          <a:p>
            <a:r>
              <a:rPr lang="en-GB" sz="2000" b="0" dirty="0"/>
              <a:t>Trades &amp; Analytics – TA005</a:t>
            </a:r>
          </a:p>
        </p:txBody>
      </p:sp>
      <p:sp>
        <p:nvSpPr>
          <p:cNvPr id="7" name="Title 1">
            <a:extLst>
              <a:ext uri="{FF2B5EF4-FFF2-40B4-BE49-F238E27FC236}">
                <a16:creationId xmlns:a16="http://schemas.microsoft.com/office/drawing/2014/main" id="{4DC98065-46E8-1316-BE33-3D079D5052E5}"/>
              </a:ext>
            </a:extLst>
          </p:cNvPr>
          <p:cNvSpPr txBox="1">
            <a:spLocks/>
          </p:cNvSpPr>
          <p:nvPr/>
        </p:nvSpPr>
        <p:spPr>
          <a:xfrm>
            <a:off x="566352" y="4117978"/>
            <a:ext cx="10101648" cy="1982058"/>
          </a:xfrm>
          <a:prstGeom prst="rect">
            <a:avLst/>
          </a:prstGeom>
        </p:spPr>
        <p:txBody>
          <a:bodyPr anchor="t">
            <a:normAutofit/>
          </a:bodyPr>
          <a:lstStyle>
            <a:lvl1pPr algn="l" defTabSz="914400" rtl="0" eaLnBrk="1" latinLnBrk="0" hangingPunct="1">
              <a:lnSpc>
                <a:spcPct val="90000"/>
              </a:lnSpc>
              <a:spcBef>
                <a:spcPct val="0"/>
              </a:spcBef>
              <a:buNone/>
              <a:defRPr sz="4800" b="1" i="0" kern="1200">
                <a:solidFill>
                  <a:schemeClr val="bg1"/>
                </a:solidFill>
                <a:latin typeface="+mj-lt"/>
                <a:ea typeface="+mj-ea"/>
                <a:cs typeface="+mj-cs"/>
              </a:defRPr>
            </a:lvl1pPr>
          </a:lstStyle>
          <a:p>
            <a:pPr>
              <a:spcBef>
                <a:spcPts val="600"/>
              </a:spcBef>
              <a:spcAft>
                <a:spcPts val="600"/>
              </a:spcAft>
            </a:pPr>
            <a:r>
              <a:rPr lang="en-GB" sz="1100" b="0" dirty="0"/>
              <a:t>Author(s):	 Alexis David</a:t>
            </a:r>
          </a:p>
          <a:p>
            <a:pPr>
              <a:spcBef>
                <a:spcPts val="600"/>
              </a:spcBef>
              <a:spcAft>
                <a:spcPts val="600"/>
              </a:spcAft>
            </a:pPr>
            <a:r>
              <a:rPr lang="en-GB" sz="1100" b="0" dirty="0"/>
              <a:t>Speaker(s): 	 Alexis David</a:t>
            </a:r>
          </a:p>
          <a:p>
            <a:pPr>
              <a:spcBef>
                <a:spcPts val="600"/>
              </a:spcBef>
              <a:spcAft>
                <a:spcPts val="600"/>
              </a:spcAft>
            </a:pPr>
            <a:r>
              <a:rPr lang="en-GB" sz="1100" b="0" dirty="0"/>
              <a:t>Editor(s):	 Alexis David</a:t>
            </a:r>
          </a:p>
        </p:txBody>
      </p:sp>
    </p:spTree>
    <p:extLst>
      <p:ext uri="{BB962C8B-B14F-4D97-AF65-F5344CB8AC3E}">
        <p14:creationId xmlns:p14="http://schemas.microsoft.com/office/powerpoint/2010/main" val="26467713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4A78B-1FBE-D874-0310-EBFB1879320F}"/>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FE89A052-1F4E-5627-6770-C5CBACB398EB}"/>
              </a:ext>
            </a:extLst>
          </p:cNvPr>
          <p:cNvSpPr>
            <a:spLocks noGrp="1"/>
          </p:cNvSpPr>
          <p:nvPr>
            <p:ph type="ctrTitle"/>
          </p:nvPr>
        </p:nvSpPr>
        <p:spPr>
          <a:xfrm>
            <a:off x="1045176" y="242595"/>
            <a:ext cx="10101648" cy="582888"/>
          </a:xfrm>
        </p:spPr>
        <p:txBody>
          <a:bodyPr anchor="t">
            <a:normAutofit/>
          </a:bodyPr>
          <a:lstStyle/>
          <a:p>
            <a:r>
              <a:rPr lang="en-GB" sz="2800" dirty="0"/>
              <a:t>Table of Content</a:t>
            </a:r>
          </a:p>
        </p:txBody>
      </p:sp>
      <p:sp>
        <p:nvSpPr>
          <p:cNvPr id="6" name="Subtitle 2">
            <a:extLst>
              <a:ext uri="{FF2B5EF4-FFF2-40B4-BE49-F238E27FC236}">
                <a16:creationId xmlns:a16="http://schemas.microsoft.com/office/drawing/2014/main" id="{DA773AE2-7A21-8DF0-6ED7-853E1CE889CB}"/>
              </a:ext>
            </a:extLst>
          </p:cNvPr>
          <p:cNvSpPr>
            <a:spLocks noGrp="1"/>
          </p:cNvSpPr>
          <p:nvPr>
            <p:ph type="subTitle" idx="1"/>
          </p:nvPr>
        </p:nvSpPr>
        <p:spPr>
          <a:xfrm>
            <a:off x="367870" y="696391"/>
            <a:ext cx="10368262" cy="4112277"/>
          </a:xfrm>
        </p:spPr>
        <p:txBody>
          <a:bodyPr>
            <a:normAutofit fontScale="92500"/>
          </a:bodyPr>
          <a:lstStyle/>
          <a:p>
            <a:pPr marL="285750" indent="-285750">
              <a:lnSpc>
                <a:spcPct val="200000"/>
              </a:lnSpc>
              <a:buFont typeface="Wingdings" panose="05000000000000000000" pitchFamily="2" charset="2"/>
              <a:buChar char="§"/>
            </a:pPr>
            <a:r>
              <a:rPr lang="en-US" sz="1600" b="1" dirty="0"/>
              <a:t>Chapter 1 – Excel Spreadsheet &amp; ORE Files</a:t>
            </a:r>
            <a:r>
              <a:rPr lang="en-GB" sz="1600" b="1" dirty="0"/>
              <a:t>Chapter 2 – Model Inputs</a:t>
            </a:r>
          </a:p>
          <a:p>
            <a:pPr marL="742950" lvl="3" indent="-285750" algn="l">
              <a:lnSpc>
                <a:spcPct val="200000"/>
              </a:lnSpc>
              <a:spcBef>
                <a:spcPts val="0"/>
              </a:spcBef>
              <a:buFont typeface="Wingdings" panose="05000000000000000000" pitchFamily="2" charset="2"/>
              <a:buChar char="§"/>
            </a:pPr>
            <a:r>
              <a:rPr lang="en-US" sz="1400" b="1" dirty="0">
                <a:solidFill>
                  <a:schemeClr val="bg1"/>
                </a:solidFill>
              </a:rPr>
              <a:t>Excel Spreadsheet - </a:t>
            </a:r>
            <a:r>
              <a:rPr lang="en-US" sz="1400" i="1" dirty="0">
                <a:solidFill>
                  <a:schemeClr val="bg1"/>
                </a:solidFill>
              </a:rPr>
              <a:t>EQCurve</a:t>
            </a:r>
            <a:r>
              <a:rPr lang="en-US" sz="1400" b="1" dirty="0">
                <a:solidFill>
                  <a:schemeClr val="bg1"/>
                </a:solidFill>
              </a:rPr>
              <a:t> Tab</a:t>
            </a:r>
          </a:p>
          <a:p>
            <a:pPr marL="742950" lvl="3" indent="-285750" algn="l">
              <a:lnSpc>
                <a:spcPct val="200000"/>
              </a:lnSpc>
              <a:spcBef>
                <a:spcPts val="0"/>
              </a:spcBef>
              <a:buFont typeface="Wingdings" panose="05000000000000000000" pitchFamily="2" charset="2"/>
              <a:buChar char="§"/>
            </a:pPr>
            <a:r>
              <a:rPr lang="en-US" sz="1400" b="1" dirty="0">
                <a:solidFill>
                  <a:schemeClr val="bg1"/>
                </a:solidFill>
              </a:rPr>
              <a:t>Common Equity Forward Curve Data Field in ORE</a:t>
            </a:r>
            <a:endParaRPr lang="en-GB" b="1" dirty="0"/>
          </a:p>
          <a:p>
            <a:pPr marL="285750" indent="-285750">
              <a:lnSpc>
                <a:spcPct val="200000"/>
              </a:lnSpc>
              <a:buFont typeface="Wingdings" panose="05000000000000000000" pitchFamily="2" charset="2"/>
              <a:buChar char="§"/>
            </a:pPr>
            <a:r>
              <a:rPr lang="en-US" sz="1600" b="1" dirty="0"/>
              <a:t>Chapter 2 – Equity Forward Curve Configuration</a:t>
            </a:r>
          </a:p>
          <a:p>
            <a:pPr marL="742950" lvl="3" indent="-285750" algn="l">
              <a:lnSpc>
                <a:spcPct val="200000"/>
              </a:lnSpc>
              <a:spcBef>
                <a:spcPts val="0"/>
              </a:spcBef>
              <a:buFont typeface="Wingdings" panose="05000000000000000000" pitchFamily="2" charset="2"/>
              <a:buChar char="§"/>
            </a:pPr>
            <a:r>
              <a:rPr lang="en-US" sz="1400" b="1" dirty="0">
                <a:solidFill>
                  <a:schemeClr val="bg1"/>
                </a:solidFill>
              </a:rPr>
              <a:t>No Dividends Case</a:t>
            </a:r>
            <a:endParaRPr lang="en-GB" sz="1400" b="1" dirty="0">
              <a:solidFill>
                <a:schemeClr val="bg1"/>
              </a:solidFill>
            </a:endParaRPr>
          </a:p>
          <a:p>
            <a:pPr marL="742950" lvl="3" indent="-285750" algn="l">
              <a:lnSpc>
                <a:spcPct val="200000"/>
              </a:lnSpc>
              <a:spcBef>
                <a:spcPts val="0"/>
              </a:spcBef>
              <a:buFont typeface="Wingdings" panose="05000000000000000000" pitchFamily="2" charset="2"/>
              <a:buChar char="§"/>
            </a:pPr>
            <a:r>
              <a:rPr lang="en-US" sz="1400" b="1" dirty="0">
                <a:solidFill>
                  <a:schemeClr val="bg1"/>
                </a:solidFill>
              </a:rPr>
              <a:t>Dividend Yield Case</a:t>
            </a:r>
            <a:endParaRPr lang="en-GB" sz="1400" b="1" dirty="0">
              <a:solidFill>
                <a:schemeClr val="bg1"/>
              </a:solidFill>
            </a:endParaRPr>
          </a:p>
          <a:p>
            <a:pPr marL="742950" lvl="3" indent="-285750" algn="l">
              <a:lnSpc>
                <a:spcPct val="200000"/>
              </a:lnSpc>
              <a:spcBef>
                <a:spcPts val="0"/>
              </a:spcBef>
              <a:buFont typeface="Wingdings" panose="05000000000000000000" pitchFamily="2" charset="2"/>
              <a:buChar char="§"/>
            </a:pPr>
            <a:r>
              <a:rPr lang="en-US" sz="1400" b="1" dirty="0">
                <a:solidFill>
                  <a:schemeClr val="bg1"/>
                </a:solidFill>
              </a:rPr>
              <a:t>Forward Price/Forward Dividend Price Case</a:t>
            </a:r>
            <a:endParaRPr lang="en-GB" sz="1400" b="1" dirty="0">
              <a:solidFill>
                <a:schemeClr val="bg1"/>
              </a:solidFill>
            </a:endParaRPr>
          </a:p>
          <a:p>
            <a:pPr marL="742950" lvl="3" indent="-285750" algn="l">
              <a:lnSpc>
                <a:spcPct val="200000"/>
              </a:lnSpc>
              <a:spcBef>
                <a:spcPts val="0"/>
              </a:spcBef>
              <a:buFont typeface="Wingdings" panose="05000000000000000000" pitchFamily="2" charset="2"/>
              <a:buChar char="§"/>
            </a:pPr>
            <a:r>
              <a:rPr lang="en-US" sz="1400" b="1" dirty="0">
                <a:solidFill>
                  <a:schemeClr val="bg1"/>
                </a:solidFill>
              </a:rPr>
              <a:t>Option Premium Case</a:t>
            </a:r>
          </a:p>
          <a:p>
            <a:pPr marL="285750" indent="-285750">
              <a:lnSpc>
                <a:spcPct val="200000"/>
              </a:lnSpc>
              <a:buFont typeface="Wingdings" panose="05000000000000000000" pitchFamily="2" charset="2"/>
              <a:buChar char="§"/>
            </a:pPr>
            <a:r>
              <a:rPr lang="en-US" sz="1600" b="1" dirty="0"/>
              <a:t>Chapter 3 – Equity Forward Calib</a:t>
            </a:r>
            <a:r>
              <a:rPr lang="en-US" sz="1600" b="1" i="1" dirty="0"/>
              <a:t>r</a:t>
            </a:r>
            <a:r>
              <a:rPr lang="en-US" sz="1600" b="1" dirty="0"/>
              <a:t>ation Algorithm from Option Premiums</a:t>
            </a:r>
            <a:endParaRPr lang="en-GB" sz="1600" b="1" dirty="0"/>
          </a:p>
          <a:p>
            <a:pPr marL="504000" indent="-285750">
              <a:spcBef>
                <a:spcPts val="0"/>
              </a:spcBef>
              <a:buFont typeface="Arial" panose="020B0604020202020204" pitchFamily="34" charset="0"/>
              <a:buChar char="•"/>
            </a:pPr>
            <a:endParaRPr lang="en-GB" sz="500" dirty="0"/>
          </a:p>
        </p:txBody>
      </p:sp>
    </p:spTree>
    <p:extLst>
      <p:ext uri="{BB962C8B-B14F-4D97-AF65-F5344CB8AC3E}">
        <p14:creationId xmlns:p14="http://schemas.microsoft.com/office/powerpoint/2010/main" val="10628769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278BA-FE10-A212-ADB6-5DE6B5797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11F0F6-3733-19D5-74A1-7DDCD1E06007}"/>
              </a:ext>
            </a:extLst>
          </p:cNvPr>
          <p:cNvSpPr>
            <a:spLocks noGrp="1"/>
          </p:cNvSpPr>
          <p:nvPr>
            <p:ph type="ctrTitle"/>
          </p:nvPr>
        </p:nvSpPr>
        <p:spPr/>
        <p:txBody>
          <a:bodyPr/>
          <a:lstStyle/>
          <a:p>
            <a:r>
              <a:rPr lang="en-GB" dirty="0"/>
              <a:t>ORE Equity Volatility Configuration</a:t>
            </a:r>
          </a:p>
        </p:txBody>
      </p:sp>
      <p:pic>
        <p:nvPicPr>
          <p:cNvPr id="8" name="Graphic 7" descr="Paper with solid fill">
            <a:extLst>
              <a:ext uri="{FF2B5EF4-FFF2-40B4-BE49-F238E27FC236}">
                <a16:creationId xmlns:a16="http://schemas.microsoft.com/office/drawing/2014/main" id="{8E97B317-FCA3-F886-4A91-D6AFF92157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14981" y="1491426"/>
            <a:ext cx="560021" cy="560021"/>
          </a:xfrm>
          <a:prstGeom prst="rect">
            <a:avLst/>
          </a:prstGeom>
        </p:spPr>
      </p:pic>
      <p:sp>
        <p:nvSpPr>
          <p:cNvPr id="9" name="TextBox 8">
            <a:extLst>
              <a:ext uri="{FF2B5EF4-FFF2-40B4-BE49-F238E27FC236}">
                <a16:creationId xmlns:a16="http://schemas.microsoft.com/office/drawing/2014/main" id="{43B5CC0B-B202-1371-F058-459E55E32BAE}"/>
              </a:ext>
            </a:extLst>
          </p:cNvPr>
          <p:cNvSpPr txBox="1"/>
          <p:nvPr/>
        </p:nvSpPr>
        <p:spPr>
          <a:xfrm>
            <a:off x="3975002" y="1586770"/>
            <a:ext cx="2201008" cy="369332"/>
          </a:xfrm>
          <a:prstGeom prst="rect">
            <a:avLst/>
          </a:prstGeom>
          <a:noFill/>
        </p:spPr>
        <p:txBody>
          <a:bodyPr wrap="square" rtlCol="0">
            <a:spAutoFit/>
          </a:bodyPr>
          <a:lstStyle/>
          <a:p>
            <a:r>
              <a:rPr lang="en-GB" dirty="0"/>
              <a:t>curveconfig.xml</a:t>
            </a:r>
          </a:p>
        </p:txBody>
      </p:sp>
      <p:sp>
        <p:nvSpPr>
          <p:cNvPr id="10" name="TextBox 9">
            <a:extLst>
              <a:ext uri="{FF2B5EF4-FFF2-40B4-BE49-F238E27FC236}">
                <a16:creationId xmlns:a16="http://schemas.microsoft.com/office/drawing/2014/main" id="{F90BA232-944F-731D-54FA-CA000E1BC163}"/>
              </a:ext>
            </a:extLst>
          </p:cNvPr>
          <p:cNvSpPr txBox="1"/>
          <p:nvPr/>
        </p:nvSpPr>
        <p:spPr>
          <a:xfrm>
            <a:off x="527049" y="980190"/>
            <a:ext cx="7804866" cy="369332"/>
          </a:xfrm>
          <a:prstGeom prst="rect">
            <a:avLst/>
          </a:prstGeom>
          <a:solidFill>
            <a:schemeClr val="tx1"/>
          </a:solidFill>
        </p:spPr>
        <p:txBody>
          <a:bodyPr wrap="square" rtlCol="0">
            <a:spAutoFit/>
          </a:bodyPr>
          <a:lstStyle/>
          <a:p>
            <a:pPr algn="ctr"/>
            <a:r>
              <a:rPr lang="en-GB" b="1" dirty="0">
                <a:solidFill>
                  <a:schemeClr val="bg1"/>
                </a:solidFill>
              </a:rPr>
              <a:t>Curve Configuration</a:t>
            </a:r>
          </a:p>
        </p:txBody>
      </p:sp>
      <p:sp>
        <p:nvSpPr>
          <p:cNvPr id="11" name="TextBox 10">
            <a:extLst>
              <a:ext uri="{FF2B5EF4-FFF2-40B4-BE49-F238E27FC236}">
                <a16:creationId xmlns:a16="http://schemas.microsoft.com/office/drawing/2014/main" id="{01A58E62-9AC4-947F-A7CA-A83A105F4086}"/>
              </a:ext>
            </a:extLst>
          </p:cNvPr>
          <p:cNvSpPr txBox="1"/>
          <p:nvPr/>
        </p:nvSpPr>
        <p:spPr>
          <a:xfrm>
            <a:off x="8636000" y="980190"/>
            <a:ext cx="2875086" cy="369332"/>
          </a:xfrm>
          <a:prstGeom prst="rect">
            <a:avLst/>
          </a:prstGeom>
          <a:solidFill>
            <a:schemeClr val="tx1"/>
          </a:solidFill>
        </p:spPr>
        <p:txBody>
          <a:bodyPr wrap="square" rtlCol="0">
            <a:spAutoFit/>
          </a:bodyPr>
          <a:lstStyle/>
          <a:p>
            <a:pPr algn="ctr"/>
            <a:r>
              <a:rPr lang="en-GB" b="1" dirty="0">
                <a:solidFill>
                  <a:schemeClr val="bg1"/>
                </a:solidFill>
              </a:rPr>
              <a:t>Market Data</a:t>
            </a:r>
          </a:p>
        </p:txBody>
      </p:sp>
      <p:pic>
        <p:nvPicPr>
          <p:cNvPr id="12" name="Graphic 11" descr="Paper with solid fill">
            <a:extLst>
              <a:ext uri="{FF2B5EF4-FFF2-40B4-BE49-F238E27FC236}">
                <a16:creationId xmlns:a16="http://schemas.microsoft.com/office/drawing/2014/main" id="{99ED68B4-E97A-9721-1F3E-6A81489EB9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50057" y="1499874"/>
            <a:ext cx="560021" cy="560021"/>
          </a:xfrm>
          <a:prstGeom prst="rect">
            <a:avLst/>
          </a:prstGeom>
        </p:spPr>
      </p:pic>
      <p:sp>
        <p:nvSpPr>
          <p:cNvPr id="13" name="TextBox 12">
            <a:extLst>
              <a:ext uri="{FF2B5EF4-FFF2-40B4-BE49-F238E27FC236}">
                <a16:creationId xmlns:a16="http://schemas.microsoft.com/office/drawing/2014/main" id="{912D5BB3-4314-F1CD-539C-A744DBDE7039}"/>
              </a:ext>
            </a:extLst>
          </p:cNvPr>
          <p:cNvSpPr txBox="1"/>
          <p:nvPr/>
        </p:nvSpPr>
        <p:spPr>
          <a:xfrm>
            <a:off x="9310078" y="1595218"/>
            <a:ext cx="2201008" cy="369332"/>
          </a:xfrm>
          <a:prstGeom prst="rect">
            <a:avLst/>
          </a:prstGeom>
          <a:noFill/>
        </p:spPr>
        <p:txBody>
          <a:bodyPr wrap="square" rtlCol="0">
            <a:spAutoFit/>
          </a:bodyPr>
          <a:lstStyle/>
          <a:p>
            <a:r>
              <a:rPr lang="en-GB" dirty="0"/>
              <a:t>Marketdata.txt</a:t>
            </a:r>
          </a:p>
        </p:txBody>
      </p:sp>
      <p:sp>
        <p:nvSpPr>
          <p:cNvPr id="17" name="TextBox 16">
            <a:extLst>
              <a:ext uri="{FF2B5EF4-FFF2-40B4-BE49-F238E27FC236}">
                <a16:creationId xmlns:a16="http://schemas.microsoft.com/office/drawing/2014/main" id="{A993E970-A25E-6242-083D-E97D3022B616}"/>
              </a:ext>
            </a:extLst>
          </p:cNvPr>
          <p:cNvSpPr txBox="1"/>
          <p:nvPr/>
        </p:nvSpPr>
        <p:spPr>
          <a:xfrm>
            <a:off x="8646136" y="3367987"/>
            <a:ext cx="3539392" cy="369332"/>
          </a:xfrm>
          <a:prstGeom prst="rect">
            <a:avLst/>
          </a:prstGeom>
          <a:noFill/>
        </p:spPr>
        <p:txBody>
          <a:bodyPr wrap="square" rtlCol="0">
            <a:spAutoFit/>
          </a:bodyPr>
          <a:lstStyle/>
          <a:p>
            <a:r>
              <a:rPr lang="en-GB" dirty="0"/>
              <a:t>EQUITY_OPTION/RATE_LNVOL</a:t>
            </a:r>
          </a:p>
        </p:txBody>
      </p:sp>
      <p:sp>
        <p:nvSpPr>
          <p:cNvPr id="18" name="TextBox 17">
            <a:extLst>
              <a:ext uri="{FF2B5EF4-FFF2-40B4-BE49-F238E27FC236}">
                <a16:creationId xmlns:a16="http://schemas.microsoft.com/office/drawing/2014/main" id="{39FC8174-FE27-27F8-7992-49E47192246F}"/>
              </a:ext>
            </a:extLst>
          </p:cNvPr>
          <p:cNvSpPr txBox="1"/>
          <p:nvPr/>
        </p:nvSpPr>
        <p:spPr>
          <a:xfrm>
            <a:off x="8652608" y="2767642"/>
            <a:ext cx="3539392" cy="369332"/>
          </a:xfrm>
          <a:prstGeom prst="rect">
            <a:avLst/>
          </a:prstGeom>
          <a:noFill/>
        </p:spPr>
        <p:txBody>
          <a:bodyPr wrap="square" rtlCol="0">
            <a:spAutoFit/>
          </a:bodyPr>
          <a:lstStyle/>
          <a:p>
            <a:r>
              <a:rPr lang="en-GB" dirty="0"/>
              <a:t>EQUITY_OPTION/PRICE</a:t>
            </a:r>
          </a:p>
        </p:txBody>
      </p:sp>
      <p:pic>
        <p:nvPicPr>
          <p:cNvPr id="19" name="Graphic 18" descr="Paper with solid fill">
            <a:extLst>
              <a:ext uri="{FF2B5EF4-FFF2-40B4-BE49-F238E27FC236}">
                <a16:creationId xmlns:a16="http://schemas.microsoft.com/office/drawing/2014/main" id="{FCCCAAB2-CEAF-6AFD-AD87-05846B54FD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6751" y="1491426"/>
            <a:ext cx="560021" cy="560021"/>
          </a:xfrm>
          <a:prstGeom prst="rect">
            <a:avLst/>
          </a:prstGeom>
        </p:spPr>
      </p:pic>
      <p:sp>
        <p:nvSpPr>
          <p:cNvPr id="20" name="TextBox 19">
            <a:extLst>
              <a:ext uri="{FF2B5EF4-FFF2-40B4-BE49-F238E27FC236}">
                <a16:creationId xmlns:a16="http://schemas.microsoft.com/office/drawing/2014/main" id="{525C650B-AB75-FE17-790B-6DA3757DA0D5}"/>
              </a:ext>
            </a:extLst>
          </p:cNvPr>
          <p:cNvSpPr txBox="1"/>
          <p:nvPr/>
        </p:nvSpPr>
        <p:spPr>
          <a:xfrm>
            <a:off x="1166772" y="1586770"/>
            <a:ext cx="2201008" cy="369332"/>
          </a:xfrm>
          <a:prstGeom prst="rect">
            <a:avLst/>
          </a:prstGeom>
          <a:noFill/>
        </p:spPr>
        <p:txBody>
          <a:bodyPr wrap="square" rtlCol="0">
            <a:spAutoFit/>
          </a:bodyPr>
          <a:lstStyle/>
          <a:p>
            <a:r>
              <a:rPr lang="en-GB" dirty="0"/>
              <a:t>todaysmarket.xml</a:t>
            </a:r>
          </a:p>
        </p:txBody>
      </p:sp>
      <p:sp>
        <p:nvSpPr>
          <p:cNvPr id="23" name="TextBox 22">
            <a:extLst>
              <a:ext uri="{FF2B5EF4-FFF2-40B4-BE49-F238E27FC236}">
                <a16:creationId xmlns:a16="http://schemas.microsoft.com/office/drawing/2014/main" id="{336BA87B-A286-1B23-8E47-E95D212A3C44}"/>
              </a:ext>
            </a:extLst>
          </p:cNvPr>
          <p:cNvSpPr txBox="1"/>
          <p:nvPr/>
        </p:nvSpPr>
        <p:spPr>
          <a:xfrm>
            <a:off x="527049" y="2252900"/>
            <a:ext cx="2201008" cy="369332"/>
          </a:xfrm>
          <a:prstGeom prst="rect">
            <a:avLst/>
          </a:prstGeom>
          <a:noFill/>
        </p:spPr>
        <p:txBody>
          <a:bodyPr wrap="square">
            <a:spAutoFit/>
          </a:bodyPr>
          <a:lstStyle/>
          <a:p>
            <a:r>
              <a:rPr lang="en-GB" dirty="0"/>
              <a:t>&lt;</a:t>
            </a:r>
            <a:r>
              <a:rPr lang="en-GB" b="1" dirty="0"/>
              <a:t>EquityVolatilitiess</a:t>
            </a:r>
            <a:r>
              <a:rPr lang="en-GB" dirty="0"/>
              <a:t>&gt;</a:t>
            </a:r>
          </a:p>
        </p:txBody>
      </p:sp>
      <p:sp>
        <p:nvSpPr>
          <p:cNvPr id="28" name="TextBox 27">
            <a:extLst>
              <a:ext uri="{FF2B5EF4-FFF2-40B4-BE49-F238E27FC236}">
                <a16:creationId xmlns:a16="http://schemas.microsoft.com/office/drawing/2014/main" id="{54182676-7480-52D2-0C78-9560480FCB1E}"/>
              </a:ext>
            </a:extLst>
          </p:cNvPr>
          <p:cNvSpPr txBox="1"/>
          <p:nvPr/>
        </p:nvSpPr>
        <p:spPr>
          <a:xfrm>
            <a:off x="5335450" y="2699956"/>
            <a:ext cx="3005409" cy="276999"/>
          </a:xfrm>
          <a:prstGeom prst="rect">
            <a:avLst/>
          </a:prstGeom>
          <a:noFill/>
        </p:spPr>
        <p:txBody>
          <a:bodyPr wrap="square">
            <a:spAutoFit/>
          </a:bodyPr>
          <a:lstStyle/>
          <a:p>
            <a:r>
              <a:rPr lang="en-GB" sz="1200" dirty="0"/>
              <a:t>&lt;QuoteType&gt;ImpliedVolatility&lt;/QuoteType&gt;</a:t>
            </a:r>
          </a:p>
        </p:txBody>
      </p:sp>
      <p:sp>
        <p:nvSpPr>
          <p:cNvPr id="30" name="TextBox 29">
            <a:extLst>
              <a:ext uri="{FF2B5EF4-FFF2-40B4-BE49-F238E27FC236}">
                <a16:creationId xmlns:a16="http://schemas.microsoft.com/office/drawing/2014/main" id="{E2E776CC-205C-D043-740D-C2C8CD69F658}"/>
              </a:ext>
            </a:extLst>
          </p:cNvPr>
          <p:cNvSpPr txBox="1"/>
          <p:nvPr/>
        </p:nvSpPr>
        <p:spPr>
          <a:xfrm>
            <a:off x="3268273" y="2731449"/>
            <a:ext cx="1252904" cy="369332"/>
          </a:xfrm>
          <a:prstGeom prst="rect">
            <a:avLst/>
          </a:prstGeom>
          <a:noFill/>
        </p:spPr>
        <p:txBody>
          <a:bodyPr wrap="square">
            <a:spAutoFit/>
          </a:bodyPr>
          <a:lstStyle/>
          <a:p>
            <a:r>
              <a:rPr lang="en-GB" dirty="0"/>
              <a:t>&lt;Curve&gt;</a:t>
            </a:r>
          </a:p>
        </p:txBody>
      </p:sp>
      <p:sp>
        <p:nvSpPr>
          <p:cNvPr id="32" name="TextBox 31">
            <a:extLst>
              <a:ext uri="{FF2B5EF4-FFF2-40B4-BE49-F238E27FC236}">
                <a16:creationId xmlns:a16="http://schemas.microsoft.com/office/drawing/2014/main" id="{EC8FE89B-4382-ED38-56A0-E6A4FE1259DC}"/>
              </a:ext>
            </a:extLst>
          </p:cNvPr>
          <p:cNvSpPr txBox="1"/>
          <p:nvPr/>
        </p:nvSpPr>
        <p:spPr>
          <a:xfrm>
            <a:off x="3245178" y="3302280"/>
            <a:ext cx="1741483" cy="369332"/>
          </a:xfrm>
          <a:prstGeom prst="rect">
            <a:avLst/>
          </a:prstGeom>
          <a:noFill/>
        </p:spPr>
        <p:txBody>
          <a:bodyPr wrap="square">
            <a:spAutoFit/>
          </a:bodyPr>
          <a:lstStyle/>
          <a:p>
            <a:r>
              <a:rPr lang="en-GB" dirty="0"/>
              <a:t>&lt;StrikeSurface&gt;</a:t>
            </a:r>
          </a:p>
        </p:txBody>
      </p:sp>
      <p:sp>
        <p:nvSpPr>
          <p:cNvPr id="5" name="TextBox 4">
            <a:extLst>
              <a:ext uri="{FF2B5EF4-FFF2-40B4-BE49-F238E27FC236}">
                <a16:creationId xmlns:a16="http://schemas.microsoft.com/office/drawing/2014/main" id="{03E72830-6E56-FA57-4DF9-1D6BECD72DAC}"/>
              </a:ext>
            </a:extLst>
          </p:cNvPr>
          <p:cNvSpPr txBox="1"/>
          <p:nvPr/>
        </p:nvSpPr>
        <p:spPr>
          <a:xfrm>
            <a:off x="5335450" y="2928316"/>
            <a:ext cx="3722615" cy="276999"/>
          </a:xfrm>
          <a:prstGeom prst="rect">
            <a:avLst/>
          </a:prstGeom>
          <a:noFill/>
        </p:spPr>
        <p:txBody>
          <a:bodyPr wrap="square">
            <a:spAutoFit/>
          </a:bodyPr>
          <a:lstStyle/>
          <a:p>
            <a:r>
              <a:rPr lang="en-GB" sz="1200" dirty="0">
                <a:solidFill>
                  <a:srgbClr val="7030A0"/>
                </a:solidFill>
              </a:rPr>
              <a:t>&lt;QuoteType&gt;Premium&lt;/QuoteType&gt;</a:t>
            </a:r>
          </a:p>
        </p:txBody>
      </p:sp>
      <p:sp>
        <p:nvSpPr>
          <p:cNvPr id="25" name="TextBox 24">
            <a:extLst>
              <a:ext uri="{FF2B5EF4-FFF2-40B4-BE49-F238E27FC236}">
                <a16:creationId xmlns:a16="http://schemas.microsoft.com/office/drawing/2014/main" id="{0CEDB1E1-4931-A8BC-6D55-F56176CEB533}"/>
              </a:ext>
            </a:extLst>
          </p:cNvPr>
          <p:cNvSpPr txBox="1"/>
          <p:nvPr/>
        </p:nvSpPr>
        <p:spPr>
          <a:xfrm>
            <a:off x="3245178" y="3954158"/>
            <a:ext cx="2193197" cy="369332"/>
          </a:xfrm>
          <a:prstGeom prst="rect">
            <a:avLst/>
          </a:prstGeom>
          <a:noFill/>
        </p:spPr>
        <p:txBody>
          <a:bodyPr wrap="square">
            <a:spAutoFit/>
          </a:bodyPr>
          <a:lstStyle/>
          <a:p>
            <a:r>
              <a:rPr lang="en-GB" dirty="0"/>
              <a:t>&lt;MoneynessSurface&gt;</a:t>
            </a:r>
          </a:p>
        </p:txBody>
      </p:sp>
      <p:cxnSp>
        <p:nvCxnSpPr>
          <p:cNvPr id="29" name="Straight Connector 28">
            <a:extLst>
              <a:ext uri="{FF2B5EF4-FFF2-40B4-BE49-F238E27FC236}">
                <a16:creationId xmlns:a16="http://schemas.microsoft.com/office/drawing/2014/main" id="{AB7BE004-550C-E80E-0E1D-FD2EAFFF0E35}"/>
              </a:ext>
            </a:extLst>
          </p:cNvPr>
          <p:cNvCxnSpPr>
            <a:cxnSpLocks/>
          </p:cNvCxnSpPr>
          <p:nvPr/>
        </p:nvCxnSpPr>
        <p:spPr>
          <a:xfrm>
            <a:off x="606751" y="2125325"/>
            <a:ext cx="10904335" cy="0"/>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B7DECE24-E1AB-E4FF-002B-1C611A6907E8}"/>
              </a:ext>
            </a:extLst>
          </p:cNvPr>
          <p:cNvCxnSpPr>
            <a:cxnSpLocks/>
          </p:cNvCxnSpPr>
          <p:nvPr/>
        </p:nvCxnSpPr>
        <p:spPr>
          <a:xfrm>
            <a:off x="3194304" y="1410946"/>
            <a:ext cx="0" cy="4743111"/>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BDC63149-8924-E2FA-E717-5C78BBF384F3}"/>
              </a:ext>
            </a:extLst>
          </p:cNvPr>
          <p:cNvCxnSpPr>
            <a:cxnSpLocks/>
          </p:cNvCxnSpPr>
          <p:nvPr/>
        </p:nvCxnSpPr>
        <p:spPr>
          <a:xfrm>
            <a:off x="8493497" y="1410946"/>
            <a:ext cx="0" cy="4743111"/>
          </a:xfrm>
          <a:prstGeom prst="line">
            <a:avLst/>
          </a:prstGeom>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E082DD2D-5745-7807-758F-8D2BC81EE686}"/>
              </a:ext>
            </a:extLst>
          </p:cNvPr>
          <p:cNvSpPr txBox="1"/>
          <p:nvPr/>
        </p:nvSpPr>
        <p:spPr>
          <a:xfrm>
            <a:off x="3254876" y="5263753"/>
            <a:ext cx="6096000" cy="369332"/>
          </a:xfrm>
          <a:prstGeom prst="rect">
            <a:avLst/>
          </a:prstGeom>
          <a:noFill/>
        </p:spPr>
        <p:txBody>
          <a:bodyPr wrap="square">
            <a:spAutoFit/>
          </a:bodyPr>
          <a:lstStyle/>
          <a:p>
            <a:r>
              <a:rPr lang="en-GB" dirty="0"/>
              <a:t>&lt;ProxySurface&gt;</a:t>
            </a:r>
          </a:p>
        </p:txBody>
      </p:sp>
      <p:cxnSp>
        <p:nvCxnSpPr>
          <p:cNvPr id="45" name="Straight Connector 44">
            <a:extLst>
              <a:ext uri="{FF2B5EF4-FFF2-40B4-BE49-F238E27FC236}">
                <a16:creationId xmlns:a16="http://schemas.microsoft.com/office/drawing/2014/main" id="{EDC4B9B8-06B0-E734-F075-2147B198968A}"/>
              </a:ext>
            </a:extLst>
          </p:cNvPr>
          <p:cNvCxnSpPr>
            <a:cxnSpLocks/>
          </p:cNvCxnSpPr>
          <p:nvPr/>
        </p:nvCxnSpPr>
        <p:spPr>
          <a:xfrm>
            <a:off x="3193300" y="3302280"/>
            <a:ext cx="5300197" cy="0"/>
          </a:xfrm>
          <a:prstGeom prst="line">
            <a:avLst/>
          </a:prstGeom>
          <a:ln w="28575">
            <a:solidFill>
              <a:schemeClr val="accent4"/>
            </a:solidFill>
            <a:prstDash val="dash"/>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572E938D-21C7-1FD5-B326-11AC2B5310A1}"/>
              </a:ext>
            </a:extLst>
          </p:cNvPr>
          <p:cNvCxnSpPr>
            <a:cxnSpLocks/>
          </p:cNvCxnSpPr>
          <p:nvPr/>
        </p:nvCxnSpPr>
        <p:spPr>
          <a:xfrm flipV="1">
            <a:off x="3194304" y="3942992"/>
            <a:ext cx="5299193" cy="11166"/>
          </a:xfrm>
          <a:prstGeom prst="line">
            <a:avLst/>
          </a:prstGeom>
          <a:ln>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F50F6E6B-96BC-2FC1-98B6-F8254D72D13E}"/>
              </a:ext>
            </a:extLst>
          </p:cNvPr>
          <p:cNvCxnSpPr>
            <a:cxnSpLocks/>
          </p:cNvCxnSpPr>
          <p:nvPr/>
        </p:nvCxnSpPr>
        <p:spPr>
          <a:xfrm flipV="1">
            <a:off x="3092758" y="4510871"/>
            <a:ext cx="5400739" cy="10313"/>
          </a:xfrm>
          <a:prstGeom prst="line">
            <a:avLst/>
          </a:prstGeom>
          <a:ln>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DD9E2688-87B9-392F-F6BF-8328A30E9FB0}"/>
              </a:ext>
            </a:extLst>
          </p:cNvPr>
          <p:cNvCxnSpPr>
            <a:cxnSpLocks/>
          </p:cNvCxnSpPr>
          <p:nvPr/>
        </p:nvCxnSpPr>
        <p:spPr>
          <a:xfrm>
            <a:off x="2577948" y="2435285"/>
            <a:ext cx="6769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C2875722-913F-05B0-F4B6-82CE260D9A73}"/>
              </a:ext>
            </a:extLst>
          </p:cNvPr>
          <p:cNvCxnSpPr>
            <a:cxnSpLocks/>
            <a:stCxn id="23" idx="3"/>
            <a:endCxn id="32" idx="1"/>
          </p:cNvCxnSpPr>
          <p:nvPr/>
        </p:nvCxnSpPr>
        <p:spPr>
          <a:xfrm>
            <a:off x="2728057" y="2437566"/>
            <a:ext cx="517121" cy="104938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0694BF11-A065-429B-2310-E769788AE005}"/>
              </a:ext>
            </a:extLst>
          </p:cNvPr>
          <p:cNvCxnSpPr>
            <a:cxnSpLocks/>
            <a:stCxn id="23" idx="3"/>
            <a:endCxn id="25" idx="1"/>
          </p:cNvCxnSpPr>
          <p:nvPr/>
        </p:nvCxnSpPr>
        <p:spPr>
          <a:xfrm>
            <a:off x="2728057" y="2437566"/>
            <a:ext cx="517121" cy="170125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740536CB-9192-428E-A3FB-305DA1DDA841}"/>
              </a:ext>
            </a:extLst>
          </p:cNvPr>
          <p:cNvCxnSpPr>
            <a:cxnSpLocks/>
            <a:stCxn id="23" idx="3"/>
            <a:endCxn id="44" idx="1"/>
          </p:cNvCxnSpPr>
          <p:nvPr/>
        </p:nvCxnSpPr>
        <p:spPr>
          <a:xfrm>
            <a:off x="2728057" y="2437566"/>
            <a:ext cx="526819" cy="301085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1B33312-6B9B-EAB3-5E44-3E0AADBA35FE}"/>
              </a:ext>
            </a:extLst>
          </p:cNvPr>
          <p:cNvSpPr txBox="1"/>
          <p:nvPr/>
        </p:nvSpPr>
        <p:spPr>
          <a:xfrm>
            <a:off x="3254876" y="2250619"/>
            <a:ext cx="1412374" cy="369332"/>
          </a:xfrm>
          <a:prstGeom prst="rect">
            <a:avLst/>
          </a:prstGeom>
          <a:noFill/>
        </p:spPr>
        <p:txBody>
          <a:bodyPr wrap="square">
            <a:spAutoFit/>
          </a:bodyPr>
          <a:lstStyle/>
          <a:p>
            <a:r>
              <a:rPr lang="en-GB" dirty="0"/>
              <a:t>&lt;Constant&gt;</a:t>
            </a:r>
          </a:p>
        </p:txBody>
      </p:sp>
      <p:cxnSp>
        <p:nvCxnSpPr>
          <p:cNvPr id="40" name="Connector: Elbow 39">
            <a:extLst>
              <a:ext uri="{FF2B5EF4-FFF2-40B4-BE49-F238E27FC236}">
                <a16:creationId xmlns:a16="http://schemas.microsoft.com/office/drawing/2014/main" id="{B4E4172C-49C6-202D-5927-B512F42B321B}"/>
              </a:ext>
            </a:extLst>
          </p:cNvPr>
          <p:cNvCxnSpPr>
            <a:cxnSpLocks/>
            <a:stCxn id="23" idx="3"/>
            <a:endCxn id="30" idx="1"/>
          </p:cNvCxnSpPr>
          <p:nvPr/>
        </p:nvCxnSpPr>
        <p:spPr>
          <a:xfrm>
            <a:off x="2728057" y="2437566"/>
            <a:ext cx="540216" cy="47854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419DCB8-1425-EA47-6BE2-227582C36366}"/>
              </a:ext>
            </a:extLst>
          </p:cNvPr>
          <p:cNvCxnSpPr>
            <a:cxnSpLocks/>
          </p:cNvCxnSpPr>
          <p:nvPr/>
        </p:nvCxnSpPr>
        <p:spPr>
          <a:xfrm>
            <a:off x="3193300" y="2698835"/>
            <a:ext cx="5300197" cy="0"/>
          </a:xfrm>
          <a:prstGeom prst="line">
            <a:avLst/>
          </a:prstGeom>
          <a:ln w="28575">
            <a:solidFill>
              <a:schemeClr val="accent4"/>
            </a:solidFill>
            <a:prstDash val="dash"/>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48035319-6525-50B2-7CA6-620DA87E7F11}"/>
              </a:ext>
            </a:extLst>
          </p:cNvPr>
          <p:cNvSpPr txBox="1"/>
          <p:nvPr/>
        </p:nvSpPr>
        <p:spPr>
          <a:xfrm>
            <a:off x="5335450" y="3388241"/>
            <a:ext cx="4339913" cy="276999"/>
          </a:xfrm>
          <a:prstGeom prst="rect">
            <a:avLst/>
          </a:prstGeom>
          <a:noFill/>
        </p:spPr>
        <p:txBody>
          <a:bodyPr wrap="square">
            <a:spAutoFit/>
          </a:bodyPr>
          <a:lstStyle/>
          <a:p>
            <a:r>
              <a:rPr lang="en-GB" sz="1200" dirty="0"/>
              <a:t>&lt;QuoteType&gt;ImpliedVolatility&lt;/QuoteType&gt;</a:t>
            </a:r>
          </a:p>
        </p:txBody>
      </p:sp>
      <p:sp>
        <p:nvSpPr>
          <p:cNvPr id="27" name="TextBox 26">
            <a:extLst>
              <a:ext uri="{FF2B5EF4-FFF2-40B4-BE49-F238E27FC236}">
                <a16:creationId xmlns:a16="http://schemas.microsoft.com/office/drawing/2014/main" id="{0747F4A9-94AE-6313-20A4-EA12B46C767A}"/>
              </a:ext>
            </a:extLst>
          </p:cNvPr>
          <p:cNvSpPr txBox="1"/>
          <p:nvPr/>
        </p:nvSpPr>
        <p:spPr>
          <a:xfrm>
            <a:off x="5335450" y="3616601"/>
            <a:ext cx="3722615" cy="276999"/>
          </a:xfrm>
          <a:prstGeom prst="rect">
            <a:avLst/>
          </a:prstGeom>
          <a:noFill/>
        </p:spPr>
        <p:txBody>
          <a:bodyPr wrap="square">
            <a:spAutoFit/>
          </a:bodyPr>
          <a:lstStyle/>
          <a:p>
            <a:r>
              <a:rPr lang="en-GB" sz="1200" dirty="0">
                <a:solidFill>
                  <a:srgbClr val="7030A0"/>
                </a:solidFill>
              </a:rPr>
              <a:t>&lt;QuoteType&gt;Premium&lt;/QuoteType&gt;</a:t>
            </a:r>
          </a:p>
        </p:txBody>
      </p:sp>
      <p:sp>
        <p:nvSpPr>
          <p:cNvPr id="31" name="TextBox 30">
            <a:extLst>
              <a:ext uri="{FF2B5EF4-FFF2-40B4-BE49-F238E27FC236}">
                <a16:creationId xmlns:a16="http://schemas.microsoft.com/office/drawing/2014/main" id="{EB113247-340C-EC16-B59B-280D5002F2D1}"/>
              </a:ext>
            </a:extLst>
          </p:cNvPr>
          <p:cNvSpPr txBox="1"/>
          <p:nvPr/>
        </p:nvSpPr>
        <p:spPr>
          <a:xfrm>
            <a:off x="5344697" y="3990202"/>
            <a:ext cx="4339913" cy="276999"/>
          </a:xfrm>
          <a:prstGeom prst="rect">
            <a:avLst/>
          </a:prstGeom>
          <a:noFill/>
        </p:spPr>
        <p:txBody>
          <a:bodyPr wrap="square">
            <a:spAutoFit/>
          </a:bodyPr>
          <a:lstStyle/>
          <a:p>
            <a:r>
              <a:rPr lang="en-GB" sz="1200" dirty="0"/>
              <a:t>&lt;QuoteType&gt;ImpliedVolatility&lt;/QuoteType&gt;</a:t>
            </a:r>
          </a:p>
        </p:txBody>
      </p:sp>
      <p:cxnSp>
        <p:nvCxnSpPr>
          <p:cNvPr id="87" name="Connector: Elbow 86">
            <a:extLst>
              <a:ext uri="{FF2B5EF4-FFF2-40B4-BE49-F238E27FC236}">
                <a16:creationId xmlns:a16="http://schemas.microsoft.com/office/drawing/2014/main" id="{49A19887-72CC-94B8-ECAB-E2E9C9ABFAF2}"/>
              </a:ext>
            </a:extLst>
          </p:cNvPr>
          <p:cNvCxnSpPr>
            <a:cxnSpLocks/>
          </p:cNvCxnSpPr>
          <p:nvPr/>
        </p:nvCxnSpPr>
        <p:spPr>
          <a:xfrm flipV="1">
            <a:off x="7781291" y="2957486"/>
            <a:ext cx="856788" cy="115336"/>
          </a:xfrm>
          <a:prstGeom prst="bentConnector3">
            <a:avLst>
              <a:gd name="adj1" fmla="val 47776"/>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9D3E7E24-1ECE-640A-21D2-73331CEE2464}"/>
              </a:ext>
            </a:extLst>
          </p:cNvPr>
          <p:cNvCxnSpPr>
            <a:cxnSpLocks/>
          </p:cNvCxnSpPr>
          <p:nvPr/>
        </p:nvCxnSpPr>
        <p:spPr>
          <a:xfrm rot="5400000" flipH="1" flipV="1">
            <a:off x="7917098" y="3791108"/>
            <a:ext cx="612516" cy="76054"/>
          </a:xfrm>
          <a:prstGeom prst="bentConnector3">
            <a:avLst>
              <a:gd name="adj1" fmla="val 238"/>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3B0D7A4D-E248-747F-D651-9E9C83FF0916}"/>
              </a:ext>
            </a:extLst>
          </p:cNvPr>
          <p:cNvCxnSpPr>
            <a:cxnSpLocks/>
          </p:cNvCxnSpPr>
          <p:nvPr/>
        </p:nvCxnSpPr>
        <p:spPr>
          <a:xfrm flipV="1">
            <a:off x="8185328" y="3065779"/>
            <a:ext cx="0" cy="702368"/>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B3C5B2C9-D2EB-C796-50B0-60430E2CB1D4}"/>
              </a:ext>
            </a:extLst>
          </p:cNvPr>
          <p:cNvCxnSpPr>
            <a:cxnSpLocks/>
          </p:cNvCxnSpPr>
          <p:nvPr/>
        </p:nvCxnSpPr>
        <p:spPr>
          <a:xfrm>
            <a:off x="7763510" y="3768147"/>
            <a:ext cx="421818"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A08B2706-70F5-17A3-709D-95C5539BD1D0}"/>
              </a:ext>
            </a:extLst>
          </p:cNvPr>
          <p:cNvSpPr txBox="1"/>
          <p:nvPr/>
        </p:nvSpPr>
        <p:spPr>
          <a:xfrm>
            <a:off x="4826053" y="5893625"/>
            <a:ext cx="1934148" cy="369332"/>
          </a:xfrm>
          <a:prstGeom prst="rect">
            <a:avLst/>
          </a:prstGeom>
          <a:noFill/>
        </p:spPr>
        <p:txBody>
          <a:bodyPr wrap="square">
            <a:spAutoFit/>
          </a:bodyPr>
          <a:lstStyle/>
          <a:p>
            <a:r>
              <a:rPr lang="en-GB" dirty="0">
                <a:solidFill>
                  <a:schemeClr val="accent6"/>
                </a:solidFill>
              </a:rPr>
              <a:t>&lt;VolatilityConfig&gt;</a:t>
            </a:r>
          </a:p>
        </p:txBody>
      </p:sp>
      <p:sp>
        <p:nvSpPr>
          <p:cNvPr id="4" name="TextBox 3">
            <a:extLst>
              <a:ext uri="{FF2B5EF4-FFF2-40B4-BE49-F238E27FC236}">
                <a16:creationId xmlns:a16="http://schemas.microsoft.com/office/drawing/2014/main" id="{88ABC051-BEBD-7E50-756A-B3FD6C2F7BEA}"/>
              </a:ext>
            </a:extLst>
          </p:cNvPr>
          <p:cNvSpPr txBox="1"/>
          <p:nvPr/>
        </p:nvSpPr>
        <p:spPr>
          <a:xfrm>
            <a:off x="3245178" y="4510871"/>
            <a:ext cx="1741483" cy="369332"/>
          </a:xfrm>
          <a:prstGeom prst="rect">
            <a:avLst/>
          </a:prstGeom>
          <a:noFill/>
        </p:spPr>
        <p:txBody>
          <a:bodyPr wrap="square">
            <a:spAutoFit/>
          </a:bodyPr>
          <a:lstStyle/>
          <a:p>
            <a:r>
              <a:rPr lang="en-GB" dirty="0"/>
              <a:t>&lt;DeltaSurface&gt;</a:t>
            </a:r>
          </a:p>
        </p:txBody>
      </p:sp>
      <p:cxnSp>
        <p:nvCxnSpPr>
          <p:cNvPr id="34" name="Straight Connector 33">
            <a:extLst>
              <a:ext uri="{FF2B5EF4-FFF2-40B4-BE49-F238E27FC236}">
                <a16:creationId xmlns:a16="http://schemas.microsoft.com/office/drawing/2014/main" id="{1E7AC41E-BB48-9FE1-7B7A-DF2FACFD40D5}"/>
              </a:ext>
            </a:extLst>
          </p:cNvPr>
          <p:cNvCxnSpPr>
            <a:cxnSpLocks/>
          </p:cNvCxnSpPr>
          <p:nvPr/>
        </p:nvCxnSpPr>
        <p:spPr>
          <a:xfrm>
            <a:off x="3194304" y="5064233"/>
            <a:ext cx="5299193" cy="0"/>
          </a:xfrm>
          <a:prstGeom prst="line">
            <a:avLst/>
          </a:prstGeom>
          <a:ln>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770809E9-22F2-9FF5-7792-51F867ED3534}"/>
              </a:ext>
            </a:extLst>
          </p:cNvPr>
          <p:cNvSpPr txBox="1"/>
          <p:nvPr/>
        </p:nvSpPr>
        <p:spPr>
          <a:xfrm>
            <a:off x="5335450" y="4541548"/>
            <a:ext cx="4339913" cy="276999"/>
          </a:xfrm>
          <a:prstGeom prst="rect">
            <a:avLst/>
          </a:prstGeom>
          <a:noFill/>
        </p:spPr>
        <p:txBody>
          <a:bodyPr wrap="square">
            <a:spAutoFit/>
          </a:bodyPr>
          <a:lstStyle/>
          <a:p>
            <a:r>
              <a:rPr lang="en-GB" sz="1200" dirty="0"/>
              <a:t>&lt;QuoteType&gt;ImpliedVolatility&lt;/QuoteType&gt;</a:t>
            </a:r>
          </a:p>
        </p:txBody>
      </p:sp>
      <p:cxnSp>
        <p:nvCxnSpPr>
          <p:cNvPr id="93" name="Straight Connector 92">
            <a:extLst>
              <a:ext uri="{FF2B5EF4-FFF2-40B4-BE49-F238E27FC236}">
                <a16:creationId xmlns:a16="http://schemas.microsoft.com/office/drawing/2014/main" id="{107D8E2D-624C-9540-EF5B-3C7649631CC2}"/>
              </a:ext>
            </a:extLst>
          </p:cNvPr>
          <p:cNvCxnSpPr>
            <a:cxnSpLocks/>
          </p:cNvCxnSpPr>
          <p:nvPr/>
        </p:nvCxnSpPr>
        <p:spPr>
          <a:xfrm flipH="1">
            <a:off x="8160885" y="3537449"/>
            <a:ext cx="246701" cy="0"/>
          </a:xfrm>
          <a:prstGeom prst="line">
            <a:avLst/>
          </a:prstGeom>
          <a:ln>
            <a:solidFill>
              <a:srgbClr val="00B0F0"/>
            </a:solidFill>
          </a:ln>
        </p:spPr>
        <p:style>
          <a:lnRef idx="1">
            <a:schemeClr val="accent6"/>
          </a:lnRef>
          <a:fillRef idx="0">
            <a:schemeClr val="accent6"/>
          </a:fillRef>
          <a:effectRef idx="0">
            <a:schemeClr val="accent6"/>
          </a:effectRef>
          <a:fontRef idx="minor">
            <a:schemeClr val="tx1"/>
          </a:fontRef>
        </p:style>
      </p:cxnSp>
      <p:grpSp>
        <p:nvGrpSpPr>
          <p:cNvPr id="50" name="Group 49">
            <a:extLst>
              <a:ext uri="{FF2B5EF4-FFF2-40B4-BE49-F238E27FC236}">
                <a16:creationId xmlns:a16="http://schemas.microsoft.com/office/drawing/2014/main" id="{040934FE-D8E8-5009-F61A-590E6C83DE85}"/>
              </a:ext>
            </a:extLst>
          </p:cNvPr>
          <p:cNvGrpSpPr/>
          <p:nvPr/>
        </p:nvGrpSpPr>
        <p:grpSpPr>
          <a:xfrm>
            <a:off x="8160885" y="4121773"/>
            <a:ext cx="99207" cy="561948"/>
            <a:chOff x="8160885" y="4121773"/>
            <a:chExt cx="99207" cy="561948"/>
          </a:xfrm>
        </p:grpSpPr>
        <p:cxnSp>
          <p:nvCxnSpPr>
            <p:cNvPr id="95" name="Straight Connector 94">
              <a:extLst>
                <a:ext uri="{FF2B5EF4-FFF2-40B4-BE49-F238E27FC236}">
                  <a16:creationId xmlns:a16="http://schemas.microsoft.com/office/drawing/2014/main" id="{7F4837A2-4080-2D92-0B04-21814907A007}"/>
                </a:ext>
              </a:extLst>
            </p:cNvPr>
            <p:cNvCxnSpPr>
              <a:cxnSpLocks/>
            </p:cNvCxnSpPr>
            <p:nvPr/>
          </p:nvCxnSpPr>
          <p:spPr>
            <a:xfrm flipH="1">
              <a:off x="8160885" y="4683721"/>
              <a:ext cx="97031" cy="0"/>
            </a:xfrm>
            <a:prstGeom prst="line">
              <a:avLst/>
            </a:prstGeom>
            <a:ln>
              <a:solidFill>
                <a:srgbClr val="00B0F0"/>
              </a:solidFill>
            </a:ln>
          </p:spPr>
          <p:style>
            <a:lnRef idx="1">
              <a:schemeClr val="accent6"/>
            </a:lnRef>
            <a:fillRef idx="0">
              <a:schemeClr val="accent6"/>
            </a:fillRef>
            <a:effectRef idx="0">
              <a:schemeClr val="accent6"/>
            </a:effectRef>
            <a:fontRef idx="minor">
              <a:schemeClr val="tx1"/>
            </a:fontRef>
          </p:style>
        </p:cxnSp>
        <p:cxnSp>
          <p:nvCxnSpPr>
            <p:cNvPr id="98" name="Straight Connector 97">
              <a:extLst>
                <a:ext uri="{FF2B5EF4-FFF2-40B4-BE49-F238E27FC236}">
                  <a16:creationId xmlns:a16="http://schemas.microsoft.com/office/drawing/2014/main" id="{204F5E6E-FED7-83DF-E7BE-878E29A63FAE}"/>
                </a:ext>
              </a:extLst>
            </p:cNvPr>
            <p:cNvCxnSpPr>
              <a:cxnSpLocks/>
            </p:cNvCxnSpPr>
            <p:nvPr/>
          </p:nvCxnSpPr>
          <p:spPr>
            <a:xfrm flipH="1">
              <a:off x="8255272" y="4121773"/>
              <a:ext cx="4820" cy="558274"/>
            </a:xfrm>
            <a:prstGeom prst="line">
              <a:avLst/>
            </a:prstGeom>
            <a:ln>
              <a:solidFill>
                <a:srgbClr val="00B0F0"/>
              </a:solidFill>
            </a:ln>
          </p:spPr>
          <p:style>
            <a:lnRef idx="1">
              <a:schemeClr val="accent6"/>
            </a:lnRef>
            <a:fillRef idx="0">
              <a:schemeClr val="accent6"/>
            </a:fillRef>
            <a:effectRef idx="0">
              <a:schemeClr val="accent6"/>
            </a:effectRef>
            <a:fontRef idx="minor">
              <a:schemeClr val="tx1"/>
            </a:fontRef>
          </p:style>
        </p:cxnSp>
      </p:grpSp>
      <p:sp>
        <p:nvSpPr>
          <p:cNvPr id="3" name="Text Placeholder 2">
            <a:extLst>
              <a:ext uri="{FF2B5EF4-FFF2-40B4-BE49-F238E27FC236}">
                <a16:creationId xmlns:a16="http://schemas.microsoft.com/office/drawing/2014/main" id="{B0147CCF-BC75-3468-B61D-0776193BB113}"/>
              </a:ext>
            </a:extLst>
          </p:cNvPr>
          <p:cNvSpPr>
            <a:spLocks noGrp="1"/>
          </p:cNvSpPr>
          <p:nvPr>
            <p:ph type="body" sz="quarter" idx="10"/>
          </p:nvPr>
        </p:nvSpPr>
        <p:spPr>
          <a:xfrm>
            <a:off x="527050" y="6435968"/>
            <a:ext cx="3693258" cy="316402"/>
          </a:xfrm>
        </p:spPr>
        <p:txBody>
          <a:bodyPr/>
          <a:lstStyle/>
          <a:p>
            <a:r>
              <a:rPr lang="en-US" sz="1400" dirty="0"/>
              <a:t>European Equity Option - Calibration &amp; Pricing</a:t>
            </a:r>
            <a:endParaRPr lang="en-GB" dirty="0"/>
          </a:p>
          <a:p>
            <a:endParaRPr lang="en-GB" dirty="0"/>
          </a:p>
        </p:txBody>
      </p:sp>
      <p:grpSp>
        <p:nvGrpSpPr>
          <p:cNvPr id="39" name="Group 38">
            <a:extLst>
              <a:ext uri="{FF2B5EF4-FFF2-40B4-BE49-F238E27FC236}">
                <a16:creationId xmlns:a16="http://schemas.microsoft.com/office/drawing/2014/main" id="{5F4E8F1D-3E25-E8B5-30C0-FFE1734E4C19}"/>
              </a:ext>
            </a:extLst>
          </p:cNvPr>
          <p:cNvGrpSpPr/>
          <p:nvPr/>
        </p:nvGrpSpPr>
        <p:grpSpPr>
          <a:xfrm>
            <a:off x="4657894" y="2422338"/>
            <a:ext cx="3991732" cy="1117492"/>
            <a:chOff x="4657894" y="2422338"/>
            <a:chExt cx="3991732" cy="1117492"/>
          </a:xfrm>
        </p:grpSpPr>
        <p:cxnSp>
          <p:nvCxnSpPr>
            <p:cNvPr id="97" name="Straight Arrow Connector 96">
              <a:extLst>
                <a:ext uri="{FF2B5EF4-FFF2-40B4-BE49-F238E27FC236}">
                  <a16:creationId xmlns:a16="http://schemas.microsoft.com/office/drawing/2014/main" id="{B82AC034-BF34-5D72-1EF6-13B4BFD35C03}"/>
                </a:ext>
              </a:extLst>
            </p:cNvPr>
            <p:cNvCxnSpPr>
              <a:cxnSpLocks/>
            </p:cNvCxnSpPr>
            <p:nvPr/>
          </p:nvCxnSpPr>
          <p:spPr>
            <a:xfrm>
              <a:off x="8257916" y="3538111"/>
              <a:ext cx="391710" cy="171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E6110DB6-B342-CA89-552D-0C35B86804D5}"/>
                </a:ext>
              </a:extLst>
            </p:cNvPr>
            <p:cNvCxnSpPr>
              <a:cxnSpLocks/>
            </p:cNvCxnSpPr>
            <p:nvPr/>
          </p:nvCxnSpPr>
          <p:spPr>
            <a:xfrm flipH="1">
              <a:off x="4657894" y="2422338"/>
              <a:ext cx="3604000" cy="10396"/>
            </a:xfrm>
            <a:prstGeom prst="line">
              <a:avLst/>
            </a:prstGeom>
            <a:ln>
              <a:solidFill>
                <a:srgbClr val="00B0F0"/>
              </a:solidFill>
            </a:ln>
          </p:spPr>
          <p:style>
            <a:lnRef idx="1">
              <a:schemeClr val="accent6"/>
            </a:lnRef>
            <a:fillRef idx="0">
              <a:schemeClr val="accent6"/>
            </a:fillRef>
            <a:effectRef idx="0">
              <a:schemeClr val="accent6"/>
            </a:effectRef>
            <a:fontRef idx="minor">
              <a:schemeClr val="tx1"/>
            </a:fontRef>
          </p:style>
        </p:cxnSp>
        <p:cxnSp>
          <p:nvCxnSpPr>
            <p:cNvPr id="24" name="Straight Connector 23">
              <a:extLst>
                <a:ext uri="{FF2B5EF4-FFF2-40B4-BE49-F238E27FC236}">
                  <a16:creationId xmlns:a16="http://schemas.microsoft.com/office/drawing/2014/main" id="{345F6FB2-3CEB-EA42-4FFF-1130C9137E62}"/>
                </a:ext>
              </a:extLst>
            </p:cNvPr>
            <p:cNvCxnSpPr>
              <a:cxnSpLocks/>
            </p:cNvCxnSpPr>
            <p:nvPr/>
          </p:nvCxnSpPr>
          <p:spPr>
            <a:xfrm flipV="1">
              <a:off x="8261894" y="2422338"/>
              <a:ext cx="0" cy="1115111"/>
            </a:xfrm>
            <a:prstGeom prst="line">
              <a:avLst/>
            </a:prstGeom>
            <a:ln>
              <a:solidFill>
                <a:srgbClr val="00B0F0"/>
              </a:solidFill>
            </a:ln>
          </p:spPr>
          <p:style>
            <a:lnRef idx="1">
              <a:schemeClr val="accent2"/>
            </a:lnRef>
            <a:fillRef idx="0">
              <a:schemeClr val="accent2"/>
            </a:fillRef>
            <a:effectRef idx="0">
              <a:schemeClr val="accent2"/>
            </a:effectRef>
            <a:fontRef idx="minor">
              <a:schemeClr val="tx1"/>
            </a:fontRef>
          </p:style>
        </p:cxnSp>
      </p:grpSp>
      <p:cxnSp>
        <p:nvCxnSpPr>
          <p:cNvPr id="41" name="Connector: Elbow 40">
            <a:extLst>
              <a:ext uri="{FF2B5EF4-FFF2-40B4-BE49-F238E27FC236}">
                <a16:creationId xmlns:a16="http://schemas.microsoft.com/office/drawing/2014/main" id="{B31A558C-6524-9C11-814A-4C7513B40089}"/>
              </a:ext>
            </a:extLst>
          </p:cNvPr>
          <p:cNvCxnSpPr>
            <a:cxnSpLocks/>
          </p:cNvCxnSpPr>
          <p:nvPr/>
        </p:nvCxnSpPr>
        <p:spPr>
          <a:xfrm rot="16200000" flipH="1">
            <a:off x="2271726" y="3734893"/>
            <a:ext cx="1701050" cy="261571"/>
          </a:xfrm>
          <a:prstGeom prst="bentConnector3">
            <a:avLst>
              <a:gd name="adj1" fmla="val 9972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0DED1FF-0EAF-4B79-6F97-0C5E45F653FA}"/>
              </a:ext>
            </a:extLst>
          </p:cNvPr>
          <p:cNvCxnSpPr/>
          <p:nvPr/>
        </p:nvCxnSpPr>
        <p:spPr>
          <a:xfrm flipH="1">
            <a:off x="8223356" y="2838455"/>
            <a:ext cx="3853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528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fade">
                                      <p:cBhvr>
                                        <p:cTn id="7" dur="1000"/>
                                        <p:tgtEl>
                                          <p:spTgt spid="150"/>
                                        </p:tgtEl>
                                      </p:cBhvr>
                                    </p:animEffect>
                                    <p:anim calcmode="lin" valueType="num">
                                      <p:cBhvr>
                                        <p:cTn id="8" dur="1000" fill="hold"/>
                                        <p:tgtEl>
                                          <p:spTgt spid="150"/>
                                        </p:tgtEl>
                                        <p:attrNameLst>
                                          <p:attrName>ppt_x</p:attrName>
                                        </p:attrNameLst>
                                      </p:cBhvr>
                                      <p:tavLst>
                                        <p:tav tm="0">
                                          <p:val>
                                            <p:strVal val="#ppt_x"/>
                                          </p:val>
                                        </p:tav>
                                        <p:tav tm="100000">
                                          <p:val>
                                            <p:strVal val="#ppt_x"/>
                                          </p:val>
                                        </p:tav>
                                      </p:tavLst>
                                    </p:anim>
                                    <p:anim calcmode="lin" valueType="num">
                                      <p:cBhvr>
                                        <p:cTn id="9" dur="1000" fill="hold"/>
                                        <p:tgtEl>
                                          <p:spTgt spid="15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wipe(left)">
                                      <p:cBhvr>
                                        <p:cTn id="13" dur="500"/>
                                        <p:tgtEl>
                                          <p:spTgt spid="57"/>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left)">
                                      <p:cBhvr>
                                        <p:cTn id="17" dur="500"/>
                                        <p:tgtEl>
                                          <p:spTgt spid="38"/>
                                        </p:tgtEl>
                                      </p:cBhvr>
                                    </p:animEffect>
                                  </p:childTnLst>
                                </p:cTn>
                              </p:par>
                            </p:childTnLst>
                          </p:cTn>
                        </p:par>
                        <p:par>
                          <p:cTn id="18" fill="hold">
                            <p:stCondLst>
                              <p:cond delay="2000"/>
                            </p:stCondLst>
                            <p:childTnLst>
                              <p:par>
                                <p:cTn id="19" presetID="22" presetClass="entr" presetSubtype="1" fill="hold" nodeType="after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wipe(up)">
                                      <p:cBhvr>
                                        <p:cTn id="21" dur="500"/>
                                        <p:tgtEl>
                                          <p:spTgt spid="39"/>
                                        </p:tgtEl>
                                      </p:cBhvr>
                                    </p:animEffect>
                                  </p:childTnLst>
                                </p:cTn>
                              </p:par>
                            </p:childTnLst>
                          </p:cTn>
                        </p:par>
                        <p:par>
                          <p:cTn id="22" fill="hold">
                            <p:stCondLst>
                              <p:cond delay="2500"/>
                            </p:stCondLst>
                            <p:childTnLst>
                              <p:par>
                                <p:cTn id="23" presetID="22" presetClass="entr" presetSubtype="8"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left)">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77"/>
                                        </p:tgtEl>
                                        <p:attrNameLst>
                                          <p:attrName>style.visibility</p:attrName>
                                        </p:attrNameLst>
                                      </p:cBhvr>
                                      <p:to>
                                        <p:strVal val="visible"/>
                                      </p:to>
                                    </p:set>
                                    <p:animEffect transition="in" filter="wipe(left)">
                                      <p:cBhvr>
                                        <p:cTn id="30" dur="500"/>
                                        <p:tgtEl>
                                          <p:spTgt spid="77"/>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wipe(left)">
                                      <p:cBhvr>
                                        <p:cTn id="34" dur="500"/>
                                        <p:tgtEl>
                                          <p:spTgt spid="40"/>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wipe(left)">
                                      <p:cBhvr>
                                        <p:cTn id="38" dur="500"/>
                                        <p:tgtEl>
                                          <p:spTgt spid="30"/>
                                        </p:tgtEl>
                                      </p:cBhvr>
                                    </p:animEffect>
                                  </p:childTnLst>
                                </p:cTn>
                              </p:par>
                            </p:childTnLst>
                          </p:cTn>
                        </p:par>
                        <p:par>
                          <p:cTn id="39" fill="hold">
                            <p:stCondLst>
                              <p:cond delay="1500"/>
                            </p:stCondLst>
                            <p:childTnLst>
                              <p:par>
                                <p:cTn id="40" presetID="22" presetClass="entr" presetSubtype="8" fill="hold" grpId="0" nodeType="after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childTnLst>
                          </p:cTn>
                        </p:par>
                        <p:par>
                          <p:cTn id="43" fill="hold">
                            <p:stCondLst>
                              <p:cond delay="2000"/>
                            </p:stCondLst>
                            <p:childTnLst>
                              <p:par>
                                <p:cTn id="44" presetID="22" presetClass="entr" presetSubtype="8" fill="hold" nodeType="afterEffect">
                                  <p:stCondLst>
                                    <p:cond delay="0"/>
                                  </p:stCondLst>
                                  <p:childTnLst>
                                    <p:set>
                                      <p:cBhvr>
                                        <p:cTn id="45" dur="1" fill="hold">
                                          <p:stCondLst>
                                            <p:cond delay="0"/>
                                          </p:stCondLst>
                                        </p:cTn>
                                        <p:tgtEl>
                                          <p:spTgt spid="49"/>
                                        </p:tgtEl>
                                        <p:attrNameLst>
                                          <p:attrName>style.visibility</p:attrName>
                                        </p:attrNameLst>
                                      </p:cBhvr>
                                      <p:to>
                                        <p:strVal val="visible"/>
                                      </p:to>
                                    </p:set>
                                    <p:animEffect transition="in" filter="wipe(left)">
                                      <p:cBhvr>
                                        <p:cTn id="46" dur="500"/>
                                        <p:tgtEl>
                                          <p:spTgt spid="49"/>
                                        </p:tgtEl>
                                      </p:cBhvr>
                                    </p:animEffect>
                                  </p:childTnLst>
                                </p:cTn>
                              </p:par>
                            </p:childTnLst>
                          </p:cTn>
                        </p:par>
                        <p:par>
                          <p:cTn id="47" fill="hold">
                            <p:stCondLst>
                              <p:cond delay="2500"/>
                            </p:stCondLst>
                            <p:childTnLst>
                              <p:par>
                                <p:cTn id="48" presetID="26" presetClass="emph" presetSubtype="0" fill="hold" grpId="1" nodeType="after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par>
                          <p:cTn id="51" fill="hold">
                            <p:stCondLst>
                              <p:cond delay="3000"/>
                            </p:stCondLst>
                            <p:childTnLst>
                              <p:par>
                                <p:cTn id="52" presetID="22" presetClass="entr" presetSubtype="8" fill="hold" grpId="0" nodeType="after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wipe(left)">
                                      <p:cBhvr>
                                        <p:cTn id="54" dur="500"/>
                                        <p:tgtEl>
                                          <p:spTgt spid="5"/>
                                        </p:tgtEl>
                                      </p:cBhvr>
                                    </p:animEffect>
                                  </p:childTnLst>
                                </p:cTn>
                              </p:par>
                              <p:par>
                                <p:cTn id="55" presetID="22" presetClass="entr" presetSubtype="8" fill="hold" nodeType="withEffect">
                                  <p:stCondLst>
                                    <p:cond delay="0"/>
                                  </p:stCondLst>
                                  <p:childTnLst>
                                    <p:set>
                                      <p:cBhvr>
                                        <p:cTn id="56" dur="1" fill="hold">
                                          <p:stCondLst>
                                            <p:cond delay="0"/>
                                          </p:stCondLst>
                                        </p:cTn>
                                        <p:tgtEl>
                                          <p:spTgt spid="87"/>
                                        </p:tgtEl>
                                        <p:attrNameLst>
                                          <p:attrName>style.visibility</p:attrName>
                                        </p:attrNameLst>
                                      </p:cBhvr>
                                      <p:to>
                                        <p:strVal val="visible"/>
                                      </p:to>
                                    </p:set>
                                    <p:animEffect transition="in" filter="wipe(left)">
                                      <p:cBhvr>
                                        <p:cTn id="57" dur="500"/>
                                        <p:tgtEl>
                                          <p:spTgt spid="87"/>
                                        </p:tgtEl>
                                      </p:cBhvr>
                                    </p:animEffect>
                                  </p:childTnLst>
                                </p:cTn>
                              </p:par>
                            </p:childTnLst>
                          </p:cTn>
                        </p:par>
                        <p:par>
                          <p:cTn id="58" fill="hold">
                            <p:stCondLst>
                              <p:cond delay="3500"/>
                            </p:stCondLst>
                            <p:childTnLst>
                              <p:par>
                                <p:cTn id="59" presetID="22" presetClass="entr" presetSubtype="8" fill="hold" grpId="0" nodeType="after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wipe(left)">
                                      <p:cBhvr>
                                        <p:cTn id="61" dur="500"/>
                                        <p:tgtEl>
                                          <p:spTgt spid="18"/>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45"/>
                                        </p:tgtEl>
                                        <p:attrNameLst>
                                          <p:attrName>style.visibility</p:attrName>
                                        </p:attrNameLst>
                                      </p:cBhvr>
                                      <p:to>
                                        <p:strVal val="visible"/>
                                      </p:to>
                                    </p:set>
                                    <p:animEffect transition="in" filter="wipe(left)">
                                      <p:cBhvr>
                                        <p:cTn id="66" dur="500"/>
                                        <p:tgtEl>
                                          <p:spTgt spid="45"/>
                                        </p:tgtEl>
                                      </p:cBhvr>
                                    </p:animEffect>
                                  </p:childTnLst>
                                </p:cTn>
                              </p:par>
                            </p:childTnLst>
                          </p:cTn>
                        </p:par>
                        <p:par>
                          <p:cTn id="67" fill="hold">
                            <p:stCondLst>
                              <p:cond delay="500"/>
                            </p:stCondLst>
                            <p:childTnLst>
                              <p:par>
                                <p:cTn id="68" presetID="22" presetClass="entr" presetSubtype="8" fill="hold" nodeType="afterEffect">
                                  <p:stCondLst>
                                    <p:cond delay="0"/>
                                  </p:stCondLst>
                                  <p:childTnLst>
                                    <p:set>
                                      <p:cBhvr>
                                        <p:cTn id="69" dur="1" fill="hold">
                                          <p:stCondLst>
                                            <p:cond delay="0"/>
                                          </p:stCondLst>
                                        </p:cTn>
                                        <p:tgtEl>
                                          <p:spTgt spid="70"/>
                                        </p:tgtEl>
                                        <p:attrNameLst>
                                          <p:attrName>style.visibility</p:attrName>
                                        </p:attrNameLst>
                                      </p:cBhvr>
                                      <p:to>
                                        <p:strVal val="visible"/>
                                      </p:to>
                                    </p:set>
                                    <p:animEffect transition="in" filter="wipe(left)">
                                      <p:cBhvr>
                                        <p:cTn id="70" dur="500"/>
                                        <p:tgtEl>
                                          <p:spTgt spid="70"/>
                                        </p:tgtEl>
                                      </p:cBhvr>
                                    </p:animEffect>
                                  </p:childTnLst>
                                </p:cTn>
                              </p:par>
                            </p:childTnLst>
                          </p:cTn>
                        </p:par>
                        <p:par>
                          <p:cTn id="71" fill="hold">
                            <p:stCondLst>
                              <p:cond delay="1000"/>
                            </p:stCondLst>
                            <p:childTnLst>
                              <p:par>
                                <p:cTn id="72" presetID="22" presetClass="entr" presetSubtype="8" fill="hold" grpId="0" nodeType="after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wipe(left)">
                                      <p:cBhvr>
                                        <p:cTn id="74" dur="500"/>
                                        <p:tgtEl>
                                          <p:spTgt spid="32"/>
                                        </p:tgtEl>
                                      </p:cBhvr>
                                    </p:animEffect>
                                  </p:childTnLst>
                                </p:cTn>
                              </p:par>
                            </p:childTnLst>
                          </p:cTn>
                        </p:par>
                        <p:par>
                          <p:cTn id="75" fill="hold">
                            <p:stCondLst>
                              <p:cond delay="1500"/>
                            </p:stCondLst>
                            <p:childTnLst>
                              <p:par>
                                <p:cTn id="76" presetID="22" presetClass="entr" presetSubtype="8" fill="hold" grpId="0" nodeType="afterEffect">
                                  <p:stCondLst>
                                    <p:cond delay="0"/>
                                  </p:stCondLst>
                                  <p:childTnLst>
                                    <p:set>
                                      <p:cBhvr>
                                        <p:cTn id="77" dur="1" fill="hold">
                                          <p:stCondLst>
                                            <p:cond delay="0"/>
                                          </p:stCondLst>
                                        </p:cTn>
                                        <p:tgtEl>
                                          <p:spTgt spid="6"/>
                                        </p:tgtEl>
                                        <p:attrNameLst>
                                          <p:attrName>style.visibility</p:attrName>
                                        </p:attrNameLst>
                                      </p:cBhvr>
                                      <p:to>
                                        <p:strVal val="visible"/>
                                      </p:to>
                                    </p:set>
                                    <p:animEffect transition="in" filter="wipe(left)">
                                      <p:cBhvr>
                                        <p:cTn id="78" dur="500"/>
                                        <p:tgtEl>
                                          <p:spTgt spid="6"/>
                                        </p:tgtEl>
                                      </p:cBhvr>
                                    </p:animEffect>
                                  </p:childTnLst>
                                </p:cTn>
                              </p:par>
                            </p:childTnLst>
                          </p:cTn>
                        </p:par>
                        <p:par>
                          <p:cTn id="79" fill="hold">
                            <p:stCondLst>
                              <p:cond delay="2000"/>
                            </p:stCondLst>
                            <p:childTnLst>
                              <p:par>
                                <p:cTn id="80" presetID="22" presetClass="entr" presetSubtype="8" fill="hold" nodeType="afterEffect">
                                  <p:stCondLst>
                                    <p:cond delay="0"/>
                                  </p:stCondLst>
                                  <p:childTnLst>
                                    <p:set>
                                      <p:cBhvr>
                                        <p:cTn id="81" dur="1" fill="hold">
                                          <p:stCondLst>
                                            <p:cond delay="0"/>
                                          </p:stCondLst>
                                        </p:cTn>
                                        <p:tgtEl>
                                          <p:spTgt spid="93"/>
                                        </p:tgtEl>
                                        <p:attrNameLst>
                                          <p:attrName>style.visibility</p:attrName>
                                        </p:attrNameLst>
                                      </p:cBhvr>
                                      <p:to>
                                        <p:strVal val="visible"/>
                                      </p:to>
                                    </p:set>
                                    <p:animEffect transition="in" filter="wipe(left)">
                                      <p:cBhvr>
                                        <p:cTn id="82" dur="500"/>
                                        <p:tgtEl>
                                          <p:spTgt spid="93"/>
                                        </p:tgtEl>
                                      </p:cBhvr>
                                    </p:animEffect>
                                  </p:childTnLst>
                                </p:cTn>
                              </p:par>
                            </p:childTnLst>
                          </p:cTn>
                        </p:par>
                        <p:par>
                          <p:cTn id="83" fill="hold">
                            <p:stCondLst>
                              <p:cond delay="2500"/>
                            </p:stCondLst>
                            <p:childTnLst>
                              <p:par>
                                <p:cTn id="84" presetID="26" presetClass="emph" presetSubtype="0" fill="hold" grpId="2" nodeType="afterEffect">
                                  <p:stCondLst>
                                    <p:cond delay="0"/>
                                  </p:stCondLst>
                                  <p:childTnLst>
                                    <p:animEffect transition="out" filter="fade">
                                      <p:cBhvr>
                                        <p:cTn id="85" dur="500" tmFilter="0, 0; .2, .5; .8, .5; 1, 0"/>
                                        <p:tgtEl>
                                          <p:spTgt spid="17"/>
                                        </p:tgtEl>
                                      </p:cBhvr>
                                    </p:animEffect>
                                    <p:animScale>
                                      <p:cBhvr>
                                        <p:cTn id="86" dur="250" autoRev="1" fill="hold"/>
                                        <p:tgtEl>
                                          <p:spTgt spid="17"/>
                                        </p:tgtEl>
                                      </p:cBhvr>
                                      <p:by x="105000" y="105000"/>
                                    </p:animScale>
                                  </p:childTnLst>
                                </p:cTn>
                              </p:par>
                            </p:childTnLst>
                          </p:cTn>
                        </p:par>
                        <p:par>
                          <p:cTn id="87" fill="hold">
                            <p:stCondLst>
                              <p:cond delay="3500"/>
                            </p:stCondLst>
                            <p:childTnLst>
                              <p:par>
                                <p:cTn id="88" presetID="22" presetClass="entr" presetSubtype="8" fill="hold" grpId="0" nodeType="afterEffect">
                                  <p:stCondLst>
                                    <p:cond delay="0"/>
                                  </p:stCondLst>
                                  <p:childTnLst>
                                    <p:set>
                                      <p:cBhvr>
                                        <p:cTn id="89" dur="1" fill="hold">
                                          <p:stCondLst>
                                            <p:cond delay="0"/>
                                          </p:stCondLst>
                                        </p:cTn>
                                        <p:tgtEl>
                                          <p:spTgt spid="27"/>
                                        </p:tgtEl>
                                        <p:attrNameLst>
                                          <p:attrName>style.visibility</p:attrName>
                                        </p:attrNameLst>
                                      </p:cBhvr>
                                      <p:to>
                                        <p:strVal val="visible"/>
                                      </p:to>
                                    </p:set>
                                    <p:animEffect transition="in" filter="wipe(left)">
                                      <p:cBhvr>
                                        <p:cTn id="90" dur="500"/>
                                        <p:tgtEl>
                                          <p:spTgt spid="27"/>
                                        </p:tgtEl>
                                      </p:cBhvr>
                                    </p:animEffect>
                                  </p:childTnLst>
                                </p:cTn>
                              </p:par>
                            </p:childTnLst>
                          </p:cTn>
                        </p:par>
                        <p:par>
                          <p:cTn id="91" fill="hold">
                            <p:stCondLst>
                              <p:cond delay="4000"/>
                            </p:stCondLst>
                            <p:childTnLst>
                              <p:par>
                                <p:cTn id="92" presetID="22" presetClass="entr" presetSubtype="8" fill="hold" nodeType="afterEffect">
                                  <p:stCondLst>
                                    <p:cond delay="0"/>
                                  </p:stCondLst>
                                  <p:childTnLst>
                                    <p:set>
                                      <p:cBhvr>
                                        <p:cTn id="93" dur="1" fill="hold">
                                          <p:stCondLst>
                                            <p:cond delay="0"/>
                                          </p:stCondLst>
                                        </p:cTn>
                                        <p:tgtEl>
                                          <p:spTgt spid="146"/>
                                        </p:tgtEl>
                                        <p:attrNameLst>
                                          <p:attrName>style.visibility</p:attrName>
                                        </p:attrNameLst>
                                      </p:cBhvr>
                                      <p:to>
                                        <p:strVal val="visible"/>
                                      </p:to>
                                    </p:set>
                                    <p:animEffect transition="in" filter="wipe(left)">
                                      <p:cBhvr>
                                        <p:cTn id="94" dur="500"/>
                                        <p:tgtEl>
                                          <p:spTgt spid="146"/>
                                        </p:tgtEl>
                                      </p:cBhvr>
                                    </p:animEffect>
                                  </p:childTnLst>
                                </p:cTn>
                              </p:par>
                            </p:childTnLst>
                          </p:cTn>
                        </p:par>
                        <p:par>
                          <p:cTn id="95" fill="hold">
                            <p:stCondLst>
                              <p:cond delay="4500"/>
                            </p:stCondLst>
                            <p:childTnLst>
                              <p:par>
                                <p:cTn id="96" presetID="22" presetClass="entr" presetSubtype="4" fill="hold" nodeType="afterEffect">
                                  <p:stCondLst>
                                    <p:cond delay="0"/>
                                  </p:stCondLst>
                                  <p:childTnLst>
                                    <p:set>
                                      <p:cBhvr>
                                        <p:cTn id="97" dur="1" fill="hold">
                                          <p:stCondLst>
                                            <p:cond delay="0"/>
                                          </p:stCondLst>
                                        </p:cTn>
                                        <p:tgtEl>
                                          <p:spTgt spid="131"/>
                                        </p:tgtEl>
                                        <p:attrNameLst>
                                          <p:attrName>style.visibility</p:attrName>
                                        </p:attrNameLst>
                                      </p:cBhvr>
                                      <p:to>
                                        <p:strVal val="visible"/>
                                      </p:to>
                                    </p:set>
                                    <p:animEffect transition="in" filter="wipe(down)">
                                      <p:cBhvr>
                                        <p:cTn id="98" dur="500"/>
                                        <p:tgtEl>
                                          <p:spTgt spid="131"/>
                                        </p:tgtEl>
                                      </p:cBhvr>
                                    </p:animEffect>
                                  </p:childTnLst>
                                </p:cTn>
                              </p:par>
                            </p:childTnLst>
                          </p:cTn>
                        </p:par>
                        <p:par>
                          <p:cTn id="99" fill="hold">
                            <p:stCondLst>
                              <p:cond delay="5000"/>
                            </p:stCondLst>
                            <p:childTnLst>
                              <p:par>
                                <p:cTn id="100" presetID="26" presetClass="emph" presetSubtype="0" fill="hold" grpId="1" nodeType="afterEffect">
                                  <p:stCondLst>
                                    <p:cond delay="0"/>
                                  </p:stCondLst>
                                  <p:childTnLst>
                                    <p:animEffect transition="out" filter="fade">
                                      <p:cBhvr>
                                        <p:cTn id="101" dur="500" tmFilter="0, 0; .2, .5; .8, .5; 1, 0"/>
                                        <p:tgtEl>
                                          <p:spTgt spid="18"/>
                                        </p:tgtEl>
                                      </p:cBhvr>
                                    </p:animEffect>
                                    <p:animScale>
                                      <p:cBhvr>
                                        <p:cTn id="102" dur="250" autoRev="1" fill="hold"/>
                                        <p:tgtEl>
                                          <p:spTgt spid="18"/>
                                        </p:tgtEl>
                                      </p:cBhvr>
                                      <p:by x="105000" y="105000"/>
                                    </p:animScale>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47"/>
                                        </p:tgtEl>
                                        <p:attrNameLst>
                                          <p:attrName>style.visibility</p:attrName>
                                        </p:attrNameLst>
                                      </p:cBhvr>
                                      <p:to>
                                        <p:strVal val="visible"/>
                                      </p:to>
                                    </p:set>
                                    <p:animEffect transition="in" filter="wipe(left)">
                                      <p:cBhvr>
                                        <p:cTn id="107" dur="500"/>
                                        <p:tgtEl>
                                          <p:spTgt spid="47"/>
                                        </p:tgtEl>
                                      </p:cBhvr>
                                    </p:animEffect>
                                  </p:childTnLst>
                                </p:cTn>
                              </p:par>
                            </p:childTnLst>
                          </p:cTn>
                        </p:par>
                        <p:par>
                          <p:cTn id="108" fill="hold">
                            <p:stCondLst>
                              <p:cond delay="500"/>
                            </p:stCondLst>
                            <p:childTnLst>
                              <p:par>
                                <p:cTn id="109" presetID="22" presetClass="entr" presetSubtype="8" fill="hold" nodeType="afterEffect">
                                  <p:stCondLst>
                                    <p:cond delay="0"/>
                                  </p:stCondLst>
                                  <p:childTnLst>
                                    <p:set>
                                      <p:cBhvr>
                                        <p:cTn id="110" dur="1" fill="hold">
                                          <p:stCondLst>
                                            <p:cond delay="0"/>
                                          </p:stCondLst>
                                        </p:cTn>
                                        <p:tgtEl>
                                          <p:spTgt spid="71"/>
                                        </p:tgtEl>
                                        <p:attrNameLst>
                                          <p:attrName>style.visibility</p:attrName>
                                        </p:attrNameLst>
                                      </p:cBhvr>
                                      <p:to>
                                        <p:strVal val="visible"/>
                                      </p:to>
                                    </p:set>
                                    <p:animEffect transition="in" filter="wipe(left)">
                                      <p:cBhvr>
                                        <p:cTn id="111" dur="500"/>
                                        <p:tgtEl>
                                          <p:spTgt spid="71"/>
                                        </p:tgtEl>
                                      </p:cBhvr>
                                    </p:animEffect>
                                  </p:childTnLst>
                                </p:cTn>
                              </p:par>
                            </p:childTnLst>
                          </p:cTn>
                        </p:par>
                        <p:par>
                          <p:cTn id="112" fill="hold">
                            <p:stCondLst>
                              <p:cond delay="1000"/>
                            </p:stCondLst>
                            <p:childTnLst>
                              <p:par>
                                <p:cTn id="113" presetID="22" presetClass="entr" presetSubtype="8" fill="hold" grpId="0" nodeType="afterEffect">
                                  <p:stCondLst>
                                    <p:cond delay="0"/>
                                  </p:stCondLst>
                                  <p:childTnLst>
                                    <p:set>
                                      <p:cBhvr>
                                        <p:cTn id="114" dur="1" fill="hold">
                                          <p:stCondLst>
                                            <p:cond delay="0"/>
                                          </p:stCondLst>
                                        </p:cTn>
                                        <p:tgtEl>
                                          <p:spTgt spid="25"/>
                                        </p:tgtEl>
                                        <p:attrNameLst>
                                          <p:attrName>style.visibility</p:attrName>
                                        </p:attrNameLst>
                                      </p:cBhvr>
                                      <p:to>
                                        <p:strVal val="visible"/>
                                      </p:to>
                                    </p:set>
                                    <p:animEffect transition="in" filter="wipe(left)">
                                      <p:cBhvr>
                                        <p:cTn id="115" dur="500"/>
                                        <p:tgtEl>
                                          <p:spTgt spid="25"/>
                                        </p:tgtEl>
                                      </p:cBhvr>
                                    </p:animEffect>
                                  </p:childTnLst>
                                </p:cTn>
                              </p:par>
                            </p:childTnLst>
                          </p:cTn>
                        </p:par>
                        <p:par>
                          <p:cTn id="116" fill="hold">
                            <p:stCondLst>
                              <p:cond delay="1500"/>
                            </p:stCondLst>
                            <p:childTnLst>
                              <p:par>
                                <p:cTn id="117" presetID="22" presetClass="entr" presetSubtype="8" fill="hold" grpId="0" nodeType="afterEffect">
                                  <p:stCondLst>
                                    <p:cond delay="0"/>
                                  </p:stCondLst>
                                  <p:childTnLst>
                                    <p:set>
                                      <p:cBhvr>
                                        <p:cTn id="118" dur="1" fill="hold">
                                          <p:stCondLst>
                                            <p:cond delay="0"/>
                                          </p:stCondLst>
                                        </p:cTn>
                                        <p:tgtEl>
                                          <p:spTgt spid="31"/>
                                        </p:tgtEl>
                                        <p:attrNameLst>
                                          <p:attrName>style.visibility</p:attrName>
                                        </p:attrNameLst>
                                      </p:cBhvr>
                                      <p:to>
                                        <p:strVal val="visible"/>
                                      </p:to>
                                    </p:set>
                                    <p:animEffect transition="in" filter="wipe(left)">
                                      <p:cBhvr>
                                        <p:cTn id="119" dur="500"/>
                                        <p:tgtEl>
                                          <p:spTgt spid="31"/>
                                        </p:tgtEl>
                                      </p:cBhvr>
                                    </p:animEffect>
                                  </p:childTnLst>
                                </p:cTn>
                              </p:par>
                            </p:childTnLst>
                          </p:cTn>
                        </p:par>
                        <p:par>
                          <p:cTn id="120" fill="hold">
                            <p:stCondLst>
                              <p:cond delay="2000"/>
                            </p:stCondLst>
                            <p:childTnLst>
                              <p:par>
                                <p:cTn id="121" presetID="22" presetClass="entr" presetSubtype="4" fill="hold" nodeType="afterEffect">
                                  <p:stCondLst>
                                    <p:cond delay="0"/>
                                  </p:stCondLst>
                                  <p:childTnLst>
                                    <p:set>
                                      <p:cBhvr>
                                        <p:cTn id="122" dur="1" fill="hold">
                                          <p:stCondLst>
                                            <p:cond delay="0"/>
                                          </p:stCondLst>
                                        </p:cTn>
                                        <p:tgtEl>
                                          <p:spTgt spid="100"/>
                                        </p:tgtEl>
                                        <p:attrNameLst>
                                          <p:attrName>style.visibility</p:attrName>
                                        </p:attrNameLst>
                                      </p:cBhvr>
                                      <p:to>
                                        <p:strVal val="visible"/>
                                      </p:to>
                                    </p:set>
                                    <p:animEffect transition="in" filter="wipe(down)">
                                      <p:cBhvr>
                                        <p:cTn id="123" dur="500"/>
                                        <p:tgtEl>
                                          <p:spTgt spid="100"/>
                                        </p:tgtEl>
                                      </p:cBhvr>
                                    </p:animEffect>
                                  </p:childTnLst>
                                </p:cTn>
                              </p:par>
                            </p:childTnLst>
                          </p:cTn>
                        </p:par>
                        <p:par>
                          <p:cTn id="124" fill="hold">
                            <p:stCondLst>
                              <p:cond delay="2500"/>
                            </p:stCondLst>
                            <p:childTnLst>
                              <p:par>
                                <p:cTn id="125" presetID="26" presetClass="emph" presetSubtype="0" fill="hold" grpId="3" nodeType="afterEffect">
                                  <p:stCondLst>
                                    <p:cond delay="0"/>
                                  </p:stCondLst>
                                  <p:childTnLst>
                                    <p:animEffect transition="out" filter="fade">
                                      <p:cBhvr>
                                        <p:cTn id="126" dur="500" tmFilter="0, 0; .2, .5; .8, .5; 1, 0"/>
                                        <p:tgtEl>
                                          <p:spTgt spid="17"/>
                                        </p:tgtEl>
                                      </p:cBhvr>
                                    </p:animEffect>
                                    <p:animScale>
                                      <p:cBhvr>
                                        <p:cTn id="127" dur="250" autoRev="1" fill="hold"/>
                                        <p:tgtEl>
                                          <p:spTgt spid="17"/>
                                        </p:tgtEl>
                                      </p:cBhvr>
                                      <p:by x="105000" y="105000"/>
                                    </p:animScale>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nodeType="clickEffect">
                                  <p:stCondLst>
                                    <p:cond delay="0"/>
                                  </p:stCondLst>
                                  <p:childTnLst>
                                    <p:set>
                                      <p:cBhvr>
                                        <p:cTn id="131" dur="1" fill="hold">
                                          <p:stCondLst>
                                            <p:cond delay="0"/>
                                          </p:stCondLst>
                                        </p:cTn>
                                        <p:tgtEl>
                                          <p:spTgt spid="48"/>
                                        </p:tgtEl>
                                        <p:attrNameLst>
                                          <p:attrName>style.visibility</p:attrName>
                                        </p:attrNameLst>
                                      </p:cBhvr>
                                      <p:to>
                                        <p:strVal val="visible"/>
                                      </p:to>
                                    </p:set>
                                    <p:animEffect transition="in" filter="wipe(left)">
                                      <p:cBhvr>
                                        <p:cTn id="132" dur="500"/>
                                        <p:tgtEl>
                                          <p:spTgt spid="48"/>
                                        </p:tgtEl>
                                      </p:cBhvr>
                                    </p:animEffect>
                                  </p:childTnLst>
                                </p:cTn>
                              </p:par>
                            </p:childTnLst>
                          </p:cTn>
                        </p:par>
                        <p:par>
                          <p:cTn id="133" fill="hold">
                            <p:stCondLst>
                              <p:cond delay="500"/>
                            </p:stCondLst>
                            <p:childTnLst>
                              <p:par>
                                <p:cTn id="134" presetID="22" presetClass="entr" presetSubtype="8" fill="hold" nodeType="afterEffect">
                                  <p:stCondLst>
                                    <p:cond delay="0"/>
                                  </p:stCondLst>
                                  <p:childTnLst>
                                    <p:set>
                                      <p:cBhvr>
                                        <p:cTn id="135" dur="1" fill="hold">
                                          <p:stCondLst>
                                            <p:cond delay="0"/>
                                          </p:stCondLst>
                                        </p:cTn>
                                        <p:tgtEl>
                                          <p:spTgt spid="41"/>
                                        </p:tgtEl>
                                        <p:attrNameLst>
                                          <p:attrName>style.visibility</p:attrName>
                                        </p:attrNameLst>
                                      </p:cBhvr>
                                      <p:to>
                                        <p:strVal val="visible"/>
                                      </p:to>
                                    </p:set>
                                    <p:animEffect transition="in" filter="wipe(left)">
                                      <p:cBhvr>
                                        <p:cTn id="136" dur="500"/>
                                        <p:tgtEl>
                                          <p:spTgt spid="41"/>
                                        </p:tgtEl>
                                      </p:cBhvr>
                                    </p:animEffect>
                                  </p:childTnLst>
                                </p:cTn>
                              </p:par>
                            </p:childTnLst>
                          </p:cTn>
                        </p:par>
                        <p:par>
                          <p:cTn id="137" fill="hold">
                            <p:stCondLst>
                              <p:cond delay="1000"/>
                            </p:stCondLst>
                            <p:childTnLst>
                              <p:par>
                                <p:cTn id="138" presetID="22" presetClass="entr" presetSubtype="8" fill="hold" grpId="0" nodeType="afterEffect">
                                  <p:stCondLst>
                                    <p:cond delay="0"/>
                                  </p:stCondLst>
                                  <p:childTnLst>
                                    <p:set>
                                      <p:cBhvr>
                                        <p:cTn id="139" dur="1" fill="hold">
                                          <p:stCondLst>
                                            <p:cond delay="0"/>
                                          </p:stCondLst>
                                        </p:cTn>
                                        <p:tgtEl>
                                          <p:spTgt spid="4"/>
                                        </p:tgtEl>
                                        <p:attrNameLst>
                                          <p:attrName>style.visibility</p:attrName>
                                        </p:attrNameLst>
                                      </p:cBhvr>
                                      <p:to>
                                        <p:strVal val="visible"/>
                                      </p:to>
                                    </p:set>
                                    <p:animEffect transition="in" filter="wipe(left)">
                                      <p:cBhvr>
                                        <p:cTn id="140" dur="500"/>
                                        <p:tgtEl>
                                          <p:spTgt spid="4"/>
                                        </p:tgtEl>
                                      </p:cBhvr>
                                    </p:animEffect>
                                  </p:childTnLst>
                                </p:cTn>
                              </p:par>
                            </p:childTnLst>
                          </p:cTn>
                        </p:par>
                        <p:par>
                          <p:cTn id="141" fill="hold">
                            <p:stCondLst>
                              <p:cond delay="1500"/>
                            </p:stCondLst>
                            <p:childTnLst>
                              <p:par>
                                <p:cTn id="142" presetID="22" presetClass="entr" presetSubtype="8" fill="hold" grpId="0" nodeType="afterEffect">
                                  <p:stCondLst>
                                    <p:cond delay="0"/>
                                  </p:stCondLst>
                                  <p:childTnLst>
                                    <p:set>
                                      <p:cBhvr>
                                        <p:cTn id="143" dur="1" fill="hold">
                                          <p:stCondLst>
                                            <p:cond delay="0"/>
                                          </p:stCondLst>
                                        </p:cTn>
                                        <p:tgtEl>
                                          <p:spTgt spid="37"/>
                                        </p:tgtEl>
                                        <p:attrNameLst>
                                          <p:attrName>style.visibility</p:attrName>
                                        </p:attrNameLst>
                                      </p:cBhvr>
                                      <p:to>
                                        <p:strVal val="visible"/>
                                      </p:to>
                                    </p:set>
                                    <p:animEffect transition="in" filter="wipe(left)">
                                      <p:cBhvr>
                                        <p:cTn id="144" dur="500"/>
                                        <p:tgtEl>
                                          <p:spTgt spid="37"/>
                                        </p:tgtEl>
                                      </p:cBhvr>
                                    </p:animEffect>
                                  </p:childTnLst>
                                </p:cTn>
                              </p:par>
                            </p:childTnLst>
                          </p:cTn>
                        </p:par>
                        <p:par>
                          <p:cTn id="145" fill="hold">
                            <p:stCondLst>
                              <p:cond delay="2000"/>
                            </p:stCondLst>
                            <p:childTnLst>
                              <p:par>
                                <p:cTn id="146" presetID="22" presetClass="entr" presetSubtype="4" fill="hold" nodeType="afterEffect">
                                  <p:stCondLst>
                                    <p:cond delay="0"/>
                                  </p:stCondLst>
                                  <p:childTnLst>
                                    <p:set>
                                      <p:cBhvr>
                                        <p:cTn id="147" dur="1" fill="hold">
                                          <p:stCondLst>
                                            <p:cond delay="0"/>
                                          </p:stCondLst>
                                        </p:cTn>
                                        <p:tgtEl>
                                          <p:spTgt spid="50"/>
                                        </p:tgtEl>
                                        <p:attrNameLst>
                                          <p:attrName>style.visibility</p:attrName>
                                        </p:attrNameLst>
                                      </p:cBhvr>
                                      <p:to>
                                        <p:strVal val="visible"/>
                                      </p:to>
                                    </p:set>
                                    <p:animEffect transition="in" filter="wipe(down)">
                                      <p:cBhvr>
                                        <p:cTn id="148" dur="500"/>
                                        <p:tgtEl>
                                          <p:spTgt spid="50"/>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8" fill="hold" nodeType="clickEffect">
                                  <p:stCondLst>
                                    <p:cond delay="0"/>
                                  </p:stCondLst>
                                  <p:childTnLst>
                                    <p:set>
                                      <p:cBhvr>
                                        <p:cTn id="152" dur="1" fill="hold">
                                          <p:stCondLst>
                                            <p:cond delay="0"/>
                                          </p:stCondLst>
                                        </p:cTn>
                                        <p:tgtEl>
                                          <p:spTgt spid="34"/>
                                        </p:tgtEl>
                                        <p:attrNameLst>
                                          <p:attrName>style.visibility</p:attrName>
                                        </p:attrNameLst>
                                      </p:cBhvr>
                                      <p:to>
                                        <p:strVal val="visible"/>
                                      </p:to>
                                    </p:set>
                                    <p:animEffect transition="in" filter="wipe(left)">
                                      <p:cBhvr>
                                        <p:cTn id="153" dur="500"/>
                                        <p:tgtEl>
                                          <p:spTgt spid="34"/>
                                        </p:tgtEl>
                                      </p:cBhvr>
                                    </p:animEffect>
                                  </p:childTnLst>
                                </p:cTn>
                              </p:par>
                            </p:childTnLst>
                          </p:cTn>
                        </p:par>
                        <p:par>
                          <p:cTn id="154" fill="hold">
                            <p:stCondLst>
                              <p:cond delay="500"/>
                            </p:stCondLst>
                            <p:childTnLst>
                              <p:par>
                                <p:cTn id="155" presetID="22" presetClass="entr" presetSubtype="8" fill="hold" nodeType="afterEffect">
                                  <p:stCondLst>
                                    <p:cond delay="0"/>
                                  </p:stCondLst>
                                  <p:childTnLst>
                                    <p:set>
                                      <p:cBhvr>
                                        <p:cTn id="156" dur="1" fill="hold">
                                          <p:stCondLst>
                                            <p:cond delay="0"/>
                                          </p:stCondLst>
                                        </p:cTn>
                                        <p:tgtEl>
                                          <p:spTgt spid="72"/>
                                        </p:tgtEl>
                                        <p:attrNameLst>
                                          <p:attrName>style.visibility</p:attrName>
                                        </p:attrNameLst>
                                      </p:cBhvr>
                                      <p:to>
                                        <p:strVal val="visible"/>
                                      </p:to>
                                    </p:set>
                                    <p:animEffect transition="in" filter="wipe(left)">
                                      <p:cBhvr>
                                        <p:cTn id="157" dur="500"/>
                                        <p:tgtEl>
                                          <p:spTgt spid="72"/>
                                        </p:tgtEl>
                                      </p:cBhvr>
                                    </p:animEffect>
                                  </p:childTnLst>
                                </p:cTn>
                              </p:par>
                            </p:childTnLst>
                          </p:cTn>
                        </p:par>
                        <p:par>
                          <p:cTn id="158" fill="hold">
                            <p:stCondLst>
                              <p:cond delay="1000"/>
                            </p:stCondLst>
                            <p:childTnLst>
                              <p:par>
                                <p:cTn id="159" presetID="22" presetClass="entr" presetSubtype="8" fill="hold" grpId="0" nodeType="afterEffect">
                                  <p:stCondLst>
                                    <p:cond delay="0"/>
                                  </p:stCondLst>
                                  <p:childTnLst>
                                    <p:set>
                                      <p:cBhvr>
                                        <p:cTn id="160" dur="1" fill="hold">
                                          <p:stCondLst>
                                            <p:cond delay="0"/>
                                          </p:stCondLst>
                                        </p:cTn>
                                        <p:tgtEl>
                                          <p:spTgt spid="44"/>
                                        </p:tgtEl>
                                        <p:attrNameLst>
                                          <p:attrName>style.visibility</p:attrName>
                                        </p:attrNameLst>
                                      </p:cBhvr>
                                      <p:to>
                                        <p:strVal val="visible"/>
                                      </p:to>
                                    </p:set>
                                    <p:animEffect transition="in" filter="wipe(left)">
                                      <p:cBhvr>
                                        <p:cTn id="16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7" grpId="2"/>
      <p:bldP spid="17" grpId="3"/>
      <p:bldP spid="18" grpId="0"/>
      <p:bldP spid="18" grpId="1"/>
      <p:bldP spid="28" grpId="0"/>
      <p:bldP spid="30" grpId="0"/>
      <p:bldP spid="32" grpId="0"/>
      <p:bldP spid="5" grpId="0"/>
      <p:bldP spid="25" grpId="0"/>
      <p:bldP spid="44" grpId="0"/>
      <p:bldP spid="38" grpId="0"/>
      <p:bldP spid="6" grpId="0"/>
      <p:bldP spid="27" grpId="0"/>
      <p:bldP spid="31" grpId="0"/>
      <p:bldP spid="150" grpId="0"/>
      <p:bldP spid="4" grpId="0"/>
      <p:bldP spid="3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39251-C1DB-A427-A37D-02ACA2B6B7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7240E2-1B44-DC66-5FC4-4918DF15FC6C}"/>
              </a:ext>
            </a:extLst>
          </p:cNvPr>
          <p:cNvSpPr>
            <a:spLocks noGrp="1"/>
          </p:cNvSpPr>
          <p:nvPr>
            <p:ph type="ctrTitle"/>
          </p:nvPr>
        </p:nvSpPr>
        <p:spPr/>
        <p:txBody>
          <a:bodyPr/>
          <a:lstStyle/>
          <a:p>
            <a:r>
              <a:rPr lang="en-GB" dirty="0"/>
              <a:t>ORE Equity Volatility Configuration</a:t>
            </a:r>
          </a:p>
        </p:txBody>
      </p:sp>
      <p:sp>
        <p:nvSpPr>
          <p:cNvPr id="3" name="Text Placeholder 2">
            <a:extLst>
              <a:ext uri="{FF2B5EF4-FFF2-40B4-BE49-F238E27FC236}">
                <a16:creationId xmlns:a16="http://schemas.microsoft.com/office/drawing/2014/main" id="{F8234B8F-209C-3B6B-2101-4AD50ED04EC5}"/>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p:sp>
        <p:nvSpPr>
          <p:cNvPr id="24" name="TextBox 23">
            <a:extLst>
              <a:ext uri="{FF2B5EF4-FFF2-40B4-BE49-F238E27FC236}">
                <a16:creationId xmlns:a16="http://schemas.microsoft.com/office/drawing/2014/main" id="{6A5E842D-295E-E38D-F807-29C4D86D065E}"/>
              </a:ext>
            </a:extLst>
          </p:cNvPr>
          <p:cNvSpPr txBox="1"/>
          <p:nvPr/>
        </p:nvSpPr>
        <p:spPr>
          <a:xfrm>
            <a:off x="4846336" y="5630895"/>
            <a:ext cx="4177192" cy="861774"/>
          </a:xfrm>
          <a:prstGeom prst="rect">
            <a:avLst/>
          </a:prstGeom>
          <a:noFill/>
        </p:spPr>
        <p:txBody>
          <a:bodyPr wrap="square">
            <a:spAutoFit/>
          </a:bodyPr>
          <a:lstStyle/>
          <a:p>
            <a:pPr algn="l"/>
            <a:r>
              <a:rPr lang="en-GB" sz="1600" b="0" i="0" u="none" strike="noStrike" baseline="0" dirty="0">
                <a:solidFill>
                  <a:srgbClr val="008000"/>
                </a:solidFill>
                <a:latin typeface="SFTT1000"/>
              </a:rPr>
              <a:t>&lt;Constant&gt;</a:t>
            </a:r>
          </a:p>
          <a:p>
            <a:pPr lvl="1"/>
            <a:r>
              <a:rPr lang="en-GB" sz="1600" b="0" i="0" u="none" strike="noStrike" baseline="0" dirty="0">
                <a:solidFill>
                  <a:srgbClr val="008000"/>
                </a:solidFill>
                <a:latin typeface="SFTT1000"/>
              </a:rPr>
              <a:t>&lt;Quote&gt;</a:t>
            </a:r>
            <a:r>
              <a:rPr lang="en-GB" sz="1600" b="0" u="none" strike="noStrike" baseline="0" dirty="0">
                <a:solidFill>
                  <a:schemeClr val="accent4"/>
                </a:solidFill>
                <a:latin typeface="SFTT1000"/>
              </a:rPr>
              <a:t>[</a:t>
            </a:r>
            <a:r>
              <a:rPr lang="en-GB" sz="1600" b="0" i="1" u="none" strike="noStrike" baseline="0" dirty="0">
                <a:solidFill>
                  <a:schemeClr val="accent4"/>
                </a:solidFill>
                <a:latin typeface="SFTT1000"/>
              </a:rPr>
              <a:t>Quote Reference</a:t>
            </a:r>
            <a:r>
              <a:rPr lang="en-GB" sz="1600" b="0" u="none" strike="noStrike" baseline="0" dirty="0">
                <a:solidFill>
                  <a:schemeClr val="accent4"/>
                </a:solidFill>
                <a:latin typeface="SFTT1000"/>
              </a:rPr>
              <a:t>]</a:t>
            </a:r>
            <a:r>
              <a:rPr lang="en-GB" sz="1600" b="0" i="0" u="none" strike="noStrike" baseline="0" dirty="0">
                <a:solidFill>
                  <a:srgbClr val="008000"/>
                </a:solidFill>
                <a:latin typeface="SFTT1000"/>
              </a:rPr>
              <a:t>&lt;/Quote&gt; </a:t>
            </a:r>
          </a:p>
          <a:p>
            <a:r>
              <a:rPr lang="en-GB" sz="1600" b="0" i="0" u="none" strike="noStrike" baseline="0" dirty="0">
                <a:solidFill>
                  <a:srgbClr val="008000"/>
                </a:solidFill>
                <a:latin typeface="SFTT1000"/>
              </a:rPr>
              <a:t>&lt;/Constant&gt;</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7AFBC7D-0537-FAF5-2455-0D331C76FFFD}"/>
                  </a:ext>
                </a:extLst>
              </p:cNvPr>
              <p:cNvSpPr txBox="1"/>
              <p:nvPr/>
            </p:nvSpPr>
            <p:spPr>
              <a:xfrm>
                <a:off x="664108" y="3139818"/>
                <a:ext cx="1709571"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ea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𝐾</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sub>
                      </m:sSub>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𝜎</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𝐾</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oMath>
                  </m:oMathPara>
                </a14:m>
                <a:endParaRPr lang="en-GB" dirty="0"/>
              </a:p>
            </p:txBody>
          </p:sp>
        </mc:Choice>
        <mc:Fallback xmlns="">
          <p:sp>
            <p:nvSpPr>
              <p:cNvPr id="35" name="TextBox 34">
                <a:extLst>
                  <a:ext uri="{FF2B5EF4-FFF2-40B4-BE49-F238E27FC236}">
                    <a16:creationId xmlns:a16="http://schemas.microsoft.com/office/drawing/2014/main" id="{97AFBC7D-0537-FAF5-2455-0D331C76FFFD}"/>
                  </a:ext>
                </a:extLst>
              </p:cNvPr>
              <p:cNvSpPr txBox="1">
                <a:spLocks noRot="1" noChangeAspect="1" noMove="1" noResize="1" noEditPoints="1" noAdjustHandles="1" noChangeArrowheads="1" noChangeShapeType="1" noTextEdit="1"/>
              </p:cNvSpPr>
              <p:nvPr/>
            </p:nvSpPr>
            <p:spPr>
              <a:xfrm>
                <a:off x="664108" y="3139818"/>
                <a:ext cx="1709571" cy="289182"/>
              </a:xfrm>
              <a:prstGeom prst="rect">
                <a:avLst/>
              </a:prstGeom>
              <a:blipFill>
                <a:blip r:embed="rId3"/>
                <a:stretch>
                  <a:fillRect l="-1429" r="-2143" b="-12500"/>
                </a:stretch>
              </a:blipFill>
            </p:spPr>
            <p:txBody>
              <a:bodyPr/>
              <a:lstStyle/>
              <a:p>
                <a:r>
                  <a:rPr lang="en-GB">
                    <a:noFill/>
                  </a:rPr>
                  <a:t> </a:t>
                </a:r>
              </a:p>
            </p:txBody>
          </p:sp>
        </mc:Fallback>
      </mc:AlternateContent>
      <p:pic>
        <p:nvPicPr>
          <p:cNvPr id="36" name="Picture 35">
            <a:extLst>
              <a:ext uri="{FF2B5EF4-FFF2-40B4-BE49-F238E27FC236}">
                <a16:creationId xmlns:a16="http://schemas.microsoft.com/office/drawing/2014/main" id="{AE4A107C-2D1D-041A-D1EC-C9283C3FB48A}"/>
              </a:ext>
            </a:extLst>
          </p:cNvPr>
          <p:cNvPicPr>
            <a:picLocks noChangeAspect="1"/>
          </p:cNvPicPr>
          <p:nvPr/>
        </p:nvPicPr>
        <p:blipFill>
          <a:blip r:embed="rId4"/>
          <a:stretch>
            <a:fillRect/>
          </a:stretch>
        </p:blipFill>
        <p:spPr>
          <a:xfrm>
            <a:off x="2641600" y="1645312"/>
            <a:ext cx="8217335" cy="3567376"/>
          </a:xfrm>
          <a:prstGeom prst="rect">
            <a:avLst/>
          </a:prstGeom>
        </p:spPr>
      </p:pic>
      <p:sp>
        <p:nvSpPr>
          <p:cNvPr id="42" name="TextBox 41">
            <a:extLst>
              <a:ext uri="{FF2B5EF4-FFF2-40B4-BE49-F238E27FC236}">
                <a16:creationId xmlns:a16="http://schemas.microsoft.com/office/drawing/2014/main" id="{4E495671-8991-0826-8C75-361D2B551FD5}"/>
              </a:ext>
            </a:extLst>
          </p:cNvPr>
          <p:cNvSpPr txBox="1"/>
          <p:nvPr/>
        </p:nvSpPr>
        <p:spPr>
          <a:xfrm>
            <a:off x="443289" y="951071"/>
            <a:ext cx="11532810" cy="461665"/>
          </a:xfrm>
          <a:prstGeom prst="rect">
            <a:avLst/>
          </a:prstGeom>
          <a:solidFill>
            <a:schemeClr val="bg1">
              <a:lumMod val="95000"/>
            </a:schemeClr>
          </a:solidFill>
        </p:spPr>
        <p:txBody>
          <a:bodyPr wrap="square" rtlCol="0">
            <a:spAutoFit/>
          </a:bodyPr>
          <a:lstStyle/>
          <a:p>
            <a:pPr algn="ctr"/>
            <a:r>
              <a:rPr lang="en-GB" sz="2400" b="1" dirty="0"/>
              <a:t>Constant</a:t>
            </a:r>
          </a:p>
        </p:txBody>
      </p:sp>
      <p:sp>
        <p:nvSpPr>
          <p:cNvPr id="43" name="TextBox 42">
            <a:extLst>
              <a:ext uri="{FF2B5EF4-FFF2-40B4-BE49-F238E27FC236}">
                <a16:creationId xmlns:a16="http://schemas.microsoft.com/office/drawing/2014/main" id="{AF41A686-B5F2-3C22-C2D3-661C182EA39C}"/>
              </a:ext>
            </a:extLst>
          </p:cNvPr>
          <p:cNvSpPr txBox="1"/>
          <p:nvPr/>
        </p:nvSpPr>
        <p:spPr>
          <a:xfrm>
            <a:off x="4873739" y="5323118"/>
            <a:ext cx="5985196" cy="307777"/>
          </a:xfrm>
          <a:prstGeom prst="rect">
            <a:avLst/>
          </a:prstGeom>
          <a:noFill/>
        </p:spPr>
        <p:txBody>
          <a:bodyPr wrap="square">
            <a:spAutoFit/>
          </a:bodyPr>
          <a:lstStyle/>
          <a:p>
            <a:r>
              <a:rPr lang="en-US" sz="1400" b="0" i="0" u="none" strike="noStrike" baseline="0" dirty="0">
                <a:solidFill>
                  <a:schemeClr val="accent3"/>
                </a:solidFill>
                <a:latin typeface="SFTT1200"/>
              </a:rPr>
              <a:t>EQUITY_OPTION/RATE_LNVOL/[NAME]/[CCY]/[EXPIRY]/[</a:t>
            </a:r>
            <a:r>
              <a:rPr lang="en-US" sz="1400" dirty="0">
                <a:solidFill>
                  <a:schemeClr val="accent3"/>
                </a:solidFill>
                <a:latin typeface="SFTT1200"/>
              </a:rPr>
              <a:t>STRIKE</a:t>
            </a:r>
            <a:r>
              <a:rPr lang="en-US" sz="1400" b="0" i="0" u="none" strike="noStrike" baseline="0" dirty="0">
                <a:solidFill>
                  <a:schemeClr val="accent3"/>
                </a:solidFill>
                <a:latin typeface="SFTT1200"/>
              </a:rPr>
              <a:t>]</a:t>
            </a:r>
            <a:endParaRPr lang="en-GB" sz="1400" dirty="0">
              <a:solidFill>
                <a:schemeClr val="accent3"/>
              </a:solidFill>
            </a:endParaRPr>
          </a:p>
        </p:txBody>
      </p:sp>
      <p:cxnSp>
        <p:nvCxnSpPr>
          <p:cNvPr id="5" name="Connector: Curved 4">
            <a:extLst>
              <a:ext uri="{FF2B5EF4-FFF2-40B4-BE49-F238E27FC236}">
                <a16:creationId xmlns:a16="http://schemas.microsoft.com/office/drawing/2014/main" id="{2D2600C3-A916-D338-60F3-509F5C172FB7}"/>
              </a:ext>
            </a:extLst>
          </p:cNvPr>
          <p:cNvCxnSpPr>
            <a:cxnSpLocks/>
          </p:cNvCxnSpPr>
          <p:nvPr/>
        </p:nvCxnSpPr>
        <p:spPr>
          <a:xfrm rot="16200000" flipV="1">
            <a:off x="10069053" y="5040396"/>
            <a:ext cx="293760" cy="113275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15DA0CE-6599-9532-1BB7-111E4C9B517F}"/>
              </a:ext>
            </a:extLst>
          </p:cNvPr>
          <p:cNvSpPr txBox="1"/>
          <p:nvPr/>
        </p:nvSpPr>
        <p:spPr>
          <a:xfrm>
            <a:off x="9744596" y="5767670"/>
            <a:ext cx="3065378" cy="523220"/>
          </a:xfrm>
          <a:prstGeom prst="rect">
            <a:avLst/>
          </a:prstGeom>
          <a:noFill/>
        </p:spPr>
        <p:txBody>
          <a:bodyPr wrap="square" rtlCol="0">
            <a:spAutoFit/>
          </a:bodyPr>
          <a:lstStyle/>
          <a:p>
            <a:pPr marL="285750" indent="-285750">
              <a:buFontTx/>
              <a:buChar char="-"/>
            </a:pPr>
            <a:r>
              <a:rPr lang="en-GB" sz="1400" i="1" dirty="0">
                <a:solidFill>
                  <a:srgbClr val="C00000"/>
                </a:solidFill>
              </a:rPr>
              <a:t>Absolute Strike (e.g. 4000) </a:t>
            </a:r>
          </a:p>
          <a:p>
            <a:pPr marL="285750" indent="-285750">
              <a:buFontTx/>
              <a:buChar char="-"/>
            </a:pPr>
            <a:r>
              <a:rPr lang="en-GB" sz="1400" i="1" dirty="0">
                <a:solidFill>
                  <a:srgbClr val="C00000"/>
                </a:solidFill>
              </a:rPr>
              <a:t>“ATM”/”ATMF”</a:t>
            </a:r>
          </a:p>
        </p:txBody>
      </p:sp>
    </p:spTree>
    <p:extLst>
      <p:ext uri="{BB962C8B-B14F-4D97-AF65-F5344CB8AC3E}">
        <p14:creationId xmlns:p14="http://schemas.microsoft.com/office/powerpoint/2010/main" val="1470343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374AB-030B-1D53-B1AA-EADD9F7D6BD1}"/>
              </a:ext>
            </a:extLst>
          </p:cNvPr>
          <p:cNvSpPr>
            <a:spLocks noGrp="1"/>
          </p:cNvSpPr>
          <p:nvPr>
            <p:ph type="ctrTitle"/>
          </p:nvPr>
        </p:nvSpPr>
        <p:spPr/>
        <p:txBody>
          <a:bodyPr/>
          <a:lstStyle/>
          <a:p>
            <a:endParaRPr lang="en-GB"/>
          </a:p>
        </p:txBody>
      </p:sp>
      <p:sp>
        <p:nvSpPr>
          <p:cNvPr id="3" name="Text Placeholder 2">
            <a:extLst>
              <a:ext uri="{FF2B5EF4-FFF2-40B4-BE49-F238E27FC236}">
                <a16:creationId xmlns:a16="http://schemas.microsoft.com/office/drawing/2014/main" id="{7ACDCB54-E89B-E18C-8F0D-92AACE82F860}"/>
              </a:ext>
            </a:extLst>
          </p:cNvPr>
          <p:cNvSpPr>
            <a:spLocks noGrp="1"/>
          </p:cNvSpPr>
          <p:nvPr>
            <p:ph type="body" sz="quarter" idx="10"/>
          </p:nvPr>
        </p:nvSpPr>
        <p:spPr/>
        <p:txBody>
          <a:bodyPr/>
          <a:lstStyle/>
          <a:p>
            <a:endParaRPr lang="en-GB"/>
          </a:p>
        </p:txBody>
      </p:sp>
      <p:sp>
        <p:nvSpPr>
          <p:cNvPr id="4" name="Content Placeholder 3">
            <a:extLst>
              <a:ext uri="{FF2B5EF4-FFF2-40B4-BE49-F238E27FC236}">
                <a16:creationId xmlns:a16="http://schemas.microsoft.com/office/drawing/2014/main" id="{387E897E-332D-D367-AF35-F0C356E1B7DF}"/>
              </a:ext>
            </a:extLst>
          </p:cNvPr>
          <p:cNvSpPr>
            <a:spLocks noGrp="1"/>
          </p:cNvSpPr>
          <p:nvPr>
            <p:ph sz="quarter" idx="12"/>
          </p:nvPr>
        </p:nvSpPr>
        <p:spPr/>
        <p:txBody>
          <a:bodyPr/>
          <a:lstStyle/>
          <a:p>
            <a:endParaRPr lang="en-GB"/>
          </a:p>
        </p:txBody>
      </p:sp>
      <p:pic>
        <p:nvPicPr>
          <p:cNvPr id="6" name="Picture 5">
            <a:extLst>
              <a:ext uri="{FF2B5EF4-FFF2-40B4-BE49-F238E27FC236}">
                <a16:creationId xmlns:a16="http://schemas.microsoft.com/office/drawing/2014/main" id="{73745D60-1C04-B834-5D8A-34FF7F4D359F}"/>
              </a:ext>
            </a:extLst>
          </p:cNvPr>
          <p:cNvPicPr>
            <a:picLocks noChangeAspect="1"/>
          </p:cNvPicPr>
          <p:nvPr/>
        </p:nvPicPr>
        <p:blipFill>
          <a:blip r:embed="rId2"/>
          <a:stretch>
            <a:fillRect/>
          </a:stretch>
        </p:blipFill>
        <p:spPr>
          <a:xfrm>
            <a:off x="-97277" y="-12889"/>
            <a:ext cx="12928060" cy="6912500"/>
          </a:xfrm>
          <a:prstGeom prst="rect">
            <a:avLst/>
          </a:prstGeom>
        </p:spPr>
      </p:pic>
      <p:sp>
        <p:nvSpPr>
          <p:cNvPr id="7" name="TextBox 6">
            <a:extLst>
              <a:ext uri="{FF2B5EF4-FFF2-40B4-BE49-F238E27FC236}">
                <a16:creationId xmlns:a16="http://schemas.microsoft.com/office/drawing/2014/main" id="{35BB3DAA-1EB3-701B-EF7B-BCDB0255B8DF}"/>
              </a:ext>
            </a:extLst>
          </p:cNvPr>
          <p:cNvSpPr txBox="1"/>
          <p:nvPr/>
        </p:nvSpPr>
        <p:spPr>
          <a:xfrm>
            <a:off x="1908741" y="199228"/>
            <a:ext cx="1663430" cy="954107"/>
          </a:xfrm>
          <a:prstGeom prst="rect">
            <a:avLst/>
          </a:prstGeom>
          <a:solidFill>
            <a:srgbClr val="FBD8CB">
              <a:alpha val="74902"/>
            </a:srgbClr>
          </a:solidFill>
        </p:spPr>
        <p:txBody>
          <a:bodyPr wrap="square" rtlCol="0">
            <a:spAutoFit/>
          </a:bodyPr>
          <a:lstStyle/>
          <a:p>
            <a:pPr algn="ctr"/>
            <a:r>
              <a:rPr lang="en-GB" sz="2800" b="1" dirty="0">
                <a:solidFill>
                  <a:srgbClr val="C00000"/>
                </a:solidFill>
              </a:rPr>
              <a:t>ORE </a:t>
            </a:r>
          </a:p>
          <a:p>
            <a:pPr algn="ctr"/>
            <a:r>
              <a:rPr lang="en-GB" sz="2800" b="1" dirty="0">
                <a:solidFill>
                  <a:srgbClr val="C00000"/>
                </a:solidFill>
              </a:rPr>
              <a:t>C++</a:t>
            </a:r>
          </a:p>
        </p:txBody>
      </p:sp>
      <p:sp>
        <p:nvSpPr>
          <p:cNvPr id="8" name="TextBox 7">
            <a:extLst>
              <a:ext uri="{FF2B5EF4-FFF2-40B4-BE49-F238E27FC236}">
                <a16:creationId xmlns:a16="http://schemas.microsoft.com/office/drawing/2014/main" id="{F12BF76C-DCE0-8BD3-BB38-2D0C967EB1C2}"/>
              </a:ext>
            </a:extLst>
          </p:cNvPr>
          <p:cNvSpPr txBox="1"/>
          <p:nvPr/>
        </p:nvSpPr>
        <p:spPr>
          <a:xfrm>
            <a:off x="1908741" y="5475226"/>
            <a:ext cx="1663430" cy="954107"/>
          </a:xfrm>
          <a:prstGeom prst="rect">
            <a:avLst/>
          </a:prstGeom>
          <a:solidFill>
            <a:srgbClr val="FBD8CB">
              <a:alpha val="74902"/>
            </a:srgbClr>
          </a:solidFill>
        </p:spPr>
        <p:txBody>
          <a:bodyPr wrap="square" rtlCol="0">
            <a:spAutoFit/>
          </a:bodyPr>
          <a:lstStyle/>
          <a:p>
            <a:pPr algn="ctr"/>
            <a:r>
              <a:rPr lang="en-GB" sz="2800" b="1" dirty="0">
                <a:solidFill>
                  <a:srgbClr val="C00000"/>
                </a:solidFill>
              </a:rPr>
              <a:t>ORE Output</a:t>
            </a:r>
          </a:p>
        </p:txBody>
      </p:sp>
      <p:sp>
        <p:nvSpPr>
          <p:cNvPr id="9" name="TextBox 8">
            <a:extLst>
              <a:ext uri="{FF2B5EF4-FFF2-40B4-BE49-F238E27FC236}">
                <a16:creationId xmlns:a16="http://schemas.microsoft.com/office/drawing/2014/main" id="{49769627-1B1D-CF0F-8449-B46582298B84}"/>
              </a:ext>
            </a:extLst>
          </p:cNvPr>
          <p:cNvSpPr txBox="1"/>
          <p:nvPr/>
        </p:nvSpPr>
        <p:spPr>
          <a:xfrm>
            <a:off x="8277669" y="565934"/>
            <a:ext cx="2685957" cy="954107"/>
          </a:xfrm>
          <a:prstGeom prst="rect">
            <a:avLst/>
          </a:prstGeom>
          <a:solidFill>
            <a:srgbClr val="FBD8CB">
              <a:alpha val="74902"/>
            </a:srgbClr>
          </a:solidFill>
        </p:spPr>
        <p:txBody>
          <a:bodyPr wrap="square" rtlCol="0">
            <a:spAutoFit/>
          </a:bodyPr>
          <a:lstStyle/>
          <a:p>
            <a:pPr algn="ctr"/>
            <a:r>
              <a:rPr lang="en-GB" sz="2800" b="1" dirty="0">
                <a:solidFill>
                  <a:srgbClr val="C00000"/>
                </a:solidFill>
              </a:rPr>
              <a:t>Replicating Spreadsheet</a:t>
            </a:r>
          </a:p>
        </p:txBody>
      </p:sp>
      <p:sp>
        <p:nvSpPr>
          <p:cNvPr id="10" name="Rectangle: Rounded Corners 9">
            <a:extLst>
              <a:ext uri="{FF2B5EF4-FFF2-40B4-BE49-F238E27FC236}">
                <a16:creationId xmlns:a16="http://schemas.microsoft.com/office/drawing/2014/main" id="{C7F78E3C-C2E5-306B-052B-B8BB6B976F34}"/>
              </a:ext>
            </a:extLst>
          </p:cNvPr>
          <p:cNvSpPr/>
          <p:nvPr/>
        </p:nvSpPr>
        <p:spPr>
          <a:xfrm>
            <a:off x="4007795" y="1806083"/>
            <a:ext cx="1566154" cy="155643"/>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EF48D780-5BE7-8D89-E5AE-571D1BCD0CBB}"/>
              </a:ext>
            </a:extLst>
          </p:cNvPr>
          <p:cNvSpPr/>
          <p:nvPr/>
        </p:nvSpPr>
        <p:spPr>
          <a:xfrm>
            <a:off x="7331412" y="5649641"/>
            <a:ext cx="2094690" cy="323142"/>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1D24C059-5F85-9ECE-8409-148E9020B688}"/>
              </a:ext>
            </a:extLst>
          </p:cNvPr>
          <p:cNvSpPr/>
          <p:nvPr/>
        </p:nvSpPr>
        <p:spPr>
          <a:xfrm>
            <a:off x="2594041" y="5030698"/>
            <a:ext cx="547993" cy="297287"/>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Arrow Connector 13">
            <a:extLst>
              <a:ext uri="{FF2B5EF4-FFF2-40B4-BE49-F238E27FC236}">
                <a16:creationId xmlns:a16="http://schemas.microsoft.com/office/drawing/2014/main" id="{0DA23EDD-6F1C-0C52-12B9-70688D9E7BD8}"/>
              </a:ext>
            </a:extLst>
          </p:cNvPr>
          <p:cNvCxnSpPr>
            <a:cxnSpLocks/>
            <a:stCxn id="10" idx="2"/>
            <a:endCxn id="11" idx="0"/>
          </p:cNvCxnSpPr>
          <p:nvPr/>
        </p:nvCxnSpPr>
        <p:spPr>
          <a:xfrm>
            <a:off x="4790872" y="1961726"/>
            <a:ext cx="3587885" cy="3687915"/>
          </a:xfrm>
          <a:prstGeom prst="straightConnector1">
            <a:avLst/>
          </a:prstGeom>
          <a:ln w="28575">
            <a:solidFill>
              <a:srgbClr val="C0000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0723DC-C11B-F116-C736-65A10E47CD59}"/>
              </a:ext>
            </a:extLst>
          </p:cNvPr>
          <p:cNvCxnSpPr>
            <a:cxnSpLocks/>
            <a:stCxn id="12" idx="3"/>
          </p:cNvCxnSpPr>
          <p:nvPr/>
        </p:nvCxnSpPr>
        <p:spPr>
          <a:xfrm>
            <a:off x="3142034" y="5179342"/>
            <a:ext cx="4189378" cy="635670"/>
          </a:xfrm>
          <a:prstGeom prst="straightConnector1">
            <a:avLst/>
          </a:prstGeom>
          <a:ln w="28575">
            <a:solidFill>
              <a:srgbClr val="C0000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B108486-1AD8-ED07-DD0D-520A0741EEDA}"/>
              </a:ext>
            </a:extLst>
          </p:cNvPr>
          <p:cNvCxnSpPr>
            <a:cxnSpLocks/>
            <a:stCxn id="12" idx="0"/>
            <a:endCxn id="10" idx="2"/>
          </p:cNvCxnSpPr>
          <p:nvPr/>
        </p:nvCxnSpPr>
        <p:spPr>
          <a:xfrm flipV="1">
            <a:off x="2868038" y="1961726"/>
            <a:ext cx="1922834" cy="3068972"/>
          </a:xfrm>
          <a:prstGeom prst="straightConnector1">
            <a:avLst/>
          </a:prstGeom>
          <a:ln w="28575">
            <a:solidFill>
              <a:srgbClr val="C0000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9047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heel(1)">
                                      <p:cBhvr>
                                        <p:cTn id="10" dur="75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heel(1)">
                                      <p:cBhvr>
                                        <p:cTn id="18" dur="75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37"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barn(outVertical)">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heel(1)">
                                      <p:cBhvr>
                                        <p:cTn id="31" dur="75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barn(outVertical)">
                                      <p:cBhvr>
                                        <p:cTn id="36" dur="500"/>
                                        <p:tgtEl>
                                          <p:spTgt spid="14"/>
                                        </p:tgtEl>
                                      </p:cBhvr>
                                    </p:animEffect>
                                  </p:childTnLst>
                                </p:cTn>
                              </p:par>
                              <p:par>
                                <p:cTn id="37" presetID="16" presetClass="entr" presetSubtype="37"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barn(outVertical)">
                                      <p:cBhvr>
                                        <p:cTn id="3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469D0-E2FA-BA7E-E050-2377F3F1C5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E2C34F-B9DD-FE14-ED0A-A4C009530072}"/>
              </a:ext>
            </a:extLst>
          </p:cNvPr>
          <p:cNvSpPr>
            <a:spLocks noGrp="1"/>
          </p:cNvSpPr>
          <p:nvPr>
            <p:ph type="ctrTitle"/>
          </p:nvPr>
        </p:nvSpPr>
        <p:spPr/>
        <p:txBody>
          <a:bodyPr/>
          <a:lstStyle/>
          <a:p>
            <a:r>
              <a:rPr lang="en-GB" dirty="0"/>
              <a:t>Market Data Schema</a:t>
            </a:r>
          </a:p>
        </p:txBody>
      </p:sp>
      <p:sp>
        <p:nvSpPr>
          <p:cNvPr id="29" name="Rectangle: Rounded Corners 28">
            <a:extLst>
              <a:ext uri="{FF2B5EF4-FFF2-40B4-BE49-F238E27FC236}">
                <a16:creationId xmlns:a16="http://schemas.microsoft.com/office/drawing/2014/main" id="{923C00C3-9054-CF9E-7088-984F73FFED49}"/>
              </a:ext>
            </a:extLst>
          </p:cNvPr>
          <p:cNvSpPr/>
          <p:nvPr/>
        </p:nvSpPr>
        <p:spPr>
          <a:xfrm>
            <a:off x="2983845" y="2645157"/>
            <a:ext cx="1854697" cy="512177"/>
          </a:xfrm>
          <a:prstGeom prst="round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400" dirty="0"/>
              <a:t>STOXX50E</a:t>
            </a:r>
          </a:p>
        </p:txBody>
      </p:sp>
      <p:sp>
        <p:nvSpPr>
          <p:cNvPr id="30" name="TextBox 29">
            <a:extLst>
              <a:ext uri="{FF2B5EF4-FFF2-40B4-BE49-F238E27FC236}">
                <a16:creationId xmlns:a16="http://schemas.microsoft.com/office/drawing/2014/main" id="{E2406CE4-1828-4ACC-F93A-CA3E1C7D9BB3}"/>
              </a:ext>
            </a:extLst>
          </p:cNvPr>
          <p:cNvSpPr txBox="1"/>
          <p:nvPr/>
        </p:nvSpPr>
        <p:spPr>
          <a:xfrm>
            <a:off x="3022991" y="3157334"/>
            <a:ext cx="1794316" cy="307777"/>
          </a:xfrm>
          <a:prstGeom prst="rect">
            <a:avLst/>
          </a:prstGeom>
          <a:noFill/>
        </p:spPr>
        <p:txBody>
          <a:bodyPr wrap="square" rtlCol="0">
            <a:spAutoFit/>
          </a:bodyPr>
          <a:lstStyle/>
          <a:p>
            <a:pPr algn="ctr"/>
            <a:r>
              <a:rPr lang="en-GB" sz="1400" b="1" dirty="0">
                <a:solidFill>
                  <a:schemeClr val="accent6">
                    <a:lumMod val="75000"/>
                  </a:schemeClr>
                </a:solidFill>
              </a:rPr>
              <a:t>Equity Volatility</a:t>
            </a:r>
          </a:p>
        </p:txBody>
      </p:sp>
      <p:sp>
        <p:nvSpPr>
          <p:cNvPr id="37" name="TextBox 36">
            <a:extLst>
              <a:ext uri="{FF2B5EF4-FFF2-40B4-BE49-F238E27FC236}">
                <a16:creationId xmlns:a16="http://schemas.microsoft.com/office/drawing/2014/main" id="{3A8C55D1-C994-CFC3-9A03-8F2B9288D3A2}"/>
              </a:ext>
            </a:extLst>
          </p:cNvPr>
          <p:cNvSpPr txBox="1"/>
          <p:nvPr/>
        </p:nvSpPr>
        <p:spPr>
          <a:xfrm rot="16200000">
            <a:off x="500920" y="2527722"/>
            <a:ext cx="1725193" cy="954107"/>
          </a:xfrm>
          <a:prstGeom prst="rect">
            <a:avLst/>
          </a:prstGeom>
          <a:noFill/>
        </p:spPr>
        <p:txBody>
          <a:bodyPr wrap="square" rtlCol="0">
            <a:spAutoFit/>
          </a:bodyPr>
          <a:lstStyle/>
          <a:p>
            <a:pPr algn="ctr"/>
            <a:r>
              <a:rPr lang="en-GB" sz="2800" b="1" dirty="0">
                <a:solidFill>
                  <a:schemeClr val="accent6">
                    <a:lumMod val="75000"/>
                  </a:schemeClr>
                </a:solidFill>
              </a:rPr>
              <a:t>Equity Volatility</a:t>
            </a:r>
          </a:p>
        </p:txBody>
      </p:sp>
      <p:grpSp>
        <p:nvGrpSpPr>
          <p:cNvPr id="57" name="Group 56">
            <a:extLst>
              <a:ext uri="{FF2B5EF4-FFF2-40B4-BE49-F238E27FC236}">
                <a16:creationId xmlns:a16="http://schemas.microsoft.com/office/drawing/2014/main" id="{D785B8BA-BABA-1221-A418-D75CBE50D08A}"/>
              </a:ext>
            </a:extLst>
          </p:cNvPr>
          <p:cNvGrpSpPr/>
          <p:nvPr/>
        </p:nvGrpSpPr>
        <p:grpSpPr>
          <a:xfrm>
            <a:off x="6513724" y="5050290"/>
            <a:ext cx="2130753" cy="1122306"/>
            <a:chOff x="9023567" y="5093877"/>
            <a:chExt cx="2283769" cy="948082"/>
          </a:xfrm>
        </p:grpSpPr>
        <p:sp>
          <p:nvSpPr>
            <p:cNvPr id="58" name="Rectangle: Rounded Corners 57">
              <a:extLst>
                <a:ext uri="{FF2B5EF4-FFF2-40B4-BE49-F238E27FC236}">
                  <a16:creationId xmlns:a16="http://schemas.microsoft.com/office/drawing/2014/main" id="{734E9AD0-1775-4D58-9EAB-9957D0B6A42A}"/>
                </a:ext>
              </a:extLst>
            </p:cNvPr>
            <p:cNvSpPr/>
            <p:nvPr/>
          </p:nvSpPr>
          <p:spPr>
            <a:xfrm>
              <a:off x="9157381" y="5441796"/>
              <a:ext cx="2042903" cy="234459"/>
            </a:xfrm>
            <a:prstGeom prst="round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050" dirty="0"/>
                <a:t>CurveConfig + TodaysMarket</a:t>
              </a:r>
            </a:p>
          </p:txBody>
        </p:sp>
        <p:sp>
          <p:nvSpPr>
            <p:cNvPr id="63" name="Rectangle: Rounded Corners 62">
              <a:extLst>
                <a:ext uri="{FF2B5EF4-FFF2-40B4-BE49-F238E27FC236}">
                  <a16:creationId xmlns:a16="http://schemas.microsoft.com/office/drawing/2014/main" id="{4FA0B12E-F920-4DDF-363E-BD9E58F23FD6}"/>
                </a:ext>
              </a:extLst>
            </p:cNvPr>
            <p:cNvSpPr/>
            <p:nvPr/>
          </p:nvSpPr>
          <p:spPr>
            <a:xfrm>
              <a:off x="9157381" y="5697264"/>
              <a:ext cx="2042903" cy="23445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050" dirty="0"/>
                <a:t>MarketData</a:t>
              </a:r>
            </a:p>
          </p:txBody>
        </p:sp>
        <p:sp>
          <p:nvSpPr>
            <p:cNvPr id="64" name="Rectangle: Rounded Corners 63">
              <a:extLst>
                <a:ext uri="{FF2B5EF4-FFF2-40B4-BE49-F238E27FC236}">
                  <a16:creationId xmlns:a16="http://schemas.microsoft.com/office/drawing/2014/main" id="{0CB06FDE-1C30-5367-CF0B-ADAFC21B9DF7}"/>
                </a:ext>
              </a:extLst>
            </p:cNvPr>
            <p:cNvSpPr/>
            <p:nvPr/>
          </p:nvSpPr>
          <p:spPr>
            <a:xfrm>
              <a:off x="9023567" y="5093877"/>
              <a:ext cx="2283769" cy="948082"/>
            </a:xfrm>
            <a:prstGeom prst="roundRect">
              <a:avLst>
                <a:gd name="adj" fmla="val 688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100" b="1" dirty="0">
                  <a:solidFill>
                    <a:srgbClr val="C00000"/>
                  </a:solidFill>
                </a:rPr>
                <a:t>Legend:</a:t>
              </a:r>
            </a:p>
          </p:txBody>
        </p:sp>
      </p:grpSp>
      <p:sp>
        <p:nvSpPr>
          <p:cNvPr id="65" name="Rectangle: Rounded Corners 64">
            <a:extLst>
              <a:ext uri="{FF2B5EF4-FFF2-40B4-BE49-F238E27FC236}">
                <a16:creationId xmlns:a16="http://schemas.microsoft.com/office/drawing/2014/main" id="{90FA500E-81B5-7017-1648-7BCDED3DE78A}"/>
              </a:ext>
            </a:extLst>
          </p:cNvPr>
          <p:cNvSpPr/>
          <p:nvPr/>
        </p:nvSpPr>
        <p:spPr>
          <a:xfrm>
            <a:off x="5762626" y="2142177"/>
            <a:ext cx="3086100" cy="1530929"/>
          </a:xfrm>
          <a:prstGeom prst="roundRect">
            <a:avLst>
              <a:gd name="adj" fmla="val 4404"/>
            </a:avLst>
          </a:prstGeom>
          <a:solidFill>
            <a:schemeClr val="bg1">
              <a:lumMod val="95000"/>
            </a:schemeClr>
          </a:solid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400" b="1" dirty="0">
                <a:solidFill>
                  <a:schemeClr val="tx1"/>
                </a:solidFill>
              </a:rPr>
              <a:t>Constant</a:t>
            </a:r>
          </a:p>
        </p:txBody>
      </p:sp>
      <p:sp>
        <p:nvSpPr>
          <p:cNvPr id="67" name="TextBox 66">
            <a:extLst>
              <a:ext uri="{FF2B5EF4-FFF2-40B4-BE49-F238E27FC236}">
                <a16:creationId xmlns:a16="http://schemas.microsoft.com/office/drawing/2014/main" id="{841F1B99-AC81-2276-EF52-C10C95A2EE90}"/>
              </a:ext>
            </a:extLst>
          </p:cNvPr>
          <p:cNvSpPr txBox="1"/>
          <p:nvPr/>
        </p:nvSpPr>
        <p:spPr>
          <a:xfrm>
            <a:off x="6262765" y="1738322"/>
            <a:ext cx="2212533" cy="369332"/>
          </a:xfrm>
          <a:prstGeom prst="rect">
            <a:avLst/>
          </a:prstGeom>
          <a:noFill/>
        </p:spPr>
        <p:txBody>
          <a:bodyPr wrap="square" rtlCol="0">
            <a:spAutoFit/>
          </a:bodyPr>
          <a:lstStyle/>
          <a:p>
            <a:pPr algn="ctr"/>
            <a:r>
              <a:rPr lang="en-GB" b="1" dirty="0">
                <a:solidFill>
                  <a:schemeClr val="accent1">
                    <a:lumMod val="60000"/>
                    <a:lumOff val="40000"/>
                  </a:schemeClr>
                </a:solidFill>
              </a:rPr>
              <a:t>STOXX50E</a:t>
            </a:r>
          </a:p>
        </p:txBody>
      </p:sp>
      <p:sp>
        <p:nvSpPr>
          <p:cNvPr id="80" name="Rectangle: Rounded Corners 79">
            <a:extLst>
              <a:ext uri="{FF2B5EF4-FFF2-40B4-BE49-F238E27FC236}">
                <a16:creationId xmlns:a16="http://schemas.microsoft.com/office/drawing/2014/main" id="{C4B6C6B9-209F-E0F4-919C-3C1A7A87252E}"/>
              </a:ext>
            </a:extLst>
          </p:cNvPr>
          <p:cNvSpPr/>
          <p:nvPr/>
        </p:nvSpPr>
        <p:spPr>
          <a:xfrm>
            <a:off x="6620601" y="2645157"/>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000" dirty="0"/>
              <a:t>EQUITY_OPTION/RATE_LNVOL/RIC:.STOXX50E/EUR</a:t>
            </a:r>
          </a:p>
        </p:txBody>
      </p:sp>
      <p:cxnSp>
        <p:nvCxnSpPr>
          <p:cNvPr id="97" name="Straight Arrow Connector 96">
            <a:extLst>
              <a:ext uri="{FF2B5EF4-FFF2-40B4-BE49-F238E27FC236}">
                <a16:creationId xmlns:a16="http://schemas.microsoft.com/office/drawing/2014/main" id="{CA869046-964B-3C1C-D7A6-EAE53B401A22}"/>
              </a:ext>
            </a:extLst>
          </p:cNvPr>
          <p:cNvCxnSpPr>
            <a:cxnSpLocks/>
            <a:stCxn id="29" idx="3"/>
            <a:endCxn id="65" idx="1"/>
          </p:cNvCxnSpPr>
          <p:nvPr/>
        </p:nvCxnSpPr>
        <p:spPr>
          <a:xfrm>
            <a:off x="4838542" y="2901246"/>
            <a:ext cx="924084" cy="6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D21A15F-5932-822F-BE1D-C568328F2EE6}"/>
                  </a:ext>
                </a:extLst>
              </p:cNvPr>
              <p:cNvSpPr txBox="1"/>
              <p:nvPr/>
            </p:nvSpPr>
            <p:spPr>
              <a:xfrm>
                <a:off x="2337958" y="3990975"/>
                <a:ext cx="6850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i="1" smtClean="0">
                          <a:solidFill>
                            <a:srgbClr val="F28B62"/>
                          </a:solidFill>
                          <a:latin typeface="Cambria Math" panose="02040503050406030204" pitchFamily="18" charset="0"/>
                          <a:ea typeface="Cambria Math" panose="02040503050406030204" pitchFamily="18" charset="0"/>
                        </a:rPr>
                        <m:t>𝜎</m:t>
                      </m:r>
                    </m:oMath>
                  </m:oMathPara>
                </a14:m>
                <a:endParaRPr lang="en-GB" dirty="0">
                  <a:solidFill>
                    <a:srgbClr val="F28B62"/>
                  </a:solidFill>
                </a:endParaRPr>
              </a:p>
            </p:txBody>
          </p:sp>
        </mc:Choice>
        <mc:Fallback xmlns="">
          <p:sp>
            <p:nvSpPr>
              <p:cNvPr id="12" name="TextBox 11">
                <a:extLst>
                  <a:ext uri="{FF2B5EF4-FFF2-40B4-BE49-F238E27FC236}">
                    <a16:creationId xmlns:a16="http://schemas.microsoft.com/office/drawing/2014/main" id="{DD21A15F-5932-822F-BE1D-C568328F2EE6}"/>
                  </a:ext>
                </a:extLst>
              </p:cNvPr>
              <p:cNvSpPr txBox="1">
                <a:spLocks noRot="1" noChangeAspect="1" noMove="1" noResize="1" noEditPoints="1" noAdjustHandles="1" noChangeArrowheads="1" noChangeShapeType="1" noTextEdit="1"/>
              </p:cNvSpPr>
              <p:nvPr/>
            </p:nvSpPr>
            <p:spPr>
              <a:xfrm>
                <a:off x="2337958" y="3990975"/>
                <a:ext cx="685034" cy="369332"/>
              </a:xfrm>
              <a:prstGeom prst="rect">
                <a:avLst/>
              </a:prstGeom>
              <a:blipFill>
                <a:blip r:embed="rId2"/>
                <a:stretch>
                  <a:fillRect/>
                </a:stretch>
              </a:blipFill>
            </p:spPr>
            <p:txBody>
              <a:bodyPr/>
              <a:lstStyle/>
              <a:p>
                <a:r>
                  <a:rPr lang="en-GB">
                    <a:noFill/>
                  </a:rPr>
                  <a:t> </a:t>
                </a:r>
              </a:p>
            </p:txBody>
          </p:sp>
        </mc:Fallback>
      </mc:AlternateContent>
      <p:sp>
        <p:nvSpPr>
          <p:cNvPr id="21" name="TextBox 20">
            <a:extLst>
              <a:ext uri="{FF2B5EF4-FFF2-40B4-BE49-F238E27FC236}">
                <a16:creationId xmlns:a16="http://schemas.microsoft.com/office/drawing/2014/main" id="{1F981242-012F-2716-74A1-38ECAA4EE413}"/>
              </a:ext>
            </a:extLst>
          </p:cNvPr>
          <p:cNvSpPr txBox="1"/>
          <p:nvPr/>
        </p:nvSpPr>
        <p:spPr>
          <a:xfrm>
            <a:off x="1553690" y="3964144"/>
            <a:ext cx="824419" cy="369332"/>
          </a:xfrm>
          <a:prstGeom prst="rect">
            <a:avLst/>
          </a:prstGeom>
          <a:solidFill>
            <a:schemeClr val="accent1">
              <a:lumMod val="20000"/>
              <a:lumOff val="80000"/>
            </a:schemeClr>
          </a:solidFill>
        </p:spPr>
        <p:txBody>
          <a:bodyPr wrap="square" rtlCol="0">
            <a:spAutoFit/>
          </a:bodyPr>
          <a:lstStyle/>
          <a:p>
            <a:pPr algn="ctr"/>
            <a:r>
              <a:rPr lang="en-GB" b="1" dirty="0"/>
              <a:t>Input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61DFD2F-33A5-CDED-A9BE-ABB7309095DE}"/>
                  </a:ext>
                </a:extLst>
              </p:cNvPr>
              <p:cNvSpPr txBox="1"/>
              <p:nvPr/>
            </p:nvSpPr>
            <p:spPr>
              <a:xfrm>
                <a:off x="2575994" y="4753933"/>
                <a:ext cx="1709571"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ea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𝐾</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sub>
                      </m:sSub>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𝜎</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𝐾</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oMath>
                  </m:oMathPara>
                </a14:m>
                <a:endParaRPr lang="en-GB" dirty="0"/>
              </a:p>
            </p:txBody>
          </p:sp>
        </mc:Choice>
        <mc:Fallback xmlns="">
          <p:sp>
            <p:nvSpPr>
              <p:cNvPr id="3" name="TextBox 2">
                <a:extLst>
                  <a:ext uri="{FF2B5EF4-FFF2-40B4-BE49-F238E27FC236}">
                    <a16:creationId xmlns:a16="http://schemas.microsoft.com/office/drawing/2014/main" id="{161DFD2F-33A5-CDED-A9BE-ABB7309095DE}"/>
                  </a:ext>
                </a:extLst>
              </p:cNvPr>
              <p:cNvSpPr txBox="1">
                <a:spLocks noRot="1" noChangeAspect="1" noMove="1" noResize="1" noEditPoints="1" noAdjustHandles="1" noChangeArrowheads="1" noChangeShapeType="1" noTextEdit="1"/>
              </p:cNvSpPr>
              <p:nvPr/>
            </p:nvSpPr>
            <p:spPr>
              <a:xfrm>
                <a:off x="2575994" y="4753933"/>
                <a:ext cx="1709571" cy="289182"/>
              </a:xfrm>
              <a:prstGeom prst="rect">
                <a:avLst/>
              </a:prstGeom>
              <a:blipFill>
                <a:blip r:embed="rId3"/>
                <a:stretch>
                  <a:fillRect l="-1429" r="-2143" b="-1276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507287B-1256-1EAB-3A47-A266941069EF}"/>
                  </a:ext>
                </a:extLst>
              </p:cNvPr>
              <p:cNvSpPr txBox="1"/>
              <p:nvPr/>
            </p:nvSpPr>
            <p:spPr>
              <a:xfrm>
                <a:off x="5778505" y="2714203"/>
                <a:ext cx="86006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i="1" smtClean="0">
                          <a:solidFill>
                            <a:srgbClr val="F28B62"/>
                          </a:solidFill>
                          <a:latin typeface="Cambria Math" panose="02040503050406030204" pitchFamily="18" charset="0"/>
                          <a:ea typeface="Cambria Math" panose="02040503050406030204" pitchFamily="18" charset="0"/>
                        </a:rPr>
                        <m:t>𝜎</m:t>
                      </m:r>
                    </m:oMath>
                  </m:oMathPara>
                </a14:m>
                <a:endParaRPr lang="en-GB" dirty="0">
                  <a:solidFill>
                    <a:srgbClr val="F28B62"/>
                  </a:solidFill>
                </a:endParaRPr>
              </a:p>
            </p:txBody>
          </p:sp>
        </mc:Choice>
        <mc:Fallback xmlns="">
          <p:sp>
            <p:nvSpPr>
              <p:cNvPr id="4" name="TextBox 3">
                <a:extLst>
                  <a:ext uri="{FF2B5EF4-FFF2-40B4-BE49-F238E27FC236}">
                    <a16:creationId xmlns:a16="http://schemas.microsoft.com/office/drawing/2014/main" id="{3507287B-1256-1EAB-3A47-A266941069EF}"/>
                  </a:ext>
                </a:extLst>
              </p:cNvPr>
              <p:cNvSpPr txBox="1">
                <a:spLocks noRot="1" noChangeAspect="1" noMove="1" noResize="1" noEditPoints="1" noAdjustHandles="1" noChangeArrowheads="1" noChangeShapeType="1" noTextEdit="1"/>
              </p:cNvSpPr>
              <p:nvPr/>
            </p:nvSpPr>
            <p:spPr>
              <a:xfrm>
                <a:off x="5778505" y="2714203"/>
                <a:ext cx="860067" cy="369332"/>
              </a:xfrm>
              <a:prstGeom prst="rect">
                <a:avLst/>
              </a:prstGeom>
              <a:blipFill>
                <a:blip r:embed="rId4"/>
                <a:stretch>
                  <a:fillRect/>
                </a:stretch>
              </a:blipFill>
            </p:spPr>
            <p:txBody>
              <a:bodyPr/>
              <a:lstStyle/>
              <a:p>
                <a:r>
                  <a:rPr lang="en-GB">
                    <a:noFill/>
                  </a:rPr>
                  <a:t> </a:t>
                </a:r>
              </a:p>
            </p:txBody>
          </p:sp>
        </mc:Fallback>
      </mc:AlternateContent>
      <p:sp>
        <p:nvSpPr>
          <p:cNvPr id="16" name="TextBox 15">
            <a:extLst>
              <a:ext uri="{FF2B5EF4-FFF2-40B4-BE49-F238E27FC236}">
                <a16:creationId xmlns:a16="http://schemas.microsoft.com/office/drawing/2014/main" id="{4AAB7AD5-D669-0809-B178-66747C7FCD5E}"/>
              </a:ext>
            </a:extLst>
          </p:cNvPr>
          <p:cNvSpPr txBox="1"/>
          <p:nvPr/>
        </p:nvSpPr>
        <p:spPr>
          <a:xfrm>
            <a:off x="1218489" y="1002911"/>
            <a:ext cx="10027580" cy="369332"/>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GB" b="1" dirty="0">
                <a:solidFill>
                  <a:schemeClr val="bg1"/>
                </a:solidFill>
              </a:rPr>
              <a:t>Explicit Implied Volatility - Constant Case</a:t>
            </a:r>
          </a:p>
        </p:txBody>
      </p:sp>
    </p:spTree>
    <p:extLst>
      <p:ext uri="{BB962C8B-B14F-4D97-AF65-F5344CB8AC3E}">
        <p14:creationId xmlns:p14="http://schemas.microsoft.com/office/powerpoint/2010/main" val="16014484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FF9F34-140B-4746-9D0C-7C42A458C0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98C7B9-55EE-3688-3183-45C5022710C4}"/>
              </a:ext>
            </a:extLst>
          </p:cNvPr>
          <p:cNvSpPr>
            <a:spLocks noGrp="1"/>
          </p:cNvSpPr>
          <p:nvPr>
            <p:ph type="ctrTitle"/>
          </p:nvPr>
        </p:nvSpPr>
        <p:spPr/>
        <p:txBody>
          <a:bodyPr/>
          <a:lstStyle/>
          <a:p>
            <a:r>
              <a:rPr lang="en-GB" dirty="0"/>
              <a:t>ORE Equity Volatility Configuration</a:t>
            </a:r>
          </a:p>
        </p:txBody>
      </p:sp>
      <p:sp>
        <p:nvSpPr>
          <p:cNvPr id="3" name="Text Placeholder 2">
            <a:extLst>
              <a:ext uri="{FF2B5EF4-FFF2-40B4-BE49-F238E27FC236}">
                <a16:creationId xmlns:a16="http://schemas.microsoft.com/office/drawing/2014/main" id="{2D202637-C73B-845A-D579-327E7D83C04C}"/>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p:sp>
        <p:nvSpPr>
          <p:cNvPr id="13" name="TextBox 12">
            <a:extLst>
              <a:ext uri="{FF2B5EF4-FFF2-40B4-BE49-F238E27FC236}">
                <a16:creationId xmlns:a16="http://schemas.microsoft.com/office/drawing/2014/main" id="{97E0F4AC-583B-13A1-F27D-E937441FAA47}"/>
              </a:ext>
            </a:extLst>
          </p:cNvPr>
          <p:cNvSpPr txBox="1"/>
          <p:nvPr/>
        </p:nvSpPr>
        <p:spPr>
          <a:xfrm>
            <a:off x="443289" y="951071"/>
            <a:ext cx="11532810" cy="461665"/>
          </a:xfrm>
          <a:prstGeom prst="rect">
            <a:avLst/>
          </a:prstGeom>
          <a:solidFill>
            <a:schemeClr val="bg1">
              <a:lumMod val="95000"/>
            </a:schemeClr>
          </a:solidFill>
        </p:spPr>
        <p:txBody>
          <a:bodyPr wrap="square" rtlCol="0">
            <a:spAutoFit/>
          </a:bodyPr>
          <a:lstStyle/>
          <a:p>
            <a:pPr algn="ctr"/>
            <a:r>
              <a:rPr lang="en-GB" sz="2400" b="1" dirty="0"/>
              <a:t>Curve</a:t>
            </a:r>
          </a:p>
        </p:txBody>
      </p:sp>
      <p:sp>
        <p:nvSpPr>
          <p:cNvPr id="25" name="TextBox 24">
            <a:extLst>
              <a:ext uri="{FF2B5EF4-FFF2-40B4-BE49-F238E27FC236}">
                <a16:creationId xmlns:a16="http://schemas.microsoft.com/office/drawing/2014/main" id="{0118532B-C29F-D544-3CB3-04B80AA2F29C}"/>
              </a:ext>
            </a:extLst>
          </p:cNvPr>
          <p:cNvSpPr txBox="1"/>
          <p:nvPr/>
        </p:nvSpPr>
        <p:spPr>
          <a:xfrm>
            <a:off x="7091589" y="1712649"/>
            <a:ext cx="5229974" cy="2308324"/>
          </a:xfrm>
          <a:prstGeom prst="rect">
            <a:avLst/>
          </a:prstGeom>
          <a:noFill/>
        </p:spPr>
        <p:txBody>
          <a:bodyPr wrap="square">
            <a:spAutoFit/>
          </a:bodyPr>
          <a:lstStyle/>
          <a:p>
            <a:pPr algn="l"/>
            <a:r>
              <a:rPr lang="en-GB" sz="1600" b="0" i="0" u="none" strike="noStrike" baseline="0" dirty="0">
                <a:solidFill>
                  <a:srgbClr val="008000"/>
                </a:solidFill>
                <a:latin typeface="SFTT1000"/>
              </a:rPr>
              <a:t>&lt;Curve&gt;</a:t>
            </a:r>
          </a:p>
          <a:p>
            <a:pPr lvl="1"/>
            <a:r>
              <a:rPr lang="en-GB" sz="1600" b="0" i="0" u="none" strike="noStrike" baseline="0" dirty="0">
                <a:solidFill>
                  <a:srgbClr val="008000"/>
                </a:solidFill>
                <a:latin typeface="SFTT1000"/>
              </a:rPr>
              <a:t>&lt;QuoteType&gt;</a:t>
            </a:r>
            <a:r>
              <a:rPr lang="en-GB" sz="1600" b="0" i="0" u="none" strike="noStrike" baseline="0" dirty="0">
                <a:latin typeface="SFTT1000"/>
              </a:rPr>
              <a:t>ImpliedVolatility</a:t>
            </a:r>
            <a:r>
              <a:rPr lang="en-GB" sz="1600" b="0" i="0" u="none" strike="noStrike" baseline="0" dirty="0">
                <a:solidFill>
                  <a:srgbClr val="008000"/>
                </a:solidFill>
                <a:latin typeface="SFTT1000"/>
              </a:rPr>
              <a:t>&lt;/QuoteType&gt;</a:t>
            </a:r>
          </a:p>
          <a:p>
            <a:pPr lvl="1"/>
            <a:r>
              <a:rPr lang="en-GB" sz="1600" b="0" i="0" u="none" strike="noStrike" baseline="0" dirty="0">
                <a:solidFill>
                  <a:srgbClr val="008000"/>
                </a:solidFill>
                <a:latin typeface="SFTT1000"/>
              </a:rPr>
              <a:t>&lt;VolatilityType&gt;</a:t>
            </a:r>
            <a:r>
              <a:rPr lang="en-GB" sz="1600" dirty="0">
                <a:latin typeface="SFTT1000"/>
              </a:rPr>
              <a:t>LogNormal</a:t>
            </a:r>
            <a:r>
              <a:rPr lang="en-GB" sz="1600" b="0" i="0" u="none" strike="noStrike" baseline="0" dirty="0">
                <a:solidFill>
                  <a:srgbClr val="008000"/>
                </a:solidFill>
                <a:latin typeface="SFTT1000"/>
              </a:rPr>
              <a:t>&lt;/ VolatilityType&gt;</a:t>
            </a:r>
          </a:p>
          <a:p>
            <a:pPr lvl="1"/>
            <a:r>
              <a:rPr lang="en-GB" sz="1600" b="0" i="0" u="none" strike="noStrike" baseline="0" dirty="0">
                <a:solidFill>
                  <a:srgbClr val="008000"/>
                </a:solidFill>
                <a:latin typeface="SFTT1000"/>
              </a:rPr>
              <a:t>&lt;Quotes&gt;</a:t>
            </a:r>
          </a:p>
          <a:p>
            <a:pPr lvl="2"/>
            <a:r>
              <a:rPr lang="en-GB" sz="1600" b="0" i="0" u="none" strike="noStrike" baseline="0" dirty="0">
                <a:solidFill>
                  <a:srgbClr val="008000"/>
                </a:solidFill>
                <a:latin typeface="SFTT1000"/>
              </a:rPr>
              <a:t>&lt;Quote&gt;</a:t>
            </a:r>
            <a:r>
              <a:rPr lang="en-GB" sz="1600" b="0" u="none" strike="noStrike" baseline="0" dirty="0">
                <a:solidFill>
                  <a:schemeClr val="accent4"/>
                </a:solidFill>
                <a:latin typeface="SFTT1000"/>
              </a:rPr>
              <a:t>[</a:t>
            </a:r>
            <a:r>
              <a:rPr lang="en-GB" sz="1600" b="0" i="1" u="none" strike="noStrike" baseline="0" dirty="0">
                <a:solidFill>
                  <a:schemeClr val="accent4"/>
                </a:solidFill>
                <a:latin typeface="SFTT1000"/>
              </a:rPr>
              <a:t>Quote Reference</a:t>
            </a:r>
            <a:r>
              <a:rPr lang="en-GB" sz="1600" b="0" u="none" strike="noStrike" baseline="0" dirty="0">
                <a:solidFill>
                  <a:schemeClr val="accent4"/>
                </a:solidFill>
                <a:latin typeface="SFTT1000"/>
              </a:rPr>
              <a:t>]</a:t>
            </a:r>
            <a:r>
              <a:rPr lang="en-GB" sz="1600" b="0" i="0" u="none" strike="noStrike" baseline="0" dirty="0">
                <a:solidFill>
                  <a:srgbClr val="008000"/>
                </a:solidFill>
                <a:latin typeface="SFTT1000"/>
              </a:rPr>
              <a:t>&lt;/Quote&gt;</a:t>
            </a:r>
          </a:p>
          <a:p>
            <a:pPr lvl="1"/>
            <a:r>
              <a:rPr lang="en-GB" sz="1600" b="0" i="0" u="none" strike="noStrike" baseline="0" dirty="0">
                <a:solidFill>
                  <a:srgbClr val="008000"/>
                </a:solidFill>
                <a:latin typeface="SFTT1000"/>
              </a:rPr>
              <a:t>	…</a:t>
            </a:r>
          </a:p>
          <a:p>
            <a:pPr lvl="1"/>
            <a:r>
              <a:rPr lang="en-GB" sz="1600" b="0" i="0" u="none" strike="noStrike" baseline="0" dirty="0">
                <a:solidFill>
                  <a:srgbClr val="008000"/>
                </a:solidFill>
                <a:latin typeface="SFTT1000"/>
              </a:rPr>
              <a:t>	&lt;Quote&gt;</a:t>
            </a:r>
            <a:r>
              <a:rPr lang="en-GB" sz="1600" b="0" u="none" strike="noStrike" baseline="0" dirty="0">
                <a:solidFill>
                  <a:schemeClr val="accent4"/>
                </a:solidFill>
                <a:latin typeface="SFTT1000"/>
              </a:rPr>
              <a:t>[</a:t>
            </a:r>
            <a:r>
              <a:rPr lang="en-GB" sz="1600" b="0" i="1" u="none" strike="noStrike" baseline="0" dirty="0">
                <a:solidFill>
                  <a:schemeClr val="accent4"/>
                </a:solidFill>
                <a:latin typeface="SFTT1000"/>
              </a:rPr>
              <a:t>Quote Reference</a:t>
            </a:r>
            <a:r>
              <a:rPr lang="en-GB" sz="1600" b="0" u="none" strike="noStrike" baseline="0" dirty="0">
                <a:solidFill>
                  <a:schemeClr val="accent4"/>
                </a:solidFill>
                <a:latin typeface="SFTT1000"/>
              </a:rPr>
              <a:t>]</a:t>
            </a:r>
            <a:r>
              <a:rPr lang="en-GB" sz="1600" b="0" i="0" u="none" strike="noStrike" baseline="0" dirty="0">
                <a:solidFill>
                  <a:srgbClr val="008000"/>
                </a:solidFill>
                <a:latin typeface="SFTT1000"/>
              </a:rPr>
              <a:t>&lt;/Quote&gt;</a:t>
            </a:r>
          </a:p>
          <a:p>
            <a:pPr lvl="1"/>
            <a:r>
              <a:rPr lang="en-GB" sz="1600" b="0" i="0" u="none" strike="noStrike" baseline="0" dirty="0">
                <a:solidFill>
                  <a:srgbClr val="008000"/>
                </a:solidFill>
                <a:latin typeface="SFTT1000"/>
              </a:rPr>
              <a:t>&lt;/Quotes&gt; </a:t>
            </a:r>
          </a:p>
          <a:p>
            <a:r>
              <a:rPr lang="en-GB" sz="1600" b="0" i="0" u="none" strike="noStrike" baseline="0" dirty="0">
                <a:solidFill>
                  <a:srgbClr val="008000"/>
                </a:solidFill>
                <a:latin typeface="SFTT1000"/>
              </a:rPr>
              <a:t>&lt;/Curve&gt;</a:t>
            </a:r>
          </a:p>
        </p:txBody>
      </p:sp>
      <p:sp>
        <p:nvSpPr>
          <p:cNvPr id="30" name="TextBox 29">
            <a:extLst>
              <a:ext uri="{FF2B5EF4-FFF2-40B4-BE49-F238E27FC236}">
                <a16:creationId xmlns:a16="http://schemas.microsoft.com/office/drawing/2014/main" id="{F4C6CC7E-1B55-7B84-9810-1884D5FCEA9D}"/>
              </a:ext>
            </a:extLst>
          </p:cNvPr>
          <p:cNvSpPr txBox="1"/>
          <p:nvPr/>
        </p:nvSpPr>
        <p:spPr>
          <a:xfrm>
            <a:off x="7173782" y="4384056"/>
            <a:ext cx="5229974" cy="2308324"/>
          </a:xfrm>
          <a:prstGeom prst="rect">
            <a:avLst/>
          </a:prstGeom>
          <a:noFill/>
        </p:spPr>
        <p:txBody>
          <a:bodyPr wrap="square">
            <a:spAutoFit/>
          </a:bodyPr>
          <a:lstStyle/>
          <a:p>
            <a:pPr algn="l"/>
            <a:r>
              <a:rPr lang="en-GB" sz="1600" b="0" i="0" u="none" strike="noStrike" baseline="0" dirty="0">
                <a:solidFill>
                  <a:srgbClr val="008000"/>
                </a:solidFill>
                <a:latin typeface="SFTT1000"/>
              </a:rPr>
              <a:t>&lt;Curve&gt;</a:t>
            </a:r>
          </a:p>
          <a:p>
            <a:pPr lvl="1"/>
            <a:r>
              <a:rPr lang="en-GB" sz="1600" b="0" i="0" u="none" strike="noStrike" baseline="0" dirty="0">
                <a:solidFill>
                  <a:srgbClr val="008000"/>
                </a:solidFill>
                <a:latin typeface="SFTT1000"/>
              </a:rPr>
              <a:t>&lt;QuoteType&gt;</a:t>
            </a:r>
            <a:r>
              <a:rPr lang="en-GB" sz="1600" b="0" i="0" u="none" strike="noStrike" baseline="0" dirty="0">
                <a:latin typeface="SFTT1000"/>
              </a:rPr>
              <a:t>Premium</a:t>
            </a:r>
            <a:r>
              <a:rPr lang="en-GB" sz="1600" b="0" i="0" u="none" strike="noStrike" baseline="0" dirty="0">
                <a:solidFill>
                  <a:srgbClr val="008000"/>
                </a:solidFill>
                <a:latin typeface="SFTT1000"/>
              </a:rPr>
              <a:t>&lt;/QuoteType&gt;</a:t>
            </a:r>
          </a:p>
          <a:p>
            <a:pPr lvl="1"/>
            <a:r>
              <a:rPr lang="en-GB" sz="1600" b="0" i="0" u="none" strike="noStrike" baseline="0" dirty="0">
                <a:solidFill>
                  <a:srgbClr val="008000"/>
                </a:solidFill>
                <a:latin typeface="SFTT1000"/>
              </a:rPr>
              <a:t>&lt;ExerciseType&gt;</a:t>
            </a:r>
            <a:r>
              <a:rPr lang="en-GB" sz="1600" dirty="0">
                <a:latin typeface="SFTT1000"/>
              </a:rPr>
              <a:t>European</a:t>
            </a:r>
            <a:r>
              <a:rPr lang="en-GB" sz="1600" b="0" i="0" u="none" strike="noStrike" baseline="0" dirty="0">
                <a:solidFill>
                  <a:srgbClr val="008000"/>
                </a:solidFill>
                <a:latin typeface="SFTT1000"/>
              </a:rPr>
              <a:t>&lt;/ExerciseType&gt;</a:t>
            </a:r>
          </a:p>
          <a:p>
            <a:pPr lvl="1"/>
            <a:r>
              <a:rPr lang="en-GB" sz="1600" b="0" i="0" u="none" strike="noStrike" baseline="0" dirty="0">
                <a:solidFill>
                  <a:srgbClr val="008000"/>
                </a:solidFill>
                <a:latin typeface="SFTT1000"/>
              </a:rPr>
              <a:t>&lt;Quotes&gt;</a:t>
            </a:r>
          </a:p>
          <a:p>
            <a:pPr lvl="2"/>
            <a:r>
              <a:rPr lang="en-GB" sz="1600" b="0" i="0" u="none" strike="noStrike" baseline="0" dirty="0">
                <a:solidFill>
                  <a:srgbClr val="008000"/>
                </a:solidFill>
                <a:latin typeface="SFTT1000"/>
              </a:rPr>
              <a:t>&lt;Quote&gt;</a:t>
            </a:r>
            <a:r>
              <a:rPr lang="en-GB" sz="1600" b="0" u="none" strike="noStrike" baseline="0" dirty="0">
                <a:solidFill>
                  <a:schemeClr val="accent4"/>
                </a:solidFill>
                <a:latin typeface="SFTT1000"/>
              </a:rPr>
              <a:t>[</a:t>
            </a:r>
            <a:r>
              <a:rPr lang="en-GB" sz="1600" b="0" i="1" u="none" strike="noStrike" baseline="0" dirty="0">
                <a:solidFill>
                  <a:schemeClr val="accent4"/>
                </a:solidFill>
                <a:latin typeface="SFTT1000"/>
              </a:rPr>
              <a:t>Quote Reference</a:t>
            </a:r>
            <a:r>
              <a:rPr lang="en-GB" sz="1600" b="0" u="none" strike="noStrike" baseline="0" dirty="0">
                <a:solidFill>
                  <a:schemeClr val="accent4"/>
                </a:solidFill>
                <a:latin typeface="SFTT1000"/>
              </a:rPr>
              <a:t>]</a:t>
            </a:r>
            <a:r>
              <a:rPr lang="en-GB" sz="1600" b="0" i="0" u="none" strike="noStrike" baseline="0" dirty="0">
                <a:solidFill>
                  <a:srgbClr val="008000"/>
                </a:solidFill>
                <a:latin typeface="SFTT1000"/>
              </a:rPr>
              <a:t>&lt;/Quote&gt;</a:t>
            </a:r>
          </a:p>
          <a:p>
            <a:pPr lvl="1"/>
            <a:r>
              <a:rPr lang="en-GB" sz="1600" b="0" i="0" u="none" strike="noStrike" baseline="0" dirty="0">
                <a:solidFill>
                  <a:srgbClr val="008000"/>
                </a:solidFill>
                <a:latin typeface="SFTT1000"/>
              </a:rPr>
              <a:t>	…</a:t>
            </a:r>
          </a:p>
          <a:p>
            <a:pPr lvl="1"/>
            <a:r>
              <a:rPr lang="en-GB" sz="1600" b="0" i="0" u="none" strike="noStrike" baseline="0" dirty="0">
                <a:solidFill>
                  <a:srgbClr val="008000"/>
                </a:solidFill>
                <a:latin typeface="SFTT1000"/>
              </a:rPr>
              <a:t>	&lt;Quote&gt;</a:t>
            </a:r>
            <a:r>
              <a:rPr lang="en-GB" sz="1600" b="0" u="none" strike="noStrike" baseline="0" dirty="0">
                <a:solidFill>
                  <a:schemeClr val="accent4"/>
                </a:solidFill>
                <a:latin typeface="SFTT1000"/>
              </a:rPr>
              <a:t>[</a:t>
            </a:r>
            <a:r>
              <a:rPr lang="en-GB" sz="1600" b="0" i="1" u="none" strike="noStrike" baseline="0" dirty="0">
                <a:solidFill>
                  <a:schemeClr val="accent4"/>
                </a:solidFill>
                <a:latin typeface="SFTT1000"/>
              </a:rPr>
              <a:t>Quote Reference</a:t>
            </a:r>
            <a:r>
              <a:rPr lang="en-GB" sz="1600" b="0" u="none" strike="noStrike" baseline="0" dirty="0">
                <a:solidFill>
                  <a:schemeClr val="accent4"/>
                </a:solidFill>
                <a:latin typeface="SFTT1000"/>
              </a:rPr>
              <a:t>]</a:t>
            </a:r>
            <a:r>
              <a:rPr lang="en-GB" sz="1600" b="0" i="0" u="none" strike="noStrike" baseline="0" dirty="0">
                <a:solidFill>
                  <a:srgbClr val="008000"/>
                </a:solidFill>
                <a:latin typeface="SFTT1000"/>
              </a:rPr>
              <a:t>&lt;/Quote&gt;</a:t>
            </a:r>
          </a:p>
          <a:p>
            <a:pPr lvl="1"/>
            <a:r>
              <a:rPr lang="en-GB" sz="1600" b="0" i="0" u="none" strike="noStrike" baseline="0" dirty="0">
                <a:solidFill>
                  <a:srgbClr val="008000"/>
                </a:solidFill>
                <a:latin typeface="SFTT1000"/>
              </a:rPr>
              <a:t>&lt;/Quotes&gt; </a:t>
            </a:r>
          </a:p>
          <a:p>
            <a:r>
              <a:rPr lang="en-GB" sz="1600" b="0" i="0" u="none" strike="noStrike" baseline="0" dirty="0">
                <a:solidFill>
                  <a:srgbClr val="008000"/>
                </a:solidFill>
                <a:latin typeface="SFTT1000"/>
              </a:rPr>
              <a:t>&lt;/Curve&gt;</a:t>
            </a:r>
          </a:p>
        </p:txBody>
      </p:sp>
      <p:pic>
        <p:nvPicPr>
          <p:cNvPr id="4" name="Picture 3">
            <a:extLst>
              <a:ext uri="{FF2B5EF4-FFF2-40B4-BE49-F238E27FC236}">
                <a16:creationId xmlns:a16="http://schemas.microsoft.com/office/drawing/2014/main" id="{2348C580-0D71-8EDF-9E0D-A4C1C9E70D0B}"/>
              </a:ext>
            </a:extLst>
          </p:cNvPr>
          <p:cNvPicPr>
            <a:picLocks noChangeAspect="1"/>
          </p:cNvPicPr>
          <p:nvPr/>
        </p:nvPicPr>
        <p:blipFill>
          <a:blip r:embed="rId3"/>
          <a:stretch>
            <a:fillRect/>
          </a:stretch>
        </p:blipFill>
        <p:spPr>
          <a:xfrm>
            <a:off x="286429" y="2687029"/>
            <a:ext cx="6887353" cy="312300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4B359A0-C496-4175-1FD7-D3C3B641E06E}"/>
                  </a:ext>
                </a:extLst>
              </p:cNvPr>
              <p:cNvSpPr txBox="1"/>
              <p:nvPr/>
            </p:nvSpPr>
            <p:spPr>
              <a:xfrm>
                <a:off x="2702061" y="1945464"/>
                <a:ext cx="1788567"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ea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𝐾</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sub>
                      </m:sSub>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𝐴𝑇𝑀</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sub>
                      </m:sSub>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𝐾</m:t>
                      </m:r>
                    </m:oMath>
                  </m:oMathPara>
                </a14:m>
                <a:endParaRPr lang="en-GB" dirty="0"/>
              </a:p>
            </p:txBody>
          </p:sp>
        </mc:Choice>
        <mc:Fallback xmlns="">
          <p:sp>
            <p:nvSpPr>
              <p:cNvPr id="5" name="TextBox 4">
                <a:extLst>
                  <a:ext uri="{FF2B5EF4-FFF2-40B4-BE49-F238E27FC236}">
                    <a16:creationId xmlns:a16="http://schemas.microsoft.com/office/drawing/2014/main" id="{54B359A0-C496-4175-1FD7-D3C3B641E06E}"/>
                  </a:ext>
                </a:extLst>
              </p:cNvPr>
              <p:cNvSpPr txBox="1">
                <a:spLocks noRot="1" noChangeAspect="1" noMove="1" noResize="1" noEditPoints="1" noAdjustHandles="1" noChangeArrowheads="1" noChangeShapeType="1" noTextEdit="1"/>
              </p:cNvSpPr>
              <p:nvPr/>
            </p:nvSpPr>
            <p:spPr>
              <a:xfrm>
                <a:off x="2702061" y="1945464"/>
                <a:ext cx="1788567" cy="289182"/>
              </a:xfrm>
              <a:prstGeom prst="rect">
                <a:avLst/>
              </a:prstGeom>
              <a:blipFill>
                <a:blip r:embed="rId4"/>
                <a:stretch>
                  <a:fillRect l="-1361" r="-2381" b="-12500"/>
                </a:stretch>
              </a:blipFill>
            </p:spPr>
            <p:txBody>
              <a:bodyPr/>
              <a:lstStyle/>
              <a:p>
                <a:r>
                  <a:rPr lang="en-GB">
                    <a:noFill/>
                  </a:rPr>
                  <a:t> </a:t>
                </a:r>
              </a:p>
            </p:txBody>
          </p:sp>
        </mc:Fallback>
      </mc:AlternateContent>
      <p:cxnSp>
        <p:nvCxnSpPr>
          <p:cNvPr id="10" name="Straight Connector 9">
            <a:extLst>
              <a:ext uri="{FF2B5EF4-FFF2-40B4-BE49-F238E27FC236}">
                <a16:creationId xmlns:a16="http://schemas.microsoft.com/office/drawing/2014/main" id="{E7D5403E-E36C-9B11-20E3-E015CD9586E4}"/>
              </a:ext>
            </a:extLst>
          </p:cNvPr>
          <p:cNvCxnSpPr>
            <a:cxnSpLocks/>
          </p:cNvCxnSpPr>
          <p:nvPr/>
        </p:nvCxnSpPr>
        <p:spPr>
          <a:xfrm>
            <a:off x="7434590" y="3946171"/>
            <a:ext cx="4393617"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38B6D7F-300A-C3BA-81A7-ACE68FEC614A}"/>
              </a:ext>
            </a:extLst>
          </p:cNvPr>
          <p:cNvSpPr txBox="1"/>
          <p:nvPr/>
        </p:nvSpPr>
        <p:spPr>
          <a:xfrm>
            <a:off x="9306169" y="3743118"/>
            <a:ext cx="482600" cy="338554"/>
          </a:xfrm>
          <a:prstGeom prst="rect">
            <a:avLst/>
          </a:prstGeom>
          <a:solidFill>
            <a:schemeClr val="bg1"/>
          </a:solidFill>
        </p:spPr>
        <p:txBody>
          <a:bodyPr wrap="square" rtlCol="0">
            <a:spAutoFit/>
          </a:bodyPr>
          <a:lstStyle/>
          <a:p>
            <a:pPr algn="ctr"/>
            <a:r>
              <a:rPr lang="en-GB" sz="1600" dirty="0"/>
              <a:t>OR</a:t>
            </a:r>
          </a:p>
        </p:txBody>
      </p:sp>
      <p:sp>
        <p:nvSpPr>
          <p:cNvPr id="39" name="TextBox 38">
            <a:extLst>
              <a:ext uri="{FF2B5EF4-FFF2-40B4-BE49-F238E27FC236}">
                <a16:creationId xmlns:a16="http://schemas.microsoft.com/office/drawing/2014/main" id="{C2940C0C-F528-7757-44F2-CB0318B95309}"/>
              </a:ext>
            </a:extLst>
          </p:cNvPr>
          <p:cNvSpPr txBox="1"/>
          <p:nvPr/>
        </p:nvSpPr>
        <p:spPr>
          <a:xfrm>
            <a:off x="6688476" y="4130836"/>
            <a:ext cx="6399766" cy="307777"/>
          </a:xfrm>
          <a:prstGeom prst="rect">
            <a:avLst/>
          </a:prstGeom>
          <a:noFill/>
        </p:spPr>
        <p:txBody>
          <a:bodyPr wrap="square">
            <a:spAutoFit/>
          </a:bodyPr>
          <a:lstStyle/>
          <a:p>
            <a:r>
              <a:rPr lang="en-US" sz="1400" b="0" i="0" u="none" strike="noStrike" baseline="0" dirty="0">
                <a:solidFill>
                  <a:schemeClr val="accent3"/>
                </a:solidFill>
                <a:latin typeface="SFTT1200"/>
              </a:rPr>
              <a:t>EQUITY_OPTION/</a:t>
            </a:r>
            <a:r>
              <a:rPr lang="en-US" sz="1400" dirty="0">
                <a:solidFill>
                  <a:schemeClr val="accent3"/>
                </a:solidFill>
                <a:latin typeface="SFTT1200"/>
              </a:rPr>
              <a:t>PRICE</a:t>
            </a:r>
            <a:r>
              <a:rPr lang="en-US" sz="1400" b="0" i="0" u="none" strike="noStrike" baseline="0" dirty="0">
                <a:solidFill>
                  <a:schemeClr val="accent3"/>
                </a:solidFill>
                <a:latin typeface="SFTT1200"/>
              </a:rPr>
              <a:t>/[NAME]/[CCY]/[EXPIRY]/[</a:t>
            </a:r>
            <a:r>
              <a:rPr lang="en-US" sz="1400" b="0" i="0" u="none" strike="noStrike" baseline="0" dirty="0">
                <a:solidFill>
                  <a:schemeClr val="accent2">
                    <a:lumMod val="40000"/>
                    <a:lumOff val="60000"/>
                  </a:schemeClr>
                </a:solidFill>
                <a:latin typeface="SFTT1200"/>
              </a:rPr>
              <a:t>ATM|ATMF</a:t>
            </a:r>
            <a:r>
              <a:rPr lang="en-US" sz="1400" b="0" i="0" u="none" strike="noStrike" baseline="0" dirty="0">
                <a:solidFill>
                  <a:schemeClr val="accent3"/>
                </a:solidFill>
                <a:latin typeface="SFTT1200"/>
              </a:rPr>
              <a:t>]/[</a:t>
            </a:r>
            <a:r>
              <a:rPr lang="en-US" sz="1400" b="0" i="0" u="none" strike="noStrike" baseline="0" dirty="0">
                <a:solidFill>
                  <a:schemeClr val="accent2">
                    <a:lumMod val="40000"/>
                    <a:lumOff val="60000"/>
                  </a:schemeClr>
                </a:solidFill>
                <a:latin typeface="SFTT1200"/>
              </a:rPr>
              <a:t>C|P</a:t>
            </a:r>
            <a:r>
              <a:rPr lang="en-US" sz="1400" b="0" i="0" u="none" strike="noStrike" baseline="0" dirty="0">
                <a:solidFill>
                  <a:schemeClr val="accent3"/>
                </a:solidFill>
                <a:latin typeface="SFTT1200"/>
              </a:rPr>
              <a:t>]</a:t>
            </a:r>
            <a:endParaRPr lang="en-GB" sz="1400" dirty="0">
              <a:solidFill>
                <a:schemeClr val="accent3"/>
              </a:solidFill>
            </a:endParaRPr>
          </a:p>
        </p:txBody>
      </p:sp>
      <p:sp>
        <p:nvSpPr>
          <p:cNvPr id="40" name="TextBox 39">
            <a:extLst>
              <a:ext uri="{FF2B5EF4-FFF2-40B4-BE49-F238E27FC236}">
                <a16:creationId xmlns:a16="http://schemas.microsoft.com/office/drawing/2014/main" id="{7A1A411C-0930-DBF9-A983-E9BDB68ACD6D}"/>
              </a:ext>
            </a:extLst>
          </p:cNvPr>
          <p:cNvSpPr txBox="1"/>
          <p:nvPr/>
        </p:nvSpPr>
        <p:spPr>
          <a:xfrm>
            <a:off x="6349429" y="1461900"/>
            <a:ext cx="5985196" cy="307777"/>
          </a:xfrm>
          <a:prstGeom prst="rect">
            <a:avLst/>
          </a:prstGeom>
          <a:noFill/>
        </p:spPr>
        <p:txBody>
          <a:bodyPr wrap="square">
            <a:spAutoFit/>
          </a:bodyPr>
          <a:lstStyle/>
          <a:p>
            <a:r>
              <a:rPr lang="en-US" sz="1400" b="0" i="0" u="none" strike="noStrike" baseline="0" dirty="0">
                <a:solidFill>
                  <a:schemeClr val="accent3"/>
                </a:solidFill>
                <a:latin typeface="SFTT1200"/>
              </a:rPr>
              <a:t>EQUITY_OPTION/RATE_LNVOL/[NAME]/[CCY]/[EXPIRY]/[</a:t>
            </a:r>
            <a:r>
              <a:rPr lang="en-US" sz="1400" b="0" i="0" u="none" strike="noStrike" baseline="0" dirty="0">
                <a:solidFill>
                  <a:schemeClr val="accent2">
                    <a:lumMod val="40000"/>
                    <a:lumOff val="60000"/>
                  </a:schemeClr>
                </a:solidFill>
                <a:latin typeface="SFTT1200"/>
              </a:rPr>
              <a:t>ATM|ATMF</a:t>
            </a:r>
            <a:r>
              <a:rPr lang="en-US" sz="1400" b="0" i="0" u="none" strike="noStrike" baseline="0" dirty="0">
                <a:solidFill>
                  <a:schemeClr val="accent3"/>
                </a:solidFill>
                <a:latin typeface="SFTT1200"/>
              </a:rPr>
              <a:t>]</a:t>
            </a:r>
            <a:endParaRPr lang="en-GB" sz="1400" dirty="0">
              <a:solidFill>
                <a:schemeClr val="accent3"/>
              </a:solidFill>
            </a:endParaRPr>
          </a:p>
        </p:txBody>
      </p:sp>
    </p:spTree>
    <p:extLst>
      <p:ext uri="{BB962C8B-B14F-4D97-AF65-F5344CB8AC3E}">
        <p14:creationId xmlns:p14="http://schemas.microsoft.com/office/powerpoint/2010/main" val="22302052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F95EA-8820-E2CF-1C77-2DEA5139DF35}"/>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4FDC752-97A9-E9C9-037C-951FD8C32D6E}"/>
              </a:ext>
            </a:extLst>
          </p:cNvPr>
          <p:cNvSpPr/>
          <p:nvPr/>
        </p:nvSpPr>
        <p:spPr>
          <a:xfrm>
            <a:off x="5762625" y="2142177"/>
            <a:ext cx="4424363" cy="1530929"/>
          </a:xfrm>
          <a:prstGeom prst="roundRect">
            <a:avLst>
              <a:gd name="adj" fmla="val 4404"/>
            </a:avLst>
          </a:prstGeom>
          <a:solidFill>
            <a:schemeClr val="bg1">
              <a:lumMod val="95000"/>
            </a:schemeClr>
          </a:solid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400" b="1" dirty="0">
                <a:solidFill>
                  <a:schemeClr val="tx1"/>
                </a:solidFill>
              </a:rPr>
              <a:t>Curve – Implied Volatility</a:t>
            </a:r>
          </a:p>
        </p:txBody>
      </p:sp>
      <p:sp>
        <p:nvSpPr>
          <p:cNvPr id="2" name="Title 1">
            <a:extLst>
              <a:ext uri="{FF2B5EF4-FFF2-40B4-BE49-F238E27FC236}">
                <a16:creationId xmlns:a16="http://schemas.microsoft.com/office/drawing/2014/main" id="{56876A26-8D68-29F6-13DC-29600F875FD1}"/>
              </a:ext>
            </a:extLst>
          </p:cNvPr>
          <p:cNvSpPr>
            <a:spLocks noGrp="1"/>
          </p:cNvSpPr>
          <p:nvPr>
            <p:ph type="ctrTitle"/>
          </p:nvPr>
        </p:nvSpPr>
        <p:spPr/>
        <p:txBody>
          <a:bodyPr/>
          <a:lstStyle/>
          <a:p>
            <a:r>
              <a:rPr lang="en-GB" dirty="0"/>
              <a:t>Market Data Schema</a:t>
            </a:r>
          </a:p>
        </p:txBody>
      </p:sp>
      <p:sp>
        <p:nvSpPr>
          <p:cNvPr id="29" name="Rectangle: Rounded Corners 28">
            <a:extLst>
              <a:ext uri="{FF2B5EF4-FFF2-40B4-BE49-F238E27FC236}">
                <a16:creationId xmlns:a16="http://schemas.microsoft.com/office/drawing/2014/main" id="{91FF2EC9-A52A-0C28-BF5B-3003452F8EB6}"/>
              </a:ext>
            </a:extLst>
          </p:cNvPr>
          <p:cNvSpPr/>
          <p:nvPr/>
        </p:nvSpPr>
        <p:spPr>
          <a:xfrm>
            <a:off x="2983845" y="2645157"/>
            <a:ext cx="1854697" cy="512177"/>
          </a:xfrm>
          <a:prstGeom prst="round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400" dirty="0"/>
              <a:t>STOXX50E</a:t>
            </a:r>
          </a:p>
        </p:txBody>
      </p:sp>
      <p:sp>
        <p:nvSpPr>
          <p:cNvPr id="30" name="TextBox 29">
            <a:extLst>
              <a:ext uri="{FF2B5EF4-FFF2-40B4-BE49-F238E27FC236}">
                <a16:creationId xmlns:a16="http://schemas.microsoft.com/office/drawing/2014/main" id="{48CABFEF-80DD-C16C-581E-8A3DB8B1B02F}"/>
              </a:ext>
            </a:extLst>
          </p:cNvPr>
          <p:cNvSpPr txBox="1"/>
          <p:nvPr/>
        </p:nvSpPr>
        <p:spPr>
          <a:xfrm>
            <a:off x="3022991" y="3157334"/>
            <a:ext cx="1794316" cy="307777"/>
          </a:xfrm>
          <a:prstGeom prst="rect">
            <a:avLst/>
          </a:prstGeom>
          <a:noFill/>
        </p:spPr>
        <p:txBody>
          <a:bodyPr wrap="square" rtlCol="0">
            <a:spAutoFit/>
          </a:bodyPr>
          <a:lstStyle/>
          <a:p>
            <a:pPr algn="ctr"/>
            <a:r>
              <a:rPr lang="en-GB" sz="1400" b="1" dirty="0">
                <a:solidFill>
                  <a:schemeClr val="accent6">
                    <a:lumMod val="75000"/>
                  </a:schemeClr>
                </a:solidFill>
              </a:rPr>
              <a:t>Equity Volatility</a:t>
            </a:r>
          </a:p>
        </p:txBody>
      </p:sp>
      <p:sp>
        <p:nvSpPr>
          <p:cNvPr id="37" name="TextBox 36">
            <a:extLst>
              <a:ext uri="{FF2B5EF4-FFF2-40B4-BE49-F238E27FC236}">
                <a16:creationId xmlns:a16="http://schemas.microsoft.com/office/drawing/2014/main" id="{DEDBC81A-BCD9-0098-43D3-D833A635004D}"/>
              </a:ext>
            </a:extLst>
          </p:cNvPr>
          <p:cNvSpPr txBox="1"/>
          <p:nvPr/>
        </p:nvSpPr>
        <p:spPr>
          <a:xfrm rot="16200000">
            <a:off x="500920" y="2527722"/>
            <a:ext cx="1725193" cy="954107"/>
          </a:xfrm>
          <a:prstGeom prst="rect">
            <a:avLst/>
          </a:prstGeom>
          <a:noFill/>
        </p:spPr>
        <p:txBody>
          <a:bodyPr wrap="square" rtlCol="0">
            <a:spAutoFit/>
          </a:bodyPr>
          <a:lstStyle/>
          <a:p>
            <a:pPr algn="ctr"/>
            <a:r>
              <a:rPr lang="en-GB" sz="2800" b="1" dirty="0">
                <a:solidFill>
                  <a:schemeClr val="accent6">
                    <a:lumMod val="75000"/>
                  </a:schemeClr>
                </a:solidFill>
              </a:rPr>
              <a:t>Equity Volatility</a:t>
            </a:r>
          </a:p>
        </p:txBody>
      </p:sp>
      <p:grpSp>
        <p:nvGrpSpPr>
          <p:cNvPr id="57" name="Group 56">
            <a:extLst>
              <a:ext uri="{FF2B5EF4-FFF2-40B4-BE49-F238E27FC236}">
                <a16:creationId xmlns:a16="http://schemas.microsoft.com/office/drawing/2014/main" id="{82E0390D-FE4D-1E9A-EF89-CBBE4DB4AEF4}"/>
              </a:ext>
            </a:extLst>
          </p:cNvPr>
          <p:cNvGrpSpPr/>
          <p:nvPr/>
        </p:nvGrpSpPr>
        <p:grpSpPr>
          <a:xfrm>
            <a:off x="6513724" y="5050290"/>
            <a:ext cx="2130753" cy="1122306"/>
            <a:chOff x="9023567" y="5093877"/>
            <a:chExt cx="2283769" cy="948082"/>
          </a:xfrm>
        </p:grpSpPr>
        <p:sp>
          <p:nvSpPr>
            <p:cNvPr id="58" name="Rectangle: Rounded Corners 57">
              <a:extLst>
                <a:ext uri="{FF2B5EF4-FFF2-40B4-BE49-F238E27FC236}">
                  <a16:creationId xmlns:a16="http://schemas.microsoft.com/office/drawing/2014/main" id="{AF2778EC-475F-1D1E-DEB8-5AD6A31888A6}"/>
                </a:ext>
              </a:extLst>
            </p:cNvPr>
            <p:cNvSpPr/>
            <p:nvPr/>
          </p:nvSpPr>
          <p:spPr>
            <a:xfrm>
              <a:off x="9157381" y="5441796"/>
              <a:ext cx="2042903" cy="234459"/>
            </a:xfrm>
            <a:prstGeom prst="round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050" dirty="0"/>
                <a:t>CurveConfig + TodaysMarket</a:t>
              </a:r>
            </a:p>
          </p:txBody>
        </p:sp>
        <p:sp>
          <p:nvSpPr>
            <p:cNvPr id="63" name="Rectangle: Rounded Corners 62">
              <a:extLst>
                <a:ext uri="{FF2B5EF4-FFF2-40B4-BE49-F238E27FC236}">
                  <a16:creationId xmlns:a16="http://schemas.microsoft.com/office/drawing/2014/main" id="{5861653C-61C2-DDC0-6FDF-4185757EF0FB}"/>
                </a:ext>
              </a:extLst>
            </p:cNvPr>
            <p:cNvSpPr/>
            <p:nvPr/>
          </p:nvSpPr>
          <p:spPr>
            <a:xfrm>
              <a:off x="9157381" y="5697264"/>
              <a:ext cx="2042903" cy="23445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050" dirty="0"/>
                <a:t>MarketData</a:t>
              </a:r>
            </a:p>
          </p:txBody>
        </p:sp>
        <p:sp>
          <p:nvSpPr>
            <p:cNvPr id="64" name="Rectangle: Rounded Corners 63">
              <a:extLst>
                <a:ext uri="{FF2B5EF4-FFF2-40B4-BE49-F238E27FC236}">
                  <a16:creationId xmlns:a16="http://schemas.microsoft.com/office/drawing/2014/main" id="{4AE5C0E0-32D4-FF21-9C59-758759248A15}"/>
                </a:ext>
              </a:extLst>
            </p:cNvPr>
            <p:cNvSpPr/>
            <p:nvPr/>
          </p:nvSpPr>
          <p:spPr>
            <a:xfrm>
              <a:off x="9023567" y="5093877"/>
              <a:ext cx="2283769" cy="948082"/>
            </a:xfrm>
            <a:prstGeom prst="roundRect">
              <a:avLst>
                <a:gd name="adj" fmla="val 688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100" b="1" dirty="0">
                  <a:solidFill>
                    <a:srgbClr val="C00000"/>
                  </a:solidFill>
                </a:rPr>
                <a:t>Legend:</a:t>
              </a:r>
            </a:p>
          </p:txBody>
        </p:sp>
      </p:grpSp>
      <p:sp>
        <p:nvSpPr>
          <p:cNvPr id="67" name="TextBox 66">
            <a:extLst>
              <a:ext uri="{FF2B5EF4-FFF2-40B4-BE49-F238E27FC236}">
                <a16:creationId xmlns:a16="http://schemas.microsoft.com/office/drawing/2014/main" id="{42AA4CD6-B4AF-641A-34AC-E76B0E50A28F}"/>
              </a:ext>
            </a:extLst>
          </p:cNvPr>
          <p:cNvSpPr txBox="1"/>
          <p:nvPr/>
        </p:nvSpPr>
        <p:spPr>
          <a:xfrm>
            <a:off x="6868539" y="1737221"/>
            <a:ext cx="2212533" cy="369332"/>
          </a:xfrm>
          <a:prstGeom prst="rect">
            <a:avLst/>
          </a:prstGeom>
          <a:noFill/>
        </p:spPr>
        <p:txBody>
          <a:bodyPr wrap="square" rtlCol="0">
            <a:spAutoFit/>
          </a:bodyPr>
          <a:lstStyle/>
          <a:p>
            <a:pPr algn="ctr"/>
            <a:r>
              <a:rPr lang="en-GB" b="1" dirty="0">
                <a:solidFill>
                  <a:schemeClr val="accent1">
                    <a:lumMod val="60000"/>
                    <a:lumOff val="40000"/>
                  </a:schemeClr>
                </a:solidFill>
              </a:rPr>
              <a:t>STOXX50E</a:t>
            </a:r>
          </a:p>
        </p:txBody>
      </p:sp>
      <p:cxnSp>
        <p:nvCxnSpPr>
          <p:cNvPr id="97" name="Straight Arrow Connector 96">
            <a:extLst>
              <a:ext uri="{FF2B5EF4-FFF2-40B4-BE49-F238E27FC236}">
                <a16:creationId xmlns:a16="http://schemas.microsoft.com/office/drawing/2014/main" id="{8AD8563B-8445-C9D7-4CAD-212787510EAB}"/>
              </a:ext>
            </a:extLst>
          </p:cNvPr>
          <p:cNvCxnSpPr>
            <a:cxnSpLocks/>
            <a:stCxn id="29" idx="3"/>
          </p:cNvCxnSpPr>
          <p:nvPr/>
        </p:nvCxnSpPr>
        <p:spPr>
          <a:xfrm>
            <a:off x="4838542" y="2901246"/>
            <a:ext cx="924084" cy="6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4273342-CAC7-141F-FE17-09CF2DA9AE93}"/>
              </a:ext>
            </a:extLst>
          </p:cNvPr>
          <p:cNvSpPr txBox="1"/>
          <p:nvPr/>
        </p:nvSpPr>
        <p:spPr>
          <a:xfrm>
            <a:off x="1553690" y="3964144"/>
            <a:ext cx="824419" cy="369332"/>
          </a:xfrm>
          <a:prstGeom prst="rect">
            <a:avLst/>
          </a:prstGeom>
          <a:solidFill>
            <a:schemeClr val="accent1">
              <a:lumMod val="20000"/>
              <a:lumOff val="80000"/>
            </a:schemeClr>
          </a:solidFill>
        </p:spPr>
        <p:txBody>
          <a:bodyPr wrap="square" rtlCol="0">
            <a:spAutoFit/>
          </a:bodyPr>
          <a:lstStyle/>
          <a:p>
            <a:pPr algn="ctr"/>
            <a:r>
              <a:rPr lang="en-GB" b="1" dirty="0"/>
              <a:t>Input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0F2ADBC-9DAC-54FD-C413-1946821AED78}"/>
                  </a:ext>
                </a:extLst>
              </p:cNvPr>
              <p:cNvSpPr txBox="1"/>
              <p:nvPr/>
            </p:nvSpPr>
            <p:spPr>
              <a:xfrm>
                <a:off x="2594506" y="4675474"/>
                <a:ext cx="1788567"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ea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𝐾</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sub>
                      </m:sSub>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𝐴𝑇𝑀</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sub>
                      </m:sSub>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𝐾</m:t>
                      </m:r>
                    </m:oMath>
                  </m:oMathPara>
                </a14:m>
                <a:endParaRPr lang="en-GB" dirty="0"/>
              </a:p>
            </p:txBody>
          </p:sp>
        </mc:Choice>
        <mc:Fallback xmlns="">
          <p:sp>
            <p:nvSpPr>
              <p:cNvPr id="5" name="TextBox 4">
                <a:extLst>
                  <a:ext uri="{FF2B5EF4-FFF2-40B4-BE49-F238E27FC236}">
                    <a16:creationId xmlns:a16="http://schemas.microsoft.com/office/drawing/2014/main" id="{20F2ADBC-9DAC-54FD-C413-1946821AED78}"/>
                  </a:ext>
                </a:extLst>
              </p:cNvPr>
              <p:cNvSpPr txBox="1">
                <a:spLocks noRot="1" noChangeAspect="1" noMove="1" noResize="1" noEditPoints="1" noAdjustHandles="1" noChangeArrowheads="1" noChangeShapeType="1" noTextEdit="1"/>
              </p:cNvSpPr>
              <p:nvPr/>
            </p:nvSpPr>
            <p:spPr>
              <a:xfrm>
                <a:off x="2594506" y="4675474"/>
                <a:ext cx="1788567" cy="289182"/>
              </a:xfrm>
              <a:prstGeom prst="rect">
                <a:avLst/>
              </a:prstGeom>
              <a:blipFill>
                <a:blip r:embed="rId2"/>
                <a:stretch>
                  <a:fillRect l="-1365" r="-2389" b="-1276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938BC6D-539A-9639-3E89-9C5D349229BC}"/>
                  </a:ext>
                </a:extLst>
              </p:cNvPr>
              <p:cNvSpPr txBox="1"/>
              <p:nvPr/>
            </p:nvSpPr>
            <p:spPr>
              <a:xfrm>
                <a:off x="2536263" y="3958052"/>
                <a:ext cx="895164"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smtClean="0">
                              <a:solidFill>
                                <a:srgbClr val="F28B62"/>
                              </a:solidFill>
                              <a:latin typeface="Cambria Math" panose="02040503050406030204" pitchFamily="18" charset="0"/>
                              <a:ea typeface="Cambria Math" panose="02040503050406030204" pitchFamily="18" charset="0"/>
                            </a:rPr>
                          </m:ctrlPr>
                        </m:sSubPr>
                        <m:e>
                          <m:r>
                            <a:rPr lang="en-GB" b="0" i="1" smtClean="0">
                              <a:solidFill>
                                <a:srgbClr val="F28B62"/>
                              </a:solidFill>
                              <a:latin typeface="Cambria Math" panose="02040503050406030204" pitchFamily="18" charset="0"/>
                              <a:ea typeface="Cambria Math" panose="02040503050406030204" pitchFamily="18" charset="0"/>
                            </a:rPr>
                            <m:t>𝜎</m:t>
                          </m:r>
                        </m:e>
                        <m:sub>
                          <m:r>
                            <a:rPr lang="en-GB" b="0" i="1" smtClean="0">
                              <a:solidFill>
                                <a:srgbClr val="F28B62"/>
                              </a:solidFill>
                              <a:latin typeface="Cambria Math" panose="02040503050406030204" pitchFamily="18" charset="0"/>
                              <a:ea typeface="Cambria Math" panose="02040503050406030204" pitchFamily="18" charset="0"/>
                            </a:rPr>
                            <m:t>𝐴𝑇𝑀</m:t>
                          </m:r>
                          <m:r>
                            <a:rPr lang="en-GB" b="0" i="1" smtClean="0">
                              <a:solidFill>
                                <a:srgbClr val="F28B62"/>
                              </a:solidFill>
                              <a:latin typeface="Cambria Math" panose="02040503050406030204" pitchFamily="18" charset="0"/>
                              <a:ea typeface="Cambria Math" panose="02040503050406030204" pitchFamily="18" charset="0"/>
                            </a:rPr>
                            <m:t>,</m:t>
                          </m:r>
                          <m:r>
                            <a:rPr lang="en-GB" b="0" i="1" smtClean="0">
                              <a:solidFill>
                                <a:srgbClr val="F28B62"/>
                              </a:solidFill>
                              <a:latin typeface="Cambria Math" panose="02040503050406030204" pitchFamily="18" charset="0"/>
                              <a:ea typeface="Cambria Math" panose="02040503050406030204" pitchFamily="18" charset="0"/>
                            </a:rPr>
                            <m:t>𝑡</m:t>
                          </m:r>
                        </m:sub>
                      </m:sSub>
                      <m:r>
                        <a:rPr lang="en-GB" b="0" i="1" smtClean="0">
                          <a:solidFill>
                            <a:srgbClr val="F28B62"/>
                          </a:solidFill>
                          <a:latin typeface="Cambria Math" panose="02040503050406030204" pitchFamily="18" charset="0"/>
                          <a:ea typeface="Cambria Math" panose="02040503050406030204" pitchFamily="18" charset="0"/>
                        </a:rPr>
                        <m:t> </m:t>
                      </m:r>
                    </m:oMath>
                  </m:oMathPara>
                </a14:m>
                <a:endParaRPr lang="en-GB" dirty="0">
                  <a:solidFill>
                    <a:srgbClr val="F28B62"/>
                  </a:solidFill>
                </a:endParaRPr>
              </a:p>
            </p:txBody>
          </p:sp>
        </mc:Choice>
        <mc:Fallback xmlns="">
          <p:sp>
            <p:nvSpPr>
              <p:cNvPr id="7" name="TextBox 6">
                <a:extLst>
                  <a:ext uri="{FF2B5EF4-FFF2-40B4-BE49-F238E27FC236}">
                    <a16:creationId xmlns:a16="http://schemas.microsoft.com/office/drawing/2014/main" id="{B938BC6D-539A-9639-3E89-9C5D349229BC}"/>
                  </a:ext>
                </a:extLst>
              </p:cNvPr>
              <p:cNvSpPr txBox="1">
                <a:spLocks noRot="1" noChangeAspect="1" noMove="1" noResize="1" noEditPoints="1" noAdjustHandles="1" noChangeArrowheads="1" noChangeShapeType="1" noTextEdit="1"/>
              </p:cNvSpPr>
              <p:nvPr/>
            </p:nvSpPr>
            <p:spPr>
              <a:xfrm>
                <a:off x="2536263" y="3958052"/>
                <a:ext cx="895164" cy="381515"/>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BA4E761-9626-89F2-53A0-227B76F5865F}"/>
                  </a:ext>
                </a:extLst>
              </p:cNvPr>
              <p:cNvSpPr txBox="1"/>
              <p:nvPr/>
            </p:nvSpPr>
            <p:spPr>
              <a:xfrm>
                <a:off x="6110806" y="2725633"/>
                <a:ext cx="895164"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smtClean="0">
                              <a:solidFill>
                                <a:srgbClr val="F28B62"/>
                              </a:solidFill>
                              <a:latin typeface="Cambria Math" panose="02040503050406030204" pitchFamily="18" charset="0"/>
                              <a:ea typeface="Cambria Math" panose="02040503050406030204" pitchFamily="18" charset="0"/>
                            </a:rPr>
                          </m:ctrlPr>
                        </m:sSubPr>
                        <m:e>
                          <m:r>
                            <a:rPr lang="en-GB" b="0" i="1" smtClean="0">
                              <a:solidFill>
                                <a:srgbClr val="F28B62"/>
                              </a:solidFill>
                              <a:latin typeface="Cambria Math" panose="02040503050406030204" pitchFamily="18" charset="0"/>
                              <a:ea typeface="Cambria Math" panose="02040503050406030204" pitchFamily="18" charset="0"/>
                            </a:rPr>
                            <m:t>𝜎</m:t>
                          </m:r>
                        </m:e>
                        <m:sub>
                          <m:r>
                            <a:rPr lang="en-GB" b="0" i="1" smtClean="0">
                              <a:solidFill>
                                <a:srgbClr val="F28B62"/>
                              </a:solidFill>
                              <a:latin typeface="Cambria Math" panose="02040503050406030204" pitchFamily="18" charset="0"/>
                              <a:ea typeface="Cambria Math" panose="02040503050406030204" pitchFamily="18" charset="0"/>
                            </a:rPr>
                            <m:t>𝐴𝑇𝑀</m:t>
                          </m:r>
                          <m:r>
                            <a:rPr lang="en-GB" b="0" i="1" smtClean="0">
                              <a:solidFill>
                                <a:srgbClr val="F28B62"/>
                              </a:solidFill>
                              <a:latin typeface="Cambria Math" panose="02040503050406030204" pitchFamily="18" charset="0"/>
                              <a:ea typeface="Cambria Math" panose="02040503050406030204" pitchFamily="18" charset="0"/>
                            </a:rPr>
                            <m:t>,</m:t>
                          </m:r>
                          <m:r>
                            <a:rPr lang="en-GB" b="0" i="1" smtClean="0">
                              <a:solidFill>
                                <a:srgbClr val="F28B62"/>
                              </a:solidFill>
                              <a:latin typeface="Cambria Math" panose="02040503050406030204" pitchFamily="18" charset="0"/>
                              <a:ea typeface="Cambria Math" panose="02040503050406030204" pitchFamily="18" charset="0"/>
                            </a:rPr>
                            <m:t>𝑡</m:t>
                          </m:r>
                        </m:sub>
                      </m:sSub>
                      <m:r>
                        <a:rPr lang="en-GB" b="0" i="1" smtClean="0">
                          <a:solidFill>
                            <a:srgbClr val="F28B62"/>
                          </a:solidFill>
                          <a:latin typeface="Cambria Math" panose="02040503050406030204" pitchFamily="18" charset="0"/>
                          <a:ea typeface="Cambria Math" panose="02040503050406030204" pitchFamily="18" charset="0"/>
                        </a:rPr>
                        <m:t> </m:t>
                      </m:r>
                    </m:oMath>
                  </m:oMathPara>
                </a14:m>
                <a:endParaRPr lang="en-GB" dirty="0">
                  <a:solidFill>
                    <a:srgbClr val="F28B62"/>
                  </a:solidFill>
                </a:endParaRPr>
              </a:p>
            </p:txBody>
          </p:sp>
        </mc:Choice>
        <mc:Fallback xmlns="">
          <p:sp>
            <p:nvSpPr>
              <p:cNvPr id="8" name="TextBox 7">
                <a:extLst>
                  <a:ext uri="{FF2B5EF4-FFF2-40B4-BE49-F238E27FC236}">
                    <a16:creationId xmlns:a16="http://schemas.microsoft.com/office/drawing/2014/main" id="{DBA4E761-9626-89F2-53A0-227B76F5865F}"/>
                  </a:ext>
                </a:extLst>
              </p:cNvPr>
              <p:cNvSpPr txBox="1">
                <a:spLocks noRot="1" noChangeAspect="1" noMove="1" noResize="1" noEditPoints="1" noAdjustHandles="1" noChangeArrowheads="1" noChangeShapeType="1" noTextEdit="1"/>
              </p:cNvSpPr>
              <p:nvPr/>
            </p:nvSpPr>
            <p:spPr>
              <a:xfrm>
                <a:off x="6110806" y="2725633"/>
                <a:ext cx="895164" cy="381515"/>
              </a:xfrm>
              <a:prstGeom prst="rect">
                <a:avLst/>
              </a:prstGeom>
              <a:blipFill>
                <a:blip r:embed="rId4"/>
                <a:stretch>
                  <a:fillRect/>
                </a:stretch>
              </a:blipFill>
            </p:spPr>
            <p:txBody>
              <a:bodyPr/>
              <a:lstStyle/>
              <a:p>
                <a:r>
                  <a:rPr lang="en-GB">
                    <a:noFill/>
                  </a:rPr>
                  <a:t> </a:t>
                </a:r>
              </a:p>
            </p:txBody>
          </p:sp>
        </mc:Fallback>
      </mc:AlternateContent>
      <p:sp>
        <p:nvSpPr>
          <p:cNvPr id="14" name="Rectangle: Rounded Corners 13">
            <a:extLst>
              <a:ext uri="{FF2B5EF4-FFF2-40B4-BE49-F238E27FC236}">
                <a16:creationId xmlns:a16="http://schemas.microsoft.com/office/drawing/2014/main" id="{8266CC16-A3AC-2ABE-8B1A-AEB11F7618C6}"/>
              </a:ext>
            </a:extLst>
          </p:cNvPr>
          <p:cNvSpPr/>
          <p:nvPr/>
        </p:nvSpPr>
        <p:spPr>
          <a:xfrm>
            <a:off x="7047456" y="2658417"/>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t>FX/RATE/EUR/USD</a:t>
            </a:r>
          </a:p>
        </p:txBody>
      </p:sp>
      <p:sp>
        <p:nvSpPr>
          <p:cNvPr id="15" name="Rectangle: Rounded Corners 14">
            <a:extLst>
              <a:ext uri="{FF2B5EF4-FFF2-40B4-BE49-F238E27FC236}">
                <a16:creationId xmlns:a16="http://schemas.microsoft.com/office/drawing/2014/main" id="{2D9EAD59-DA39-55D5-822D-35148C32FE33}"/>
              </a:ext>
            </a:extLst>
          </p:cNvPr>
          <p:cNvSpPr/>
          <p:nvPr/>
        </p:nvSpPr>
        <p:spPr>
          <a:xfrm>
            <a:off x="7088942" y="2690009"/>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t>FX/RATE/EUR/USD</a:t>
            </a:r>
          </a:p>
        </p:txBody>
      </p:sp>
      <p:sp>
        <p:nvSpPr>
          <p:cNvPr id="16" name="Rectangle: Rounded Corners 15">
            <a:extLst>
              <a:ext uri="{FF2B5EF4-FFF2-40B4-BE49-F238E27FC236}">
                <a16:creationId xmlns:a16="http://schemas.microsoft.com/office/drawing/2014/main" id="{A59EB564-54E2-9BB3-AC8B-9A596D9928E3}"/>
              </a:ext>
            </a:extLst>
          </p:cNvPr>
          <p:cNvSpPr/>
          <p:nvPr/>
        </p:nvSpPr>
        <p:spPr>
          <a:xfrm>
            <a:off x="7130038" y="2725633"/>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000" dirty="0"/>
              <a:t>EQUITY_OPTION/RATE_LNVOL/RIC:.STOXX50E/EUR</a:t>
            </a:r>
          </a:p>
          <a:p>
            <a:pPr algn="ctr"/>
            <a:r>
              <a:rPr lang="en-GB" sz="1000" dirty="0"/>
              <a:t>/*/ATM</a:t>
            </a:r>
          </a:p>
        </p:txBody>
      </p:sp>
      <p:sp>
        <p:nvSpPr>
          <p:cNvPr id="17" name="TextBox 16">
            <a:extLst>
              <a:ext uri="{FF2B5EF4-FFF2-40B4-BE49-F238E27FC236}">
                <a16:creationId xmlns:a16="http://schemas.microsoft.com/office/drawing/2014/main" id="{3E5DBE17-9E6C-75DF-C06F-2F2219E57C01}"/>
              </a:ext>
            </a:extLst>
          </p:cNvPr>
          <p:cNvSpPr txBox="1"/>
          <p:nvPr/>
        </p:nvSpPr>
        <p:spPr>
          <a:xfrm>
            <a:off x="1218489" y="1002911"/>
            <a:ext cx="10027580" cy="369332"/>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GB" b="1" dirty="0">
                <a:solidFill>
                  <a:schemeClr val="bg1"/>
                </a:solidFill>
              </a:rPr>
              <a:t>Explicit Implied Volatility – Curve Case</a:t>
            </a:r>
          </a:p>
        </p:txBody>
      </p:sp>
    </p:spTree>
    <p:extLst>
      <p:ext uri="{BB962C8B-B14F-4D97-AF65-F5344CB8AC3E}">
        <p14:creationId xmlns:p14="http://schemas.microsoft.com/office/powerpoint/2010/main" val="41603079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695426-1B89-4D90-8097-23F9073B41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F8BD52-34AC-D00B-74F0-D617EAB08973}"/>
              </a:ext>
            </a:extLst>
          </p:cNvPr>
          <p:cNvSpPr>
            <a:spLocks noGrp="1"/>
          </p:cNvSpPr>
          <p:nvPr>
            <p:ph type="ctrTitle"/>
          </p:nvPr>
        </p:nvSpPr>
        <p:spPr/>
        <p:txBody>
          <a:bodyPr/>
          <a:lstStyle/>
          <a:p>
            <a:r>
              <a:rPr lang="en-GB" dirty="0"/>
              <a:t>Market Data Schema</a:t>
            </a:r>
          </a:p>
        </p:txBody>
      </p:sp>
      <p:sp>
        <p:nvSpPr>
          <p:cNvPr id="29" name="Rectangle: Rounded Corners 28">
            <a:extLst>
              <a:ext uri="{FF2B5EF4-FFF2-40B4-BE49-F238E27FC236}">
                <a16:creationId xmlns:a16="http://schemas.microsoft.com/office/drawing/2014/main" id="{777F2B1E-DAB8-1657-BA52-D74217F2B109}"/>
              </a:ext>
            </a:extLst>
          </p:cNvPr>
          <p:cNvSpPr/>
          <p:nvPr/>
        </p:nvSpPr>
        <p:spPr>
          <a:xfrm>
            <a:off x="2983845" y="2645157"/>
            <a:ext cx="1854697" cy="512177"/>
          </a:xfrm>
          <a:prstGeom prst="round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400" dirty="0"/>
              <a:t>STOXX50E</a:t>
            </a:r>
          </a:p>
        </p:txBody>
      </p:sp>
      <p:sp>
        <p:nvSpPr>
          <p:cNvPr id="30" name="TextBox 29">
            <a:extLst>
              <a:ext uri="{FF2B5EF4-FFF2-40B4-BE49-F238E27FC236}">
                <a16:creationId xmlns:a16="http://schemas.microsoft.com/office/drawing/2014/main" id="{10E6BF04-8356-696B-338B-F655141E38F7}"/>
              </a:ext>
            </a:extLst>
          </p:cNvPr>
          <p:cNvSpPr txBox="1"/>
          <p:nvPr/>
        </p:nvSpPr>
        <p:spPr>
          <a:xfrm>
            <a:off x="3022991" y="3157334"/>
            <a:ext cx="1794316" cy="307777"/>
          </a:xfrm>
          <a:prstGeom prst="rect">
            <a:avLst/>
          </a:prstGeom>
          <a:noFill/>
        </p:spPr>
        <p:txBody>
          <a:bodyPr wrap="square" rtlCol="0">
            <a:spAutoFit/>
          </a:bodyPr>
          <a:lstStyle/>
          <a:p>
            <a:pPr algn="ctr"/>
            <a:r>
              <a:rPr lang="en-GB" sz="1400" b="1" dirty="0">
                <a:solidFill>
                  <a:schemeClr val="accent6">
                    <a:lumMod val="75000"/>
                  </a:schemeClr>
                </a:solidFill>
              </a:rPr>
              <a:t>Equity Volatility</a:t>
            </a:r>
          </a:p>
        </p:txBody>
      </p:sp>
      <p:sp>
        <p:nvSpPr>
          <p:cNvPr id="37" name="TextBox 36">
            <a:extLst>
              <a:ext uri="{FF2B5EF4-FFF2-40B4-BE49-F238E27FC236}">
                <a16:creationId xmlns:a16="http://schemas.microsoft.com/office/drawing/2014/main" id="{29D61DB7-654D-916C-ECC0-804918403621}"/>
              </a:ext>
            </a:extLst>
          </p:cNvPr>
          <p:cNvSpPr txBox="1"/>
          <p:nvPr/>
        </p:nvSpPr>
        <p:spPr>
          <a:xfrm rot="16200000">
            <a:off x="500920" y="2527722"/>
            <a:ext cx="1725193" cy="954107"/>
          </a:xfrm>
          <a:prstGeom prst="rect">
            <a:avLst/>
          </a:prstGeom>
          <a:noFill/>
        </p:spPr>
        <p:txBody>
          <a:bodyPr wrap="square" rtlCol="0">
            <a:spAutoFit/>
          </a:bodyPr>
          <a:lstStyle/>
          <a:p>
            <a:pPr algn="ctr"/>
            <a:r>
              <a:rPr lang="en-GB" sz="2800" b="1" dirty="0">
                <a:solidFill>
                  <a:schemeClr val="accent6">
                    <a:lumMod val="75000"/>
                  </a:schemeClr>
                </a:solidFill>
              </a:rPr>
              <a:t>Equity Volatility</a:t>
            </a:r>
          </a:p>
        </p:txBody>
      </p:sp>
      <p:grpSp>
        <p:nvGrpSpPr>
          <p:cNvPr id="57" name="Group 56">
            <a:extLst>
              <a:ext uri="{FF2B5EF4-FFF2-40B4-BE49-F238E27FC236}">
                <a16:creationId xmlns:a16="http://schemas.microsoft.com/office/drawing/2014/main" id="{FBA8B598-F18F-7CD0-1960-755F8539BB24}"/>
              </a:ext>
            </a:extLst>
          </p:cNvPr>
          <p:cNvGrpSpPr/>
          <p:nvPr/>
        </p:nvGrpSpPr>
        <p:grpSpPr>
          <a:xfrm>
            <a:off x="6513724" y="5050290"/>
            <a:ext cx="2130753" cy="1122306"/>
            <a:chOff x="9023567" y="5093877"/>
            <a:chExt cx="2283769" cy="948082"/>
          </a:xfrm>
        </p:grpSpPr>
        <p:sp>
          <p:nvSpPr>
            <p:cNvPr id="58" name="Rectangle: Rounded Corners 57">
              <a:extLst>
                <a:ext uri="{FF2B5EF4-FFF2-40B4-BE49-F238E27FC236}">
                  <a16:creationId xmlns:a16="http://schemas.microsoft.com/office/drawing/2014/main" id="{45798FD1-6DAC-287F-DB11-A171C09E15B7}"/>
                </a:ext>
              </a:extLst>
            </p:cNvPr>
            <p:cNvSpPr/>
            <p:nvPr/>
          </p:nvSpPr>
          <p:spPr>
            <a:xfrm>
              <a:off x="9157381" y="5441796"/>
              <a:ext cx="2042903" cy="234459"/>
            </a:xfrm>
            <a:prstGeom prst="round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050" dirty="0"/>
                <a:t>CurveConfig + TodaysMarket</a:t>
              </a:r>
            </a:p>
          </p:txBody>
        </p:sp>
        <p:sp>
          <p:nvSpPr>
            <p:cNvPr id="63" name="Rectangle: Rounded Corners 62">
              <a:extLst>
                <a:ext uri="{FF2B5EF4-FFF2-40B4-BE49-F238E27FC236}">
                  <a16:creationId xmlns:a16="http://schemas.microsoft.com/office/drawing/2014/main" id="{4797D34A-BA52-C355-B220-25E02B721F86}"/>
                </a:ext>
              </a:extLst>
            </p:cNvPr>
            <p:cNvSpPr/>
            <p:nvPr/>
          </p:nvSpPr>
          <p:spPr>
            <a:xfrm>
              <a:off x="9157381" y="5697264"/>
              <a:ext cx="2042903" cy="23445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050" dirty="0"/>
                <a:t>MarketData</a:t>
              </a:r>
            </a:p>
          </p:txBody>
        </p:sp>
        <p:sp>
          <p:nvSpPr>
            <p:cNvPr id="64" name="Rectangle: Rounded Corners 63">
              <a:extLst>
                <a:ext uri="{FF2B5EF4-FFF2-40B4-BE49-F238E27FC236}">
                  <a16:creationId xmlns:a16="http://schemas.microsoft.com/office/drawing/2014/main" id="{DCEB2515-60FF-C814-CA16-18C4F5AA26A9}"/>
                </a:ext>
              </a:extLst>
            </p:cNvPr>
            <p:cNvSpPr/>
            <p:nvPr/>
          </p:nvSpPr>
          <p:spPr>
            <a:xfrm>
              <a:off x="9023567" y="5093877"/>
              <a:ext cx="2283769" cy="948082"/>
            </a:xfrm>
            <a:prstGeom prst="roundRect">
              <a:avLst>
                <a:gd name="adj" fmla="val 688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100" b="1" dirty="0">
                  <a:solidFill>
                    <a:srgbClr val="C00000"/>
                  </a:solidFill>
                </a:rPr>
                <a:t>Legend:</a:t>
              </a:r>
            </a:p>
          </p:txBody>
        </p:sp>
      </p:grpSp>
      <p:sp>
        <p:nvSpPr>
          <p:cNvPr id="65" name="Rectangle: Rounded Corners 64">
            <a:extLst>
              <a:ext uri="{FF2B5EF4-FFF2-40B4-BE49-F238E27FC236}">
                <a16:creationId xmlns:a16="http://schemas.microsoft.com/office/drawing/2014/main" id="{721D558C-A556-D4C9-709A-DC89E3F9B674}"/>
              </a:ext>
            </a:extLst>
          </p:cNvPr>
          <p:cNvSpPr/>
          <p:nvPr/>
        </p:nvSpPr>
        <p:spPr>
          <a:xfrm>
            <a:off x="5762625" y="2142177"/>
            <a:ext cx="4424363" cy="1530929"/>
          </a:xfrm>
          <a:prstGeom prst="roundRect">
            <a:avLst>
              <a:gd name="adj" fmla="val 4404"/>
            </a:avLst>
          </a:prstGeom>
          <a:solidFill>
            <a:schemeClr val="bg1">
              <a:lumMod val="95000"/>
            </a:schemeClr>
          </a:solid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400" b="1" dirty="0">
                <a:solidFill>
                  <a:schemeClr val="tx1"/>
                </a:solidFill>
              </a:rPr>
              <a:t>Curve – Option Premium</a:t>
            </a:r>
          </a:p>
        </p:txBody>
      </p:sp>
      <p:sp>
        <p:nvSpPr>
          <p:cNvPr id="67" name="TextBox 66">
            <a:extLst>
              <a:ext uri="{FF2B5EF4-FFF2-40B4-BE49-F238E27FC236}">
                <a16:creationId xmlns:a16="http://schemas.microsoft.com/office/drawing/2014/main" id="{DBDEFA67-4336-0C19-5C14-37B66437D668}"/>
              </a:ext>
            </a:extLst>
          </p:cNvPr>
          <p:cNvSpPr txBox="1"/>
          <p:nvPr/>
        </p:nvSpPr>
        <p:spPr>
          <a:xfrm>
            <a:off x="6868539" y="1737221"/>
            <a:ext cx="2212533" cy="369332"/>
          </a:xfrm>
          <a:prstGeom prst="rect">
            <a:avLst/>
          </a:prstGeom>
          <a:noFill/>
        </p:spPr>
        <p:txBody>
          <a:bodyPr wrap="square" rtlCol="0">
            <a:spAutoFit/>
          </a:bodyPr>
          <a:lstStyle/>
          <a:p>
            <a:pPr algn="ctr"/>
            <a:r>
              <a:rPr lang="en-GB" b="1" dirty="0">
                <a:solidFill>
                  <a:schemeClr val="accent1">
                    <a:lumMod val="60000"/>
                    <a:lumOff val="40000"/>
                  </a:schemeClr>
                </a:solidFill>
              </a:rPr>
              <a:t>STOXX50E</a:t>
            </a:r>
          </a:p>
        </p:txBody>
      </p:sp>
      <p:cxnSp>
        <p:nvCxnSpPr>
          <p:cNvPr id="97" name="Straight Arrow Connector 96">
            <a:extLst>
              <a:ext uri="{FF2B5EF4-FFF2-40B4-BE49-F238E27FC236}">
                <a16:creationId xmlns:a16="http://schemas.microsoft.com/office/drawing/2014/main" id="{073F36D1-15FE-7A8C-4443-5FAB8D5BAACE}"/>
              </a:ext>
            </a:extLst>
          </p:cNvPr>
          <p:cNvCxnSpPr>
            <a:cxnSpLocks/>
            <a:stCxn id="29" idx="3"/>
            <a:endCxn id="65" idx="1"/>
          </p:cNvCxnSpPr>
          <p:nvPr/>
        </p:nvCxnSpPr>
        <p:spPr>
          <a:xfrm>
            <a:off x="4838542" y="2901246"/>
            <a:ext cx="924083" cy="6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9561B08-EE71-48D2-90B7-32349191A5F1}"/>
              </a:ext>
            </a:extLst>
          </p:cNvPr>
          <p:cNvSpPr txBox="1"/>
          <p:nvPr/>
        </p:nvSpPr>
        <p:spPr>
          <a:xfrm>
            <a:off x="1553690" y="3964144"/>
            <a:ext cx="824419" cy="369332"/>
          </a:xfrm>
          <a:prstGeom prst="rect">
            <a:avLst/>
          </a:prstGeom>
          <a:solidFill>
            <a:schemeClr val="accent1">
              <a:lumMod val="20000"/>
              <a:lumOff val="80000"/>
            </a:schemeClr>
          </a:solidFill>
        </p:spPr>
        <p:txBody>
          <a:bodyPr wrap="square" rtlCol="0">
            <a:spAutoFit/>
          </a:bodyPr>
          <a:lstStyle/>
          <a:p>
            <a:pPr algn="ctr"/>
            <a:r>
              <a:rPr lang="en-GB" b="1" dirty="0"/>
              <a:t>Input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CD927AE-961A-6549-862C-D6C2D716CCA7}"/>
                  </a:ext>
                </a:extLst>
              </p:cNvPr>
              <p:cNvSpPr txBox="1"/>
              <p:nvPr/>
            </p:nvSpPr>
            <p:spPr>
              <a:xfrm>
                <a:off x="2594506" y="4675474"/>
                <a:ext cx="1799467"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𝐶</m:t>
                          </m:r>
                        </m:e>
                        <m:sub>
                          <m:r>
                            <a:rPr lang="en-GB" b="0" i="1" smtClean="0">
                              <a:latin typeface="Cambria Math" panose="02040503050406030204" pitchFamily="18" charset="0"/>
                              <a:ea typeface="Cambria Math" panose="02040503050406030204" pitchFamily="18" charset="0"/>
                            </a:rPr>
                            <m:t>𝐾</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sub>
                      </m:sSub>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𝐶</m:t>
                          </m:r>
                        </m:e>
                        <m:sub>
                          <m:r>
                            <a:rPr lang="en-GB" b="0" i="1" smtClean="0">
                              <a:latin typeface="Cambria Math" panose="02040503050406030204" pitchFamily="18" charset="0"/>
                              <a:ea typeface="Cambria Math" panose="02040503050406030204" pitchFamily="18" charset="0"/>
                            </a:rPr>
                            <m:t>𝐴𝑇𝑀</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sub>
                      </m:sSub>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𝐾</m:t>
                      </m:r>
                    </m:oMath>
                  </m:oMathPara>
                </a14:m>
                <a:endParaRPr lang="en-GB" dirty="0"/>
              </a:p>
            </p:txBody>
          </p:sp>
        </mc:Choice>
        <mc:Fallback xmlns="">
          <p:sp>
            <p:nvSpPr>
              <p:cNvPr id="5" name="TextBox 4">
                <a:extLst>
                  <a:ext uri="{FF2B5EF4-FFF2-40B4-BE49-F238E27FC236}">
                    <a16:creationId xmlns:a16="http://schemas.microsoft.com/office/drawing/2014/main" id="{5CD927AE-961A-6549-862C-D6C2D716CCA7}"/>
                  </a:ext>
                </a:extLst>
              </p:cNvPr>
              <p:cNvSpPr txBox="1">
                <a:spLocks noRot="1" noChangeAspect="1" noMove="1" noResize="1" noEditPoints="1" noAdjustHandles="1" noChangeArrowheads="1" noChangeShapeType="1" noTextEdit="1"/>
              </p:cNvSpPr>
              <p:nvPr/>
            </p:nvSpPr>
            <p:spPr>
              <a:xfrm>
                <a:off x="2594506" y="4675474"/>
                <a:ext cx="1799467" cy="289182"/>
              </a:xfrm>
              <a:prstGeom prst="rect">
                <a:avLst/>
              </a:prstGeom>
              <a:blipFill>
                <a:blip r:embed="rId2"/>
                <a:stretch>
                  <a:fillRect l="-2712" r="-2373" b="-1276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3D99A73-ACE4-AFF7-C829-B73BB05D2A8F}"/>
                  </a:ext>
                </a:extLst>
              </p:cNvPr>
              <p:cNvSpPr txBox="1"/>
              <p:nvPr/>
            </p:nvSpPr>
            <p:spPr>
              <a:xfrm>
                <a:off x="2536263" y="3958052"/>
                <a:ext cx="895164"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a:solidFill>
                                <a:srgbClr val="F28B62"/>
                              </a:solidFill>
                              <a:latin typeface="Cambria Math" panose="02040503050406030204" pitchFamily="18" charset="0"/>
                              <a:ea typeface="Cambria Math" panose="02040503050406030204" pitchFamily="18" charset="0"/>
                            </a:rPr>
                          </m:ctrlPr>
                        </m:sSubPr>
                        <m:e>
                          <m:r>
                            <a:rPr lang="en-GB" i="1">
                              <a:solidFill>
                                <a:srgbClr val="F28B62"/>
                              </a:solidFill>
                              <a:latin typeface="Cambria Math" panose="02040503050406030204" pitchFamily="18" charset="0"/>
                              <a:ea typeface="Cambria Math" panose="02040503050406030204" pitchFamily="18" charset="0"/>
                            </a:rPr>
                            <m:t>𝐶</m:t>
                          </m:r>
                        </m:e>
                        <m:sub>
                          <m:r>
                            <a:rPr lang="en-GB" i="1">
                              <a:solidFill>
                                <a:srgbClr val="F28B62"/>
                              </a:solidFill>
                              <a:latin typeface="Cambria Math" panose="02040503050406030204" pitchFamily="18" charset="0"/>
                              <a:ea typeface="Cambria Math" panose="02040503050406030204" pitchFamily="18" charset="0"/>
                            </a:rPr>
                            <m:t>𝐴𝑇𝑀</m:t>
                          </m:r>
                          <m:r>
                            <a:rPr lang="en-GB" i="1">
                              <a:solidFill>
                                <a:srgbClr val="F28B62"/>
                              </a:solidFill>
                              <a:latin typeface="Cambria Math" panose="02040503050406030204" pitchFamily="18" charset="0"/>
                              <a:ea typeface="Cambria Math" panose="02040503050406030204" pitchFamily="18" charset="0"/>
                            </a:rPr>
                            <m:t>, </m:t>
                          </m:r>
                          <m:r>
                            <a:rPr lang="en-GB" i="1">
                              <a:solidFill>
                                <a:srgbClr val="F28B62"/>
                              </a:solidFill>
                              <a:latin typeface="Cambria Math" panose="02040503050406030204" pitchFamily="18" charset="0"/>
                              <a:ea typeface="Cambria Math" panose="02040503050406030204" pitchFamily="18" charset="0"/>
                            </a:rPr>
                            <m:t>𝑡</m:t>
                          </m:r>
                        </m:sub>
                      </m:sSub>
                      <m:r>
                        <a:rPr lang="en-GB" i="1">
                          <a:solidFill>
                            <a:srgbClr val="F28B62"/>
                          </a:solidFill>
                          <a:latin typeface="Cambria Math" panose="02040503050406030204" pitchFamily="18" charset="0"/>
                          <a:ea typeface="Cambria Math" panose="02040503050406030204" pitchFamily="18" charset="0"/>
                        </a:rPr>
                        <m:t> </m:t>
                      </m:r>
                      <m:sSub>
                        <m:sSubPr>
                          <m:ctrlPr>
                            <a:rPr lang="en-GB" i="1">
                              <a:solidFill>
                                <a:srgbClr val="F28B62"/>
                              </a:solidFill>
                              <a:latin typeface="Cambria Math" panose="02040503050406030204" pitchFamily="18" charset="0"/>
                              <a:ea typeface="Cambria Math" panose="02040503050406030204" pitchFamily="18" charset="0"/>
                            </a:rPr>
                          </m:ctrlPr>
                        </m:sSubPr>
                        <m:e>
                          <m:r>
                            <a:rPr lang="en-GB" i="1">
                              <a:solidFill>
                                <a:srgbClr val="F28B62"/>
                              </a:solidFill>
                              <a:latin typeface="Cambria Math" panose="02040503050406030204" pitchFamily="18" charset="0"/>
                              <a:ea typeface="Cambria Math" panose="02040503050406030204" pitchFamily="18" charset="0"/>
                            </a:rPr>
                            <m:t>&amp; </m:t>
                          </m:r>
                          <m:r>
                            <a:rPr lang="en-GB" i="1">
                              <a:solidFill>
                                <a:srgbClr val="F28B62"/>
                              </a:solidFill>
                              <a:latin typeface="Cambria Math" panose="02040503050406030204" pitchFamily="18" charset="0"/>
                              <a:ea typeface="Cambria Math" panose="02040503050406030204" pitchFamily="18" charset="0"/>
                            </a:rPr>
                            <m:t>𝑃</m:t>
                          </m:r>
                        </m:e>
                        <m:sub>
                          <m:r>
                            <a:rPr lang="en-GB" i="1">
                              <a:solidFill>
                                <a:srgbClr val="F28B62"/>
                              </a:solidFill>
                              <a:latin typeface="Cambria Math" panose="02040503050406030204" pitchFamily="18" charset="0"/>
                              <a:ea typeface="Cambria Math" panose="02040503050406030204" pitchFamily="18" charset="0"/>
                            </a:rPr>
                            <m:t>𝐴𝑇𝑀</m:t>
                          </m:r>
                          <m:r>
                            <a:rPr lang="en-GB" i="1">
                              <a:solidFill>
                                <a:srgbClr val="F28B62"/>
                              </a:solidFill>
                              <a:latin typeface="Cambria Math" panose="02040503050406030204" pitchFamily="18" charset="0"/>
                              <a:ea typeface="Cambria Math" panose="02040503050406030204" pitchFamily="18" charset="0"/>
                            </a:rPr>
                            <m:t>,</m:t>
                          </m:r>
                          <m:r>
                            <a:rPr lang="en-GB" i="1">
                              <a:solidFill>
                                <a:srgbClr val="F28B62"/>
                              </a:solidFill>
                              <a:latin typeface="Cambria Math" panose="02040503050406030204" pitchFamily="18" charset="0"/>
                              <a:ea typeface="Cambria Math" panose="02040503050406030204" pitchFamily="18" charset="0"/>
                            </a:rPr>
                            <m:t>𝑡</m:t>
                          </m:r>
                        </m:sub>
                      </m:sSub>
                    </m:oMath>
                  </m:oMathPara>
                </a14:m>
                <a:endParaRPr lang="en-GB" dirty="0">
                  <a:solidFill>
                    <a:srgbClr val="F28B62"/>
                  </a:solidFill>
                </a:endParaRPr>
              </a:p>
            </p:txBody>
          </p:sp>
        </mc:Choice>
        <mc:Fallback xmlns="">
          <p:sp>
            <p:nvSpPr>
              <p:cNvPr id="7" name="TextBox 6">
                <a:extLst>
                  <a:ext uri="{FF2B5EF4-FFF2-40B4-BE49-F238E27FC236}">
                    <a16:creationId xmlns:a16="http://schemas.microsoft.com/office/drawing/2014/main" id="{83D99A73-ACE4-AFF7-C829-B73BB05D2A8F}"/>
                  </a:ext>
                </a:extLst>
              </p:cNvPr>
              <p:cNvSpPr txBox="1">
                <a:spLocks noRot="1" noChangeAspect="1" noMove="1" noResize="1" noEditPoints="1" noAdjustHandles="1" noChangeArrowheads="1" noChangeShapeType="1" noTextEdit="1"/>
              </p:cNvSpPr>
              <p:nvPr/>
            </p:nvSpPr>
            <p:spPr>
              <a:xfrm>
                <a:off x="2536263" y="3958052"/>
                <a:ext cx="895164" cy="381515"/>
              </a:xfrm>
              <a:prstGeom prst="rect">
                <a:avLst/>
              </a:prstGeom>
              <a:blipFill>
                <a:blip r:embed="rId3"/>
                <a:stretch>
                  <a:fillRect r="-7687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8BD404A-EB01-8C43-D1FA-DDE9D9E60FD6}"/>
                  </a:ext>
                </a:extLst>
              </p:cNvPr>
              <p:cNvSpPr txBox="1"/>
              <p:nvPr/>
            </p:nvSpPr>
            <p:spPr>
              <a:xfrm>
                <a:off x="5880657" y="2710121"/>
                <a:ext cx="895164"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rgbClr val="F28B62"/>
                              </a:solidFill>
                              <a:latin typeface="Cambria Math" panose="02040503050406030204" pitchFamily="18" charset="0"/>
                              <a:ea typeface="Cambria Math" panose="02040503050406030204" pitchFamily="18" charset="0"/>
                            </a:rPr>
                          </m:ctrlPr>
                        </m:sSubPr>
                        <m:e>
                          <m:r>
                            <a:rPr lang="en-GB" i="1">
                              <a:solidFill>
                                <a:srgbClr val="F28B62"/>
                              </a:solidFill>
                              <a:latin typeface="Cambria Math" panose="02040503050406030204" pitchFamily="18" charset="0"/>
                              <a:ea typeface="Cambria Math" panose="02040503050406030204" pitchFamily="18" charset="0"/>
                            </a:rPr>
                            <m:t>𝐶</m:t>
                          </m:r>
                        </m:e>
                        <m:sub>
                          <m:r>
                            <a:rPr lang="en-GB" b="0" i="1" smtClean="0">
                              <a:solidFill>
                                <a:srgbClr val="F28B62"/>
                              </a:solidFill>
                              <a:latin typeface="Cambria Math" panose="02040503050406030204" pitchFamily="18" charset="0"/>
                              <a:ea typeface="Cambria Math" panose="02040503050406030204" pitchFamily="18" charset="0"/>
                            </a:rPr>
                            <m:t>𝐴𝑇𝑀</m:t>
                          </m:r>
                          <m:r>
                            <a:rPr lang="en-GB" b="0" i="1" smtClean="0">
                              <a:solidFill>
                                <a:srgbClr val="F28B62"/>
                              </a:solidFill>
                              <a:latin typeface="Cambria Math" panose="02040503050406030204" pitchFamily="18" charset="0"/>
                              <a:ea typeface="Cambria Math" panose="02040503050406030204" pitchFamily="18" charset="0"/>
                            </a:rPr>
                            <m:t>, </m:t>
                          </m:r>
                          <m:r>
                            <a:rPr lang="en-GB" i="1">
                              <a:solidFill>
                                <a:srgbClr val="F28B62"/>
                              </a:solidFill>
                              <a:latin typeface="Cambria Math" panose="02040503050406030204" pitchFamily="18" charset="0"/>
                              <a:ea typeface="Cambria Math" panose="02040503050406030204" pitchFamily="18" charset="0"/>
                            </a:rPr>
                            <m:t>𝑡</m:t>
                          </m:r>
                        </m:sub>
                      </m:sSub>
                      <m:r>
                        <a:rPr lang="en-GB" i="1">
                          <a:solidFill>
                            <a:srgbClr val="F28B62"/>
                          </a:solidFill>
                          <a:latin typeface="Cambria Math" panose="02040503050406030204" pitchFamily="18" charset="0"/>
                          <a:ea typeface="Cambria Math" panose="02040503050406030204" pitchFamily="18" charset="0"/>
                        </a:rPr>
                        <m:t> </m:t>
                      </m:r>
                      <m:sSub>
                        <m:sSubPr>
                          <m:ctrlPr>
                            <a:rPr lang="en-GB" i="1">
                              <a:solidFill>
                                <a:srgbClr val="F28B62"/>
                              </a:solidFill>
                              <a:latin typeface="Cambria Math" panose="02040503050406030204" pitchFamily="18" charset="0"/>
                              <a:ea typeface="Cambria Math" panose="02040503050406030204" pitchFamily="18" charset="0"/>
                            </a:rPr>
                          </m:ctrlPr>
                        </m:sSubPr>
                        <m:e>
                          <m:r>
                            <a:rPr lang="en-GB" i="1">
                              <a:solidFill>
                                <a:srgbClr val="F28B62"/>
                              </a:solidFill>
                              <a:latin typeface="Cambria Math" panose="02040503050406030204" pitchFamily="18" charset="0"/>
                              <a:ea typeface="Cambria Math" panose="02040503050406030204" pitchFamily="18" charset="0"/>
                            </a:rPr>
                            <m:t>&amp; </m:t>
                          </m:r>
                          <m:r>
                            <a:rPr lang="en-GB" i="1">
                              <a:solidFill>
                                <a:srgbClr val="F28B62"/>
                              </a:solidFill>
                              <a:latin typeface="Cambria Math" panose="02040503050406030204" pitchFamily="18" charset="0"/>
                              <a:ea typeface="Cambria Math" panose="02040503050406030204" pitchFamily="18" charset="0"/>
                            </a:rPr>
                            <m:t>𝑃</m:t>
                          </m:r>
                        </m:e>
                        <m:sub>
                          <m:r>
                            <a:rPr lang="en-GB" b="0" i="1" smtClean="0">
                              <a:solidFill>
                                <a:srgbClr val="F28B62"/>
                              </a:solidFill>
                              <a:latin typeface="Cambria Math" panose="02040503050406030204" pitchFamily="18" charset="0"/>
                              <a:ea typeface="Cambria Math" panose="02040503050406030204" pitchFamily="18" charset="0"/>
                            </a:rPr>
                            <m:t>𝐴𝑇𝑀</m:t>
                          </m:r>
                          <m:r>
                            <a:rPr lang="en-GB" b="0" i="1" smtClean="0">
                              <a:solidFill>
                                <a:srgbClr val="F28B62"/>
                              </a:solidFill>
                              <a:latin typeface="Cambria Math" panose="02040503050406030204" pitchFamily="18" charset="0"/>
                              <a:ea typeface="Cambria Math" panose="02040503050406030204" pitchFamily="18" charset="0"/>
                            </a:rPr>
                            <m:t>,</m:t>
                          </m:r>
                          <m:r>
                            <a:rPr lang="en-GB" i="1">
                              <a:solidFill>
                                <a:srgbClr val="F28B62"/>
                              </a:solidFill>
                              <a:latin typeface="Cambria Math" panose="02040503050406030204" pitchFamily="18" charset="0"/>
                              <a:ea typeface="Cambria Math" panose="02040503050406030204" pitchFamily="18" charset="0"/>
                            </a:rPr>
                            <m:t>𝑡</m:t>
                          </m:r>
                        </m:sub>
                      </m:sSub>
                    </m:oMath>
                  </m:oMathPara>
                </a14:m>
                <a:endParaRPr lang="en-GB" dirty="0">
                  <a:solidFill>
                    <a:srgbClr val="F28B62"/>
                  </a:solidFill>
                </a:endParaRPr>
              </a:p>
            </p:txBody>
          </p:sp>
        </mc:Choice>
        <mc:Fallback xmlns="">
          <p:sp>
            <p:nvSpPr>
              <p:cNvPr id="8" name="TextBox 7">
                <a:extLst>
                  <a:ext uri="{FF2B5EF4-FFF2-40B4-BE49-F238E27FC236}">
                    <a16:creationId xmlns:a16="http://schemas.microsoft.com/office/drawing/2014/main" id="{98BD404A-EB01-8C43-D1FA-DDE9D9E60FD6}"/>
                  </a:ext>
                </a:extLst>
              </p:cNvPr>
              <p:cNvSpPr txBox="1">
                <a:spLocks noRot="1" noChangeAspect="1" noMove="1" noResize="1" noEditPoints="1" noAdjustHandles="1" noChangeArrowheads="1" noChangeShapeType="1" noTextEdit="1"/>
              </p:cNvSpPr>
              <p:nvPr/>
            </p:nvSpPr>
            <p:spPr>
              <a:xfrm>
                <a:off x="5880657" y="2710121"/>
                <a:ext cx="895164" cy="381515"/>
              </a:xfrm>
              <a:prstGeom prst="rect">
                <a:avLst/>
              </a:prstGeom>
              <a:blipFill>
                <a:blip r:embed="rId4"/>
                <a:stretch>
                  <a:fillRect r="-76190"/>
                </a:stretch>
              </a:blipFill>
            </p:spPr>
            <p:txBody>
              <a:bodyPr/>
              <a:lstStyle/>
              <a:p>
                <a:r>
                  <a:rPr lang="en-GB">
                    <a:noFill/>
                  </a:rPr>
                  <a:t> </a:t>
                </a:r>
              </a:p>
            </p:txBody>
          </p:sp>
        </mc:Fallback>
      </mc:AlternateContent>
      <p:sp>
        <p:nvSpPr>
          <p:cNvPr id="14" name="Rectangle: Rounded Corners 13">
            <a:extLst>
              <a:ext uri="{FF2B5EF4-FFF2-40B4-BE49-F238E27FC236}">
                <a16:creationId xmlns:a16="http://schemas.microsoft.com/office/drawing/2014/main" id="{BB179E79-F839-F1E5-5F9D-A14ED074CBA0}"/>
              </a:ext>
            </a:extLst>
          </p:cNvPr>
          <p:cNvSpPr/>
          <p:nvPr/>
        </p:nvSpPr>
        <p:spPr>
          <a:xfrm>
            <a:off x="7617322" y="2645157"/>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t>FX/RATE/EUR/USD</a:t>
            </a:r>
          </a:p>
        </p:txBody>
      </p:sp>
      <p:sp>
        <p:nvSpPr>
          <p:cNvPr id="15" name="Rectangle: Rounded Corners 14">
            <a:extLst>
              <a:ext uri="{FF2B5EF4-FFF2-40B4-BE49-F238E27FC236}">
                <a16:creationId xmlns:a16="http://schemas.microsoft.com/office/drawing/2014/main" id="{B79BA204-647A-71FF-CC7C-465B9C8B030C}"/>
              </a:ext>
            </a:extLst>
          </p:cNvPr>
          <p:cNvSpPr/>
          <p:nvPr/>
        </p:nvSpPr>
        <p:spPr>
          <a:xfrm>
            <a:off x="7658808" y="2676749"/>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t>FX/RATE/EUR/USD</a:t>
            </a:r>
          </a:p>
        </p:txBody>
      </p:sp>
      <p:sp>
        <p:nvSpPr>
          <p:cNvPr id="16" name="Rectangle: Rounded Corners 15">
            <a:extLst>
              <a:ext uri="{FF2B5EF4-FFF2-40B4-BE49-F238E27FC236}">
                <a16:creationId xmlns:a16="http://schemas.microsoft.com/office/drawing/2014/main" id="{913BF4C1-BDFD-1616-BD18-E6591C2D0839}"/>
              </a:ext>
            </a:extLst>
          </p:cNvPr>
          <p:cNvSpPr/>
          <p:nvPr/>
        </p:nvSpPr>
        <p:spPr>
          <a:xfrm>
            <a:off x="7699904" y="2712373"/>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000" dirty="0"/>
              <a:t>EQUITY_OPTION/PRICE/RIC:.STOXX50E/EUR/*</a:t>
            </a:r>
          </a:p>
        </p:txBody>
      </p:sp>
      <p:sp>
        <p:nvSpPr>
          <p:cNvPr id="17" name="TextBox 16">
            <a:extLst>
              <a:ext uri="{FF2B5EF4-FFF2-40B4-BE49-F238E27FC236}">
                <a16:creationId xmlns:a16="http://schemas.microsoft.com/office/drawing/2014/main" id="{88245C4E-E945-9F35-6C04-9362C614B239}"/>
              </a:ext>
            </a:extLst>
          </p:cNvPr>
          <p:cNvSpPr txBox="1"/>
          <p:nvPr/>
        </p:nvSpPr>
        <p:spPr>
          <a:xfrm>
            <a:off x="1218489" y="1002911"/>
            <a:ext cx="10027580" cy="369332"/>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GB" b="1" dirty="0">
                <a:solidFill>
                  <a:schemeClr val="bg1"/>
                </a:solidFill>
              </a:rPr>
              <a:t>Explicit Implied Volatility – Curve Case</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FB0B72A-770E-F6FE-BC02-595875358214}"/>
                  </a:ext>
                </a:extLst>
              </p:cNvPr>
              <p:cNvSpPr txBox="1"/>
              <p:nvPr/>
            </p:nvSpPr>
            <p:spPr>
              <a:xfrm>
                <a:off x="2594505" y="5050290"/>
                <a:ext cx="1786515"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𝑃</m:t>
                          </m:r>
                        </m:e>
                        <m:sub>
                          <m:r>
                            <a:rPr lang="en-GB" b="0" i="1" smtClean="0">
                              <a:latin typeface="Cambria Math" panose="02040503050406030204" pitchFamily="18" charset="0"/>
                              <a:ea typeface="Cambria Math" panose="02040503050406030204" pitchFamily="18" charset="0"/>
                            </a:rPr>
                            <m:t>𝐾</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sub>
                      </m:sSub>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𝑃</m:t>
                          </m:r>
                        </m:e>
                        <m:sub>
                          <m:r>
                            <a:rPr lang="en-GB" b="0" i="1" smtClean="0">
                              <a:latin typeface="Cambria Math" panose="02040503050406030204" pitchFamily="18" charset="0"/>
                              <a:ea typeface="Cambria Math" panose="02040503050406030204" pitchFamily="18" charset="0"/>
                            </a:rPr>
                            <m:t>𝐴𝑇𝑀</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sub>
                      </m:sSub>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𝐾</m:t>
                      </m:r>
                    </m:oMath>
                  </m:oMathPara>
                </a14:m>
                <a:endParaRPr lang="en-GB" dirty="0"/>
              </a:p>
            </p:txBody>
          </p:sp>
        </mc:Choice>
        <mc:Fallback xmlns="">
          <p:sp>
            <p:nvSpPr>
              <p:cNvPr id="9" name="TextBox 8">
                <a:extLst>
                  <a:ext uri="{FF2B5EF4-FFF2-40B4-BE49-F238E27FC236}">
                    <a16:creationId xmlns:a16="http://schemas.microsoft.com/office/drawing/2014/main" id="{AFB0B72A-770E-F6FE-BC02-595875358214}"/>
                  </a:ext>
                </a:extLst>
              </p:cNvPr>
              <p:cNvSpPr txBox="1">
                <a:spLocks noRot="1" noChangeAspect="1" noMove="1" noResize="1" noEditPoints="1" noAdjustHandles="1" noChangeArrowheads="1" noChangeShapeType="1" noTextEdit="1"/>
              </p:cNvSpPr>
              <p:nvPr/>
            </p:nvSpPr>
            <p:spPr>
              <a:xfrm>
                <a:off x="2594505" y="5050290"/>
                <a:ext cx="1786515" cy="289182"/>
              </a:xfrm>
              <a:prstGeom prst="rect">
                <a:avLst/>
              </a:prstGeom>
              <a:blipFill>
                <a:blip r:embed="rId5"/>
                <a:stretch>
                  <a:fillRect l="-2730" r="-2389" b="-10417"/>
                </a:stretch>
              </a:blipFill>
            </p:spPr>
            <p:txBody>
              <a:bodyPr/>
              <a:lstStyle/>
              <a:p>
                <a:r>
                  <a:rPr lang="en-GB">
                    <a:noFill/>
                  </a:rPr>
                  <a:t> </a:t>
                </a:r>
              </a:p>
            </p:txBody>
          </p:sp>
        </mc:Fallback>
      </mc:AlternateContent>
    </p:spTree>
    <p:extLst>
      <p:ext uri="{BB962C8B-B14F-4D97-AF65-F5344CB8AC3E}">
        <p14:creationId xmlns:p14="http://schemas.microsoft.com/office/powerpoint/2010/main" val="8120232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10558-EC2D-958A-9012-BB8257730B5D}"/>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A3AF76B0-F813-8F4D-639E-63152C9C7D0C}"/>
              </a:ext>
            </a:extLst>
          </p:cNvPr>
          <p:cNvSpPr/>
          <p:nvPr/>
        </p:nvSpPr>
        <p:spPr>
          <a:xfrm>
            <a:off x="722616" y="1410425"/>
            <a:ext cx="4569043" cy="436222"/>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2F89AC3A-EF02-2303-3261-57423EAE7720}"/>
              </a:ext>
            </a:extLst>
          </p:cNvPr>
          <p:cNvSpPr/>
          <p:nvPr/>
        </p:nvSpPr>
        <p:spPr>
          <a:xfrm>
            <a:off x="718111" y="4704671"/>
            <a:ext cx="4569043" cy="130999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B399A575-5F76-A2A3-0C3C-373135C5423C}"/>
              </a:ext>
            </a:extLst>
          </p:cNvPr>
          <p:cNvSpPr/>
          <p:nvPr/>
        </p:nvSpPr>
        <p:spPr>
          <a:xfrm>
            <a:off x="727122" y="1824093"/>
            <a:ext cx="4560032" cy="2874888"/>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DC70512F-8302-296F-34D7-C41F673D88AB}"/>
              </a:ext>
            </a:extLst>
          </p:cNvPr>
          <p:cNvSpPr>
            <a:spLocks noGrp="1"/>
          </p:cNvSpPr>
          <p:nvPr>
            <p:ph type="ctrTitle"/>
          </p:nvPr>
        </p:nvSpPr>
        <p:spPr/>
        <p:txBody>
          <a:bodyPr/>
          <a:lstStyle/>
          <a:p>
            <a:r>
              <a:rPr lang="en-GB" dirty="0"/>
              <a:t>Equity Volatility Curve</a:t>
            </a:r>
          </a:p>
        </p:txBody>
      </p:sp>
      <p:cxnSp>
        <p:nvCxnSpPr>
          <p:cNvPr id="18" name="Straight Connector 17">
            <a:extLst>
              <a:ext uri="{FF2B5EF4-FFF2-40B4-BE49-F238E27FC236}">
                <a16:creationId xmlns:a16="http://schemas.microsoft.com/office/drawing/2014/main" id="{19A52F09-468F-A4D7-2952-941788AB906A}"/>
              </a:ext>
            </a:extLst>
          </p:cNvPr>
          <p:cNvCxnSpPr>
            <a:cxnSpLocks/>
          </p:cNvCxnSpPr>
          <p:nvPr/>
        </p:nvCxnSpPr>
        <p:spPr>
          <a:xfrm flipH="1">
            <a:off x="769688" y="1300233"/>
            <a:ext cx="8234" cy="4929408"/>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1980FD8-ABA0-5788-7DE2-CDE10766D3EF}"/>
              </a:ext>
            </a:extLst>
          </p:cNvPr>
          <p:cNvCxnSpPr>
            <a:cxnSpLocks/>
          </p:cNvCxnSpPr>
          <p:nvPr/>
        </p:nvCxnSpPr>
        <p:spPr>
          <a:xfrm>
            <a:off x="727122" y="1412922"/>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D03B7FE-C5C7-81B3-78A1-21869208A52E}"/>
              </a:ext>
            </a:extLst>
          </p:cNvPr>
          <p:cNvCxnSpPr>
            <a:cxnSpLocks/>
          </p:cNvCxnSpPr>
          <p:nvPr/>
        </p:nvCxnSpPr>
        <p:spPr>
          <a:xfrm>
            <a:off x="727122" y="1971722"/>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79A6ADC-0B52-E6FF-EA27-A5DD21901F2E}"/>
              </a:ext>
            </a:extLst>
          </p:cNvPr>
          <p:cNvCxnSpPr>
            <a:cxnSpLocks/>
          </p:cNvCxnSpPr>
          <p:nvPr/>
        </p:nvCxnSpPr>
        <p:spPr>
          <a:xfrm>
            <a:off x="728733" y="2562272"/>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1B302FE-25A5-6498-7D39-EB99018EF969}"/>
              </a:ext>
            </a:extLst>
          </p:cNvPr>
          <p:cNvCxnSpPr>
            <a:cxnSpLocks/>
          </p:cNvCxnSpPr>
          <p:nvPr/>
        </p:nvCxnSpPr>
        <p:spPr>
          <a:xfrm>
            <a:off x="728733" y="3133772"/>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B116189-1380-7AAB-E175-8654A1B0D4BF}"/>
              </a:ext>
            </a:extLst>
          </p:cNvPr>
          <p:cNvCxnSpPr>
            <a:cxnSpLocks/>
          </p:cNvCxnSpPr>
          <p:nvPr/>
        </p:nvCxnSpPr>
        <p:spPr>
          <a:xfrm>
            <a:off x="730344" y="3737022"/>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24B613E-7537-7749-C80D-C5ECB5EB9E2B}"/>
              </a:ext>
            </a:extLst>
          </p:cNvPr>
          <p:cNvCxnSpPr>
            <a:cxnSpLocks/>
          </p:cNvCxnSpPr>
          <p:nvPr/>
        </p:nvCxnSpPr>
        <p:spPr>
          <a:xfrm>
            <a:off x="730344" y="4308522"/>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F6EB56E-2D2C-E304-75F1-91C9815C02F7}"/>
              </a:ext>
            </a:extLst>
          </p:cNvPr>
          <p:cNvCxnSpPr>
            <a:cxnSpLocks/>
          </p:cNvCxnSpPr>
          <p:nvPr/>
        </p:nvCxnSpPr>
        <p:spPr>
          <a:xfrm>
            <a:off x="736694" y="4886752"/>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4E6128F-3712-3442-0EEE-55D5B4779C61}"/>
              </a:ext>
            </a:extLst>
          </p:cNvPr>
          <p:cNvCxnSpPr>
            <a:cxnSpLocks/>
          </p:cNvCxnSpPr>
          <p:nvPr/>
        </p:nvCxnSpPr>
        <p:spPr>
          <a:xfrm>
            <a:off x="728733" y="5464222"/>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9E72170-5F31-3483-A708-FC9FF4AC0C21}"/>
              </a:ext>
            </a:extLst>
          </p:cNvPr>
          <p:cNvCxnSpPr>
            <a:cxnSpLocks/>
          </p:cNvCxnSpPr>
          <p:nvPr/>
        </p:nvCxnSpPr>
        <p:spPr>
          <a:xfrm>
            <a:off x="730344" y="6029372"/>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4F306A0-B706-AA68-C990-3E5FC0C06A9D}"/>
              </a:ext>
            </a:extLst>
          </p:cNvPr>
          <p:cNvCxnSpPr>
            <a:cxnSpLocks/>
          </p:cNvCxnSpPr>
          <p:nvPr/>
        </p:nvCxnSpPr>
        <p:spPr>
          <a:xfrm flipV="1">
            <a:off x="769688" y="1409752"/>
            <a:ext cx="4537676" cy="317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A3A388E-A1AA-1165-24CA-D354FF81BABB}"/>
                  </a:ext>
                </a:extLst>
              </p:cNvPr>
              <p:cNvSpPr txBox="1"/>
              <p:nvPr/>
            </p:nvSpPr>
            <p:spPr>
              <a:xfrm>
                <a:off x="488493" y="3900131"/>
                <a:ext cx="16639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GB" sz="1400" i="1">
                              <a:latin typeface="Cambria Math" panose="02040503050406030204" pitchFamily="18" charset="0"/>
                            </a:rPr>
                            <m:t>𝑡</m:t>
                          </m:r>
                        </m:e>
                        <m:sub>
                          <m:r>
                            <a:rPr lang="en-GB" sz="1400" b="0" i="1" smtClean="0">
                              <a:latin typeface="Cambria Math" panose="02040503050406030204" pitchFamily="18" charset="0"/>
                            </a:rPr>
                            <m:t>𝑖</m:t>
                          </m:r>
                        </m:sub>
                      </m:sSub>
                    </m:oMath>
                  </m:oMathPara>
                </a14:m>
                <a:endParaRPr lang="en-GB" sz="1400" dirty="0"/>
              </a:p>
            </p:txBody>
          </p:sp>
        </mc:Choice>
        <mc:Fallback xmlns="">
          <p:sp>
            <p:nvSpPr>
              <p:cNvPr id="46" name="TextBox 45">
                <a:extLst>
                  <a:ext uri="{FF2B5EF4-FFF2-40B4-BE49-F238E27FC236}">
                    <a16:creationId xmlns:a16="http://schemas.microsoft.com/office/drawing/2014/main" id="{9A3A388E-A1AA-1165-24CA-D354FF81BABB}"/>
                  </a:ext>
                </a:extLst>
              </p:cNvPr>
              <p:cNvSpPr txBox="1">
                <a:spLocks noRot="1" noChangeAspect="1" noMove="1" noResize="1" noEditPoints="1" noAdjustHandles="1" noChangeArrowheads="1" noChangeShapeType="1" noTextEdit="1"/>
              </p:cNvSpPr>
              <p:nvPr/>
            </p:nvSpPr>
            <p:spPr>
              <a:xfrm>
                <a:off x="488493" y="3900131"/>
                <a:ext cx="166392" cy="215444"/>
              </a:xfrm>
              <a:prstGeom prst="rect">
                <a:avLst/>
              </a:prstGeom>
              <a:blipFill>
                <a:blip r:embed="rId3"/>
                <a:stretch>
                  <a:fillRect l="-22222" r="-7407" b="-1428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CFCFCF34-3C82-B192-D0FD-DD487B5939D9}"/>
                  </a:ext>
                </a:extLst>
              </p:cNvPr>
              <p:cNvSpPr txBox="1"/>
              <p:nvPr/>
            </p:nvSpPr>
            <p:spPr>
              <a:xfrm>
                <a:off x="3314324" y="4393332"/>
                <a:ext cx="44223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1400" b="0" i="1" smtClean="0">
                              <a:latin typeface="Cambria Math" panose="02040503050406030204" pitchFamily="18" charset="0"/>
                            </a:rPr>
                          </m:ctrlPr>
                        </m:sSupPr>
                        <m:e>
                          <m:r>
                            <a:rPr lang="en-GB" sz="1400" b="0" i="1" smtClean="0">
                              <a:latin typeface="Cambria Math" panose="02040503050406030204" pitchFamily="18" charset="0"/>
                            </a:rPr>
                            <m:t>𝑇</m:t>
                          </m:r>
                        </m:e>
                        <m:sup>
                          <m:r>
                            <a:rPr lang="en-GB" sz="1400" b="0" i="1" smtClean="0">
                              <a:latin typeface="Cambria Math" panose="02040503050406030204" pitchFamily="18" charset="0"/>
                            </a:rPr>
                            <m:t>𝑀𝑎𝑥</m:t>
                          </m:r>
                        </m:sup>
                      </m:sSup>
                    </m:oMath>
                  </m:oMathPara>
                </a14:m>
                <a:endParaRPr lang="en-GB" sz="1400" dirty="0"/>
              </a:p>
            </p:txBody>
          </p:sp>
        </mc:Choice>
        <mc:Fallback xmlns="">
          <p:sp>
            <p:nvSpPr>
              <p:cNvPr id="47" name="TextBox 46">
                <a:extLst>
                  <a:ext uri="{FF2B5EF4-FFF2-40B4-BE49-F238E27FC236}">
                    <a16:creationId xmlns:a16="http://schemas.microsoft.com/office/drawing/2014/main" id="{CFCFCF34-3C82-B192-D0FD-DD487B5939D9}"/>
                  </a:ext>
                </a:extLst>
              </p:cNvPr>
              <p:cNvSpPr txBox="1">
                <a:spLocks noRot="1" noChangeAspect="1" noMove="1" noResize="1" noEditPoints="1" noAdjustHandles="1" noChangeArrowheads="1" noChangeShapeType="1" noTextEdit="1"/>
              </p:cNvSpPr>
              <p:nvPr/>
            </p:nvSpPr>
            <p:spPr>
              <a:xfrm>
                <a:off x="3314324" y="4393332"/>
                <a:ext cx="442237" cy="215444"/>
              </a:xfrm>
              <a:prstGeom prst="rect">
                <a:avLst/>
              </a:prstGeom>
              <a:blipFill>
                <a:blip r:embed="rId4"/>
                <a:stretch>
                  <a:fillRect l="-8333" r="-1389" b="-8571"/>
                </a:stretch>
              </a:blipFill>
            </p:spPr>
            <p:txBody>
              <a:bodyPr/>
              <a:lstStyle/>
              <a:p>
                <a:r>
                  <a:rPr lang="en-GB">
                    <a:noFill/>
                  </a:rPr>
                  <a:t> </a:t>
                </a:r>
              </a:p>
            </p:txBody>
          </p:sp>
        </mc:Fallback>
      </mc:AlternateContent>
      <p:sp>
        <p:nvSpPr>
          <p:cNvPr id="48" name="TextBox 47">
            <a:extLst>
              <a:ext uri="{FF2B5EF4-FFF2-40B4-BE49-F238E27FC236}">
                <a16:creationId xmlns:a16="http://schemas.microsoft.com/office/drawing/2014/main" id="{D416C8EA-7E8A-0AD2-8AA7-4202C6EDE5BE}"/>
              </a:ext>
            </a:extLst>
          </p:cNvPr>
          <p:cNvSpPr txBox="1"/>
          <p:nvPr/>
        </p:nvSpPr>
        <p:spPr>
          <a:xfrm rot="16200000">
            <a:off x="-799969" y="3862748"/>
            <a:ext cx="2204844" cy="369332"/>
          </a:xfrm>
          <a:prstGeom prst="rect">
            <a:avLst/>
          </a:prstGeom>
          <a:noFill/>
        </p:spPr>
        <p:txBody>
          <a:bodyPr wrap="square" rtlCol="0">
            <a:spAutoFit/>
          </a:bodyPr>
          <a:lstStyle/>
          <a:p>
            <a:pPr algn="ctr"/>
            <a:r>
              <a:rPr lang="en-GB" dirty="0"/>
              <a:t> Quotes Expiries</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51D25CBE-5E1B-44E4-B4C5-E47E31F70134}"/>
                  </a:ext>
                </a:extLst>
              </p:cNvPr>
              <p:cNvSpPr txBox="1"/>
              <p:nvPr/>
            </p:nvSpPr>
            <p:spPr>
              <a:xfrm>
                <a:off x="453318" y="1256879"/>
                <a:ext cx="19075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GB" sz="1400" i="1">
                              <a:latin typeface="Cambria Math" panose="02040503050406030204" pitchFamily="18" charset="0"/>
                            </a:rPr>
                            <m:t>𝑡</m:t>
                          </m:r>
                        </m:e>
                        <m:sub>
                          <m:r>
                            <a:rPr lang="en-GB" sz="1400" b="0" i="1" smtClean="0">
                              <a:latin typeface="Cambria Math" panose="02040503050406030204" pitchFamily="18" charset="0"/>
                            </a:rPr>
                            <m:t>0</m:t>
                          </m:r>
                        </m:sub>
                      </m:sSub>
                    </m:oMath>
                  </m:oMathPara>
                </a14:m>
                <a:endParaRPr lang="en-GB" sz="1400" dirty="0"/>
              </a:p>
            </p:txBody>
          </p:sp>
        </mc:Choice>
        <mc:Fallback xmlns="">
          <p:sp>
            <p:nvSpPr>
              <p:cNvPr id="62" name="TextBox 61">
                <a:extLst>
                  <a:ext uri="{FF2B5EF4-FFF2-40B4-BE49-F238E27FC236}">
                    <a16:creationId xmlns:a16="http://schemas.microsoft.com/office/drawing/2014/main" id="{51D25CBE-5E1B-44E4-B4C5-E47E31F70134}"/>
                  </a:ext>
                </a:extLst>
              </p:cNvPr>
              <p:cNvSpPr txBox="1">
                <a:spLocks noRot="1" noChangeAspect="1" noMove="1" noResize="1" noEditPoints="1" noAdjustHandles="1" noChangeArrowheads="1" noChangeShapeType="1" noTextEdit="1"/>
              </p:cNvSpPr>
              <p:nvPr/>
            </p:nvSpPr>
            <p:spPr>
              <a:xfrm>
                <a:off x="453318" y="1256879"/>
                <a:ext cx="190758" cy="215444"/>
              </a:xfrm>
              <a:prstGeom prst="rect">
                <a:avLst/>
              </a:prstGeom>
              <a:blipFill>
                <a:blip r:embed="rId5"/>
                <a:stretch>
                  <a:fillRect l="-18750" r="-3125" b="-11111"/>
                </a:stretch>
              </a:blipFill>
            </p:spPr>
            <p:txBody>
              <a:bodyPr/>
              <a:lstStyle/>
              <a:p>
                <a:r>
                  <a:rPr lang="en-GB">
                    <a:noFill/>
                  </a:rPr>
                  <a:t> </a:t>
                </a:r>
              </a:p>
            </p:txBody>
          </p:sp>
        </mc:Fallback>
      </mc:AlternateContent>
      <p:graphicFrame>
        <p:nvGraphicFramePr>
          <p:cNvPr id="64" name="Table 63">
            <a:extLst>
              <a:ext uri="{FF2B5EF4-FFF2-40B4-BE49-F238E27FC236}">
                <a16:creationId xmlns:a16="http://schemas.microsoft.com/office/drawing/2014/main" id="{92E3F49E-68D4-CA7F-0002-5ED2365B171D}"/>
              </a:ext>
            </a:extLst>
          </p:cNvPr>
          <p:cNvGraphicFramePr>
            <a:graphicFrameLocks noGrp="1"/>
          </p:cNvGraphicFramePr>
          <p:nvPr>
            <p:extLst>
              <p:ext uri="{D42A27DB-BD31-4B8C-83A1-F6EECF244321}">
                <p14:modId xmlns:p14="http://schemas.microsoft.com/office/powerpoint/2010/main" val="1369007757"/>
              </p:ext>
            </p:extLst>
          </p:nvPr>
        </p:nvGraphicFramePr>
        <p:xfrm>
          <a:off x="3798754" y="1854009"/>
          <a:ext cx="409433" cy="2843952"/>
        </p:xfrm>
        <a:graphic>
          <a:graphicData uri="http://schemas.openxmlformats.org/drawingml/2006/table">
            <a:tbl>
              <a:tblPr bandRow="1">
                <a:tableStyleId>{35758FB7-9AC5-4552-8A53-C91805E547FA}</a:tableStyleId>
              </a:tblPr>
              <a:tblGrid>
                <a:gridCol w="409433">
                  <a:extLst>
                    <a:ext uri="{9D8B030D-6E8A-4147-A177-3AD203B41FA5}">
                      <a16:colId xmlns:a16="http://schemas.microsoft.com/office/drawing/2014/main" val="1118754997"/>
                    </a:ext>
                  </a:extLst>
                </a:gridCol>
              </a:tblGrid>
              <a:tr h="236996">
                <a:tc>
                  <a:txBody>
                    <a:bodyPr/>
                    <a:lstStyle/>
                    <a:p>
                      <a:endParaRPr lang="en-GB" sz="500" dirty="0"/>
                    </a:p>
                  </a:txBody>
                  <a:tcP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41330436"/>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98339623"/>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05623177"/>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23183734"/>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29000696"/>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36467532"/>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33779146"/>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40822673"/>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51296459"/>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18492480"/>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8691141"/>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68783156"/>
                  </a:ext>
                </a:extLst>
              </a:tr>
            </a:tbl>
          </a:graphicData>
        </a:graphic>
      </p:graphicFrame>
      <p:cxnSp>
        <p:nvCxnSpPr>
          <p:cNvPr id="69" name="Straight Connector 68">
            <a:extLst>
              <a:ext uri="{FF2B5EF4-FFF2-40B4-BE49-F238E27FC236}">
                <a16:creationId xmlns:a16="http://schemas.microsoft.com/office/drawing/2014/main" id="{23A8D24B-ACAD-BCFF-D8A4-5D22035C6E75}"/>
              </a:ext>
            </a:extLst>
          </p:cNvPr>
          <p:cNvCxnSpPr>
            <a:cxnSpLocks/>
          </p:cNvCxnSpPr>
          <p:nvPr/>
        </p:nvCxnSpPr>
        <p:spPr>
          <a:xfrm>
            <a:off x="3775724" y="1409752"/>
            <a:ext cx="409433" cy="0"/>
          </a:xfrm>
          <a:prstGeom prst="line">
            <a:avLst/>
          </a:prstGeom>
          <a:ln w="57150"/>
        </p:spPr>
        <p:style>
          <a:lnRef idx="1">
            <a:schemeClr val="accent5"/>
          </a:lnRef>
          <a:fillRef idx="0">
            <a:schemeClr val="accent5"/>
          </a:fillRef>
          <a:effectRef idx="0">
            <a:schemeClr val="accent5"/>
          </a:effectRef>
          <a:fontRef idx="minor">
            <a:schemeClr val="tx1"/>
          </a:fontRef>
        </p:style>
      </p:cxnSp>
      <p:sp>
        <p:nvSpPr>
          <p:cNvPr id="3" name="Arrow: Up-Down 2">
            <a:extLst>
              <a:ext uri="{FF2B5EF4-FFF2-40B4-BE49-F238E27FC236}">
                <a16:creationId xmlns:a16="http://schemas.microsoft.com/office/drawing/2014/main" id="{14B29D05-9ED1-5A68-A24C-DED7AAA56FF8}"/>
              </a:ext>
            </a:extLst>
          </p:cNvPr>
          <p:cNvSpPr/>
          <p:nvPr/>
        </p:nvSpPr>
        <p:spPr>
          <a:xfrm>
            <a:off x="2552632" y="1883927"/>
            <a:ext cx="494384" cy="2783097"/>
          </a:xfrm>
          <a:prstGeom prst="upDown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AD00DACB-789E-F362-DD3B-1C477363DB7B}"/>
              </a:ext>
            </a:extLst>
          </p:cNvPr>
          <p:cNvSpPr txBox="1"/>
          <p:nvPr/>
        </p:nvSpPr>
        <p:spPr>
          <a:xfrm>
            <a:off x="552480" y="3110922"/>
            <a:ext cx="2481162" cy="461665"/>
          </a:xfrm>
          <a:prstGeom prst="rect">
            <a:avLst/>
          </a:prstGeom>
          <a:noFill/>
        </p:spPr>
        <p:txBody>
          <a:bodyPr wrap="square" rtlCol="0">
            <a:spAutoFit/>
          </a:bodyPr>
          <a:lstStyle/>
          <a:p>
            <a:pPr algn="ctr"/>
            <a:r>
              <a:rPr lang="en-GB" sz="2400" b="1" dirty="0">
                <a:solidFill>
                  <a:schemeClr val="accent4"/>
                </a:solidFill>
              </a:rPr>
              <a:t>Interpolation</a:t>
            </a:r>
          </a:p>
        </p:txBody>
      </p:sp>
      <p:sp>
        <p:nvSpPr>
          <p:cNvPr id="9" name="Arrow: Down 8">
            <a:extLst>
              <a:ext uri="{FF2B5EF4-FFF2-40B4-BE49-F238E27FC236}">
                <a16:creationId xmlns:a16="http://schemas.microsoft.com/office/drawing/2014/main" id="{62360414-2C1C-4725-5AD0-C73F006D20D0}"/>
              </a:ext>
            </a:extLst>
          </p:cNvPr>
          <p:cNvSpPr/>
          <p:nvPr/>
        </p:nvSpPr>
        <p:spPr>
          <a:xfrm>
            <a:off x="2544762" y="4753883"/>
            <a:ext cx="493200" cy="1186491"/>
          </a:xfrm>
          <a:prstGeom prst="downArrow">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66172556-8A2C-B22D-6F76-B7ED9CB26A8C}"/>
              </a:ext>
            </a:extLst>
          </p:cNvPr>
          <p:cNvSpPr txBox="1"/>
          <p:nvPr/>
        </p:nvSpPr>
        <p:spPr>
          <a:xfrm>
            <a:off x="532678" y="5144997"/>
            <a:ext cx="2481162" cy="400110"/>
          </a:xfrm>
          <a:prstGeom prst="rect">
            <a:avLst/>
          </a:prstGeom>
          <a:noFill/>
        </p:spPr>
        <p:txBody>
          <a:bodyPr wrap="square" rtlCol="0">
            <a:spAutoFit/>
          </a:bodyPr>
          <a:lstStyle/>
          <a:p>
            <a:pPr algn="ctr"/>
            <a:r>
              <a:rPr lang="en-GB" sz="2000" b="1" dirty="0">
                <a:solidFill>
                  <a:schemeClr val="accent1"/>
                </a:solidFill>
              </a:rPr>
              <a:t>Extrapolation</a:t>
            </a:r>
          </a:p>
        </p:txBody>
      </p:sp>
      <p:sp>
        <p:nvSpPr>
          <p:cNvPr id="15" name="Arrow: Down 14">
            <a:extLst>
              <a:ext uri="{FF2B5EF4-FFF2-40B4-BE49-F238E27FC236}">
                <a16:creationId xmlns:a16="http://schemas.microsoft.com/office/drawing/2014/main" id="{5E458DA4-8D53-F157-96AB-AEF6BC9FFABB}"/>
              </a:ext>
            </a:extLst>
          </p:cNvPr>
          <p:cNvSpPr/>
          <p:nvPr/>
        </p:nvSpPr>
        <p:spPr>
          <a:xfrm rot="10800000">
            <a:off x="2553224" y="1478667"/>
            <a:ext cx="493200" cy="307778"/>
          </a:xfrm>
          <a:prstGeom prst="downArrow">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CED9FEE1-F5A8-5D57-B6D4-300892D0FC03}"/>
              </a:ext>
            </a:extLst>
          </p:cNvPr>
          <p:cNvSpPr txBox="1"/>
          <p:nvPr/>
        </p:nvSpPr>
        <p:spPr>
          <a:xfrm>
            <a:off x="517569" y="1427461"/>
            <a:ext cx="2481162" cy="400110"/>
          </a:xfrm>
          <a:prstGeom prst="rect">
            <a:avLst/>
          </a:prstGeom>
          <a:noFill/>
        </p:spPr>
        <p:txBody>
          <a:bodyPr wrap="square" rtlCol="0">
            <a:spAutoFit/>
          </a:bodyPr>
          <a:lstStyle/>
          <a:p>
            <a:pPr algn="ctr"/>
            <a:r>
              <a:rPr lang="en-GB" sz="2000" b="1" dirty="0">
                <a:solidFill>
                  <a:schemeClr val="accent1"/>
                </a:solidFill>
              </a:rPr>
              <a:t>Extrapolation</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5B60B57-E0EC-74E6-5956-D19134803833}"/>
                  </a:ext>
                </a:extLst>
              </p:cNvPr>
              <p:cNvSpPr txBox="1"/>
              <p:nvPr/>
            </p:nvSpPr>
            <p:spPr>
              <a:xfrm>
                <a:off x="3308022" y="1870906"/>
                <a:ext cx="413703" cy="2223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1400" b="0" i="1" smtClean="0">
                              <a:latin typeface="Cambria Math" panose="02040503050406030204" pitchFamily="18" charset="0"/>
                            </a:rPr>
                          </m:ctrlPr>
                        </m:sSupPr>
                        <m:e>
                          <m:r>
                            <a:rPr lang="en-GB" sz="1400" b="0" i="1" smtClean="0">
                              <a:latin typeface="Cambria Math" panose="02040503050406030204" pitchFamily="18" charset="0"/>
                            </a:rPr>
                            <m:t>𝑇</m:t>
                          </m:r>
                        </m:e>
                        <m:sup>
                          <m:r>
                            <a:rPr lang="en-GB" sz="1400" b="0" i="1" smtClean="0">
                              <a:latin typeface="Cambria Math" panose="02040503050406030204" pitchFamily="18" charset="0"/>
                            </a:rPr>
                            <m:t>𝑀𝑖𝑛</m:t>
                          </m:r>
                        </m:sup>
                      </m:sSup>
                    </m:oMath>
                  </m:oMathPara>
                </a14:m>
                <a:endParaRPr lang="en-GB" sz="1400" dirty="0"/>
              </a:p>
            </p:txBody>
          </p:sp>
        </mc:Choice>
        <mc:Fallback xmlns="">
          <p:sp>
            <p:nvSpPr>
              <p:cNvPr id="19" name="TextBox 18">
                <a:extLst>
                  <a:ext uri="{FF2B5EF4-FFF2-40B4-BE49-F238E27FC236}">
                    <a16:creationId xmlns:a16="http://schemas.microsoft.com/office/drawing/2014/main" id="{C5B60B57-E0EC-74E6-5956-D19134803833}"/>
                  </a:ext>
                </a:extLst>
              </p:cNvPr>
              <p:cNvSpPr txBox="1">
                <a:spLocks noRot="1" noChangeAspect="1" noMove="1" noResize="1" noEditPoints="1" noAdjustHandles="1" noChangeArrowheads="1" noChangeShapeType="1" noTextEdit="1"/>
              </p:cNvSpPr>
              <p:nvPr/>
            </p:nvSpPr>
            <p:spPr>
              <a:xfrm>
                <a:off x="3308022" y="1870906"/>
                <a:ext cx="413703" cy="222369"/>
              </a:xfrm>
              <a:prstGeom prst="rect">
                <a:avLst/>
              </a:prstGeom>
              <a:blipFill>
                <a:blip r:embed="rId6"/>
                <a:stretch>
                  <a:fillRect l="-8824" r="-1471" b="-8333"/>
                </a:stretch>
              </a:blipFill>
            </p:spPr>
            <p:txBody>
              <a:bodyPr/>
              <a:lstStyle/>
              <a:p>
                <a:r>
                  <a:rPr lang="en-GB">
                    <a:noFill/>
                  </a:rPr>
                  <a:t> </a:t>
                </a:r>
              </a:p>
            </p:txBody>
          </p:sp>
        </mc:Fallback>
      </mc:AlternateContent>
      <p:grpSp>
        <p:nvGrpSpPr>
          <p:cNvPr id="85" name="Group 84">
            <a:extLst>
              <a:ext uri="{FF2B5EF4-FFF2-40B4-BE49-F238E27FC236}">
                <a16:creationId xmlns:a16="http://schemas.microsoft.com/office/drawing/2014/main" id="{C0B12FC9-6CA9-F3A5-967D-60A2F2FFAC1B}"/>
              </a:ext>
            </a:extLst>
          </p:cNvPr>
          <p:cNvGrpSpPr/>
          <p:nvPr/>
        </p:nvGrpSpPr>
        <p:grpSpPr>
          <a:xfrm rot="16200000">
            <a:off x="6805057" y="1037965"/>
            <a:ext cx="4573548" cy="5293699"/>
            <a:chOff x="6495411" y="797556"/>
            <a:chExt cx="4573548" cy="5080934"/>
          </a:xfrm>
        </p:grpSpPr>
        <p:sp>
          <p:nvSpPr>
            <p:cNvPr id="20" name="Rectangle 19">
              <a:extLst>
                <a:ext uri="{FF2B5EF4-FFF2-40B4-BE49-F238E27FC236}">
                  <a16:creationId xmlns:a16="http://schemas.microsoft.com/office/drawing/2014/main" id="{14572EB8-F8EF-7A22-0C31-85C71834BA72}"/>
                </a:ext>
              </a:extLst>
            </p:cNvPr>
            <p:cNvSpPr/>
            <p:nvPr/>
          </p:nvSpPr>
          <p:spPr>
            <a:xfrm>
              <a:off x="6499916" y="797556"/>
              <a:ext cx="4569043" cy="169364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B9D390A2-62B3-05D1-F2E0-C5CF7BEC0C0D}"/>
                </a:ext>
              </a:extLst>
            </p:cNvPr>
            <p:cNvSpPr/>
            <p:nvPr/>
          </p:nvSpPr>
          <p:spPr>
            <a:xfrm>
              <a:off x="6495411" y="4568500"/>
              <a:ext cx="4569043" cy="130999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8211621B-59AB-DC4E-ED11-79CC78AB2E84}"/>
                </a:ext>
              </a:extLst>
            </p:cNvPr>
            <p:cNvSpPr/>
            <p:nvPr/>
          </p:nvSpPr>
          <p:spPr>
            <a:xfrm>
              <a:off x="6504423" y="2491201"/>
              <a:ext cx="4560032" cy="2071609"/>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49" name="Straight Connector 48">
            <a:extLst>
              <a:ext uri="{FF2B5EF4-FFF2-40B4-BE49-F238E27FC236}">
                <a16:creationId xmlns:a16="http://schemas.microsoft.com/office/drawing/2014/main" id="{2615F95C-7346-59ED-41E1-569D32EEC394}"/>
              </a:ext>
            </a:extLst>
          </p:cNvPr>
          <p:cNvCxnSpPr>
            <a:cxnSpLocks/>
          </p:cNvCxnSpPr>
          <p:nvPr/>
        </p:nvCxnSpPr>
        <p:spPr>
          <a:xfrm flipH="1">
            <a:off x="6426217" y="1374504"/>
            <a:ext cx="20210" cy="457741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ACB8E8F-61F5-26E0-D8AA-10C57230F718}"/>
                  </a:ext>
                </a:extLst>
              </p:cNvPr>
              <p:cNvSpPr txBox="1"/>
              <p:nvPr/>
            </p:nvSpPr>
            <p:spPr>
              <a:xfrm>
                <a:off x="9923915" y="4985191"/>
                <a:ext cx="45961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1400" b="0" i="1" smtClean="0">
                              <a:latin typeface="Cambria Math" panose="02040503050406030204" pitchFamily="18" charset="0"/>
                            </a:rPr>
                          </m:ctrlPr>
                        </m:sSupPr>
                        <m:e>
                          <m:r>
                            <a:rPr lang="en-GB" sz="1400" b="0" i="1" smtClean="0">
                              <a:latin typeface="Cambria Math" panose="02040503050406030204" pitchFamily="18" charset="0"/>
                            </a:rPr>
                            <m:t>𝐾</m:t>
                          </m:r>
                        </m:e>
                        <m:sup>
                          <m:r>
                            <a:rPr lang="en-GB" sz="1400" b="0" i="1" smtClean="0">
                              <a:latin typeface="Cambria Math" panose="02040503050406030204" pitchFamily="18" charset="0"/>
                            </a:rPr>
                            <m:t>𝑀𝑎𝑥</m:t>
                          </m:r>
                        </m:sup>
                      </m:sSup>
                    </m:oMath>
                  </m:oMathPara>
                </a14:m>
                <a:endParaRPr lang="en-GB" sz="1400" dirty="0"/>
              </a:p>
            </p:txBody>
          </p:sp>
        </mc:Choice>
        <mc:Fallback xmlns="">
          <p:sp>
            <p:nvSpPr>
              <p:cNvPr id="51" name="TextBox 50">
                <a:extLst>
                  <a:ext uri="{FF2B5EF4-FFF2-40B4-BE49-F238E27FC236}">
                    <a16:creationId xmlns:a16="http://schemas.microsoft.com/office/drawing/2014/main" id="{FACB8E8F-61F5-26E0-D8AA-10C57230F718}"/>
                  </a:ext>
                </a:extLst>
              </p:cNvPr>
              <p:cNvSpPr txBox="1">
                <a:spLocks noRot="1" noChangeAspect="1" noMove="1" noResize="1" noEditPoints="1" noAdjustHandles="1" noChangeArrowheads="1" noChangeShapeType="1" noTextEdit="1"/>
              </p:cNvSpPr>
              <p:nvPr/>
            </p:nvSpPr>
            <p:spPr>
              <a:xfrm>
                <a:off x="9923915" y="4985191"/>
                <a:ext cx="459613" cy="215444"/>
              </a:xfrm>
              <a:prstGeom prst="rect">
                <a:avLst/>
              </a:prstGeom>
              <a:blipFill>
                <a:blip r:embed="rId7"/>
                <a:stretch>
                  <a:fillRect l="-8000" r="-1333" b="-8571"/>
                </a:stretch>
              </a:blipFill>
            </p:spPr>
            <p:txBody>
              <a:bodyPr/>
              <a:lstStyle/>
              <a:p>
                <a:r>
                  <a:rPr lang="en-GB">
                    <a:noFill/>
                  </a:rPr>
                  <a:t> </a:t>
                </a:r>
              </a:p>
            </p:txBody>
          </p:sp>
        </mc:Fallback>
      </mc:AlternateContent>
      <p:grpSp>
        <p:nvGrpSpPr>
          <p:cNvPr id="84" name="Group 83">
            <a:extLst>
              <a:ext uri="{FF2B5EF4-FFF2-40B4-BE49-F238E27FC236}">
                <a16:creationId xmlns:a16="http://schemas.microsoft.com/office/drawing/2014/main" id="{AD100870-24B3-A54A-9D73-4E5E0276ADC4}"/>
              </a:ext>
            </a:extLst>
          </p:cNvPr>
          <p:cNvGrpSpPr/>
          <p:nvPr/>
        </p:nvGrpSpPr>
        <p:grpSpPr>
          <a:xfrm rot="16200000">
            <a:off x="8757972" y="3458662"/>
            <a:ext cx="717284" cy="5668183"/>
            <a:chOff x="5895087" y="1133055"/>
            <a:chExt cx="717284" cy="4960415"/>
          </a:xfrm>
        </p:grpSpPr>
        <p:cxnSp>
          <p:nvCxnSpPr>
            <p:cNvPr id="32" name="Straight Connector 31">
              <a:extLst>
                <a:ext uri="{FF2B5EF4-FFF2-40B4-BE49-F238E27FC236}">
                  <a16:creationId xmlns:a16="http://schemas.microsoft.com/office/drawing/2014/main" id="{C4536B90-B2C8-373A-26D1-223379F1A276}"/>
                </a:ext>
              </a:extLst>
            </p:cNvPr>
            <p:cNvCxnSpPr>
              <a:cxnSpLocks/>
            </p:cNvCxnSpPr>
            <p:nvPr/>
          </p:nvCxnSpPr>
          <p:spPr>
            <a:xfrm flipH="1">
              <a:off x="6546988" y="1164062"/>
              <a:ext cx="8234" cy="4929408"/>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352658-1616-57F1-0A02-8517350E66CA}"/>
                </a:ext>
              </a:extLst>
            </p:cNvPr>
            <p:cNvCxnSpPr>
              <a:cxnSpLocks/>
            </p:cNvCxnSpPr>
            <p:nvPr/>
          </p:nvCxnSpPr>
          <p:spPr>
            <a:xfrm>
              <a:off x="6504422" y="1276751"/>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A02AFCD-5093-C179-6D34-D1B8A4DD55D3}"/>
                </a:ext>
              </a:extLst>
            </p:cNvPr>
            <p:cNvCxnSpPr>
              <a:cxnSpLocks/>
            </p:cNvCxnSpPr>
            <p:nvPr/>
          </p:nvCxnSpPr>
          <p:spPr>
            <a:xfrm>
              <a:off x="6504422" y="1835551"/>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D4FA980-E53E-2240-5937-05417B8DADC6}"/>
                </a:ext>
              </a:extLst>
            </p:cNvPr>
            <p:cNvCxnSpPr>
              <a:cxnSpLocks/>
            </p:cNvCxnSpPr>
            <p:nvPr/>
          </p:nvCxnSpPr>
          <p:spPr>
            <a:xfrm>
              <a:off x="6506033" y="2426101"/>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41DD5C0-9058-B226-5E44-8CC41B76DE5B}"/>
                </a:ext>
              </a:extLst>
            </p:cNvPr>
            <p:cNvCxnSpPr>
              <a:cxnSpLocks/>
            </p:cNvCxnSpPr>
            <p:nvPr/>
          </p:nvCxnSpPr>
          <p:spPr>
            <a:xfrm>
              <a:off x="6506033" y="2997601"/>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9CEB3C3-6B4D-29DE-56DE-8371B44A9D2C}"/>
                </a:ext>
              </a:extLst>
            </p:cNvPr>
            <p:cNvCxnSpPr>
              <a:cxnSpLocks/>
            </p:cNvCxnSpPr>
            <p:nvPr/>
          </p:nvCxnSpPr>
          <p:spPr>
            <a:xfrm>
              <a:off x="6507644" y="3600851"/>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8B4E651-26E2-ED78-ED42-843E9A4E6FBB}"/>
                </a:ext>
              </a:extLst>
            </p:cNvPr>
            <p:cNvCxnSpPr>
              <a:cxnSpLocks/>
            </p:cNvCxnSpPr>
            <p:nvPr/>
          </p:nvCxnSpPr>
          <p:spPr>
            <a:xfrm>
              <a:off x="6507644" y="4172351"/>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3BFC6C2-8D7D-7AD0-C57D-47344AD6888F}"/>
                </a:ext>
              </a:extLst>
            </p:cNvPr>
            <p:cNvCxnSpPr>
              <a:cxnSpLocks/>
            </p:cNvCxnSpPr>
            <p:nvPr/>
          </p:nvCxnSpPr>
          <p:spPr>
            <a:xfrm>
              <a:off x="6513994" y="4750581"/>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12C5C9F-8E05-DE6E-4C41-289BB490F702}"/>
                </a:ext>
              </a:extLst>
            </p:cNvPr>
            <p:cNvCxnSpPr>
              <a:cxnSpLocks/>
            </p:cNvCxnSpPr>
            <p:nvPr/>
          </p:nvCxnSpPr>
          <p:spPr>
            <a:xfrm>
              <a:off x="6506033" y="5328051"/>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F32FD33-6D38-0469-11BA-8996AA0282A3}"/>
                </a:ext>
              </a:extLst>
            </p:cNvPr>
            <p:cNvCxnSpPr>
              <a:cxnSpLocks/>
            </p:cNvCxnSpPr>
            <p:nvPr/>
          </p:nvCxnSpPr>
          <p:spPr>
            <a:xfrm>
              <a:off x="6507644" y="5893201"/>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F61FB6C-5159-EF48-A162-1361BD72D0A0}"/>
                    </a:ext>
                  </a:extLst>
                </p:cNvPr>
                <p:cNvSpPr txBox="1"/>
                <p:nvPr/>
              </p:nvSpPr>
              <p:spPr>
                <a:xfrm rot="5400000">
                  <a:off x="6236524" y="3775918"/>
                  <a:ext cx="207621" cy="2327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𝐾</m:t>
                            </m:r>
                          </m:e>
                          <m:sub>
                            <m:r>
                              <a:rPr lang="en-GB" sz="1400" b="0" i="1" smtClean="0">
                                <a:latin typeface="Cambria Math" panose="02040503050406030204" pitchFamily="18" charset="0"/>
                              </a:rPr>
                              <m:t>𝑗</m:t>
                            </m:r>
                          </m:sub>
                        </m:sSub>
                      </m:oMath>
                    </m:oMathPara>
                  </a14:m>
                  <a:endParaRPr lang="en-GB" sz="1400" dirty="0"/>
                </a:p>
              </p:txBody>
            </p:sp>
          </mc:Choice>
          <mc:Fallback xmlns="">
            <p:sp>
              <p:nvSpPr>
                <p:cNvPr id="50" name="TextBox 49">
                  <a:extLst>
                    <a:ext uri="{FF2B5EF4-FFF2-40B4-BE49-F238E27FC236}">
                      <a16:creationId xmlns:a16="http://schemas.microsoft.com/office/drawing/2014/main" id="{FF61FB6C-5159-EF48-A162-1361BD72D0A0}"/>
                    </a:ext>
                  </a:extLst>
                </p:cNvPr>
                <p:cNvSpPr txBox="1">
                  <a:spLocks noRot="1" noChangeAspect="1" noMove="1" noResize="1" noEditPoints="1" noAdjustHandles="1" noChangeArrowheads="1" noChangeShapeType="1" noTextEdit="1"/>
                </p:cNvSpPr>
                <p:nvPr/>
              </p:nvSpPr>
              <p:spPr>
                <a:xfrm rot="5400000">
                  <a:off x="6236524" y="3775918"/>
                  <a:ext cx="207621" cy="232756"/>
                </a:xfrm>
                <a:prstGeom prst="rect">
                  <a:avLst/>
                </a:prstGeom>
                <a:blipFill>
                  <a:blip r:embed="rId8"/>
                  <a:stretch>
                    <a:fillRect l="-10256" r="-5128" b="-23684"/>
                  </a:stretch>
                </a:blipFill>
              </p:spPr>
              <p:txBody>
                <a:bodyPr/>
                <a:lstStyle/>
                <a:p>
                  <a:r>
                    <a:rPr lang="en-GB">
                      <a:noFill/>
                    </a:rPr>
                    <a:t> </a:t>
                  </a:r>
                </a:p>
              </p:txBody>
            </p:sp>
          </mc:Fallback>
        </mc:AlternateContent>
        <p:sp>
          <p:nvSpPr>
            <p:cNvPr id="52" name="TextBox 51">
              <a:extLst>
                <a:ext uri="{FF2B5EF4-FFF2-40B4-BE49-F238E27FC236}">
                  <a16:creationId xmlns:a16="http://schemas.microsoft.com/office/drawing/2014/main" id="{07AA68BE-7EAD-400C-6258-71137CC014BB}"/>
                </a:ext>
              </a:extLst>
            </p:cNvPr>
            <p:cNvSpPr txBox="1"/>
            <p:nvPr/>
          </p:nvSpPr>
          <p:spPr>
            <a:xfrm rot="5400000">
              <a:off x="4977331" y="3726577"/>
              <a:ext cx="2204844" cy="369332"/>
            </a:xfrm>
            <a:prstGeom prst="rect">
              <a:avLst/>
            </a:prstGeom>
            <a:noFill/>
          </p:spPr>
          <p:txBody>
            <a:bodyPr wrap="square" rtlCol="0">
              <a:spAutoFit/>
            </a:bodyPr>
            <a:lstStyle/>
            <a:p>
              <a:pPr algn="ctr"/>
              <a:r>
                <a:rPr lang="en-GB" dirty="0"/>
                <a:t> Quotes Strikes</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F698332-DFD4-B478-D103-44301838B0AE}"/>
                    </a:ext>
                  </a:extLst>
                </p:cNvPr>
                <p:cNvSpPr txBox="1"/>
                <p:nvPr/>
              </p:nvSpPr>
              <p:spPr>
                <a:xfrm rot="5400000">
                  <a:off x="6209236" y="1142096"/>
                  <a:ext cx="233525"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1400" i="1" smtClean="0">
                            <a:latin typeface="Cambria Math" panose="02040503050406030204" pitchFamily="18" charset="0"/>
                          </a:rPr>
                          <m:t>0</m:t>
                        </m:r>
                      </m:oMath>
                    </m:oMathPara>
                  </a14:m>
                  <a:endParaRPr lang="en-GB" sz="1400" dirty="0"/>
                </a:p>
              </p:txBody>
            </p:sp>
          </mc:Choice>
          <mc:Fallback xmlns="">
            <p:sp>
              <p:nvSpPr>
                <p:cNvPr id="55" name="TextBox 54">
                  <a:extLst>
                    <a:ext uri="{FF2B5EF4-FFF2-40B4-BE49-F238E27FC236}">
                      <a16:creationId xmlns:a16="http://schemas.microsoft.com/office/drawing/2014/main" id="{EF698332-DFD4-B478-D103-44301838B0AE}"/>
                    </a:ext>
                  </a:extLst>
                </p:cNvPr>
                <p:cNvSpPr txBox="1">
                  <a:spLocks noRot="1" noChangeAspect="1" noMove="1" noResize="1" noEditPoints="1" noAdjustHandles="1" noChangeArrowheads="1" noChangeShapeType="1" noTextEdit="1"/>
                </p:cNvSpPr>
                <p:nvPr/>
              </p:nvSpPr>
              <p:spPr>
                <a:xfrm rot="5400000">
                  <a:off x="6209236" y="1142096"/>
                  <a:ext cx="233525" cy="215444"/>
                </a:xfrm>
                <a:prstGeom prst="rect">
                  <a:avLst/>
                </a:prstGeom>
                <a:blipFill>
                  <a:blip r:embed="rId9"/>
                  <a:stretch>
                    <a:fillRect b="-5714"/>
                  </a:stretch>
                </a:blipFill>
              </p:spPr>
              <p:txBody>
                <a:bodyPr/>
                <a:lstStyle/>
                <a:p>
                  <a:r>
                    <a:rPr lang="en-GB">
                      <a:noFill/>
                    </a:rPr>
                    <a:t> </a:t>
                  </a:r>
                </a:p>
              </p:txBody>
            </p:sp>
          </mc:Fallback>
        </mc:AlternateContent>
      </p:grpSp>
      <p:cxnSp>
        <p:nvCxnSpPr>
          <p:cNvPr id="57" name="Straight Connector 56">
            <a:extLst>
              <a:ext uri="{FF2B5EF4-FFF2-40B4-BE49-F238E27FC236}">
                <a16:creationId xmlns:a16="http://schemas.microsoft.com/office/drawing/2014/main" id="{B4D6CAD9-A57A-82C0-370C-94F4BC650A27}"/>
              </a:ext>
            </a:extLst>
          </p:cNvPr>
          <p:cNvCxnSpPr>
            <a:cxnSpLocks/>
          </p:cNvCxnSpPr>
          <p:nvPr/>
        </p:nvCxnSpPr>
        <p:spPr>
          <a:xfrm flipV="1">
            <a:off x="6444980" y="4734148"/>
            <a:ext cx="0" cy="378231"/>
          </a:xfrm>
          <a:prstGeom prst="line">
            <a:avLst/>
          </a:prstGeom>
          <a:ln w="57150"/>
        </p:spPr>
        <p:style>
          <a:lnRef idx="1">
            <a:schemeClr val="accent5"/>
          </a:lnRef>
          <a:fillRef idx="0">
            <a:schemeClr val="accent5"/>
          </a:fillRef>
          <a:effectRef idx="0">
            <a:schemeClr val="accent5"/>
          </a:effectRef>
          <a:fontRef idx="minor">
            <a:schemeClr val="tx1"/>
          </a:fontRef>
        </p:style>
      </p:cxnSp>
      <p:sp>
        <p:nvSpPr>
          <p:cNvPr id="58" name="Arrow: Up-Down 57">
            <a:extLst>
              <a:ext uri="{FF2B5EF4-FFF2-40B4-BE49-F238E27FC236}">
                <a16:creationId xmlns:a16="http://schemas.microsoft.com/office/drawing/2014/main" id="{7520E822-A418-7FB5-0008-C363CB5C5412}"/>
              </a:ext>
            </a:extLst>
          </p:cNvPr>
          <p:cNvSpPr/>
          <p:nvPr/>
        </p:nvSpPr>
        <p:spPr>
          <a:xfrm rot="5400000">
            <a:off x="9031029" y="3217722"/>
            <a:ext cx="494384" cy="2054244"/>
          </a:xfrm>
          <a:prstGeom prst="upDown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59" name="TextBox 58">
            <a:extLst>
              <a:ext uri="{FF2B5EF4-FFF2-40B4-BE49-F238E27FC236}">
                <a16:creationId xmlns:a16="http://schemas.microsoft.com/office/drawing/2014/main" id="{A5204F01-48FF-F640-1CF9-99BF94EAF2F9}"/>
              </a:ext>
            </a:extLst>
          </p:cNvPr>
          <p:cNvSpPr txBox="1"/>
          <p:nvPr/>
        </p:nvSpPr>
        <p:spPr>
          <a:xfrm>
            <a:off x="8026691" y="3539218"/>
            <a:ext cx="2481162" cy="461665"/>
          </a:xfrm>
          <a:prstGeom prst="rect">
            <a:avLst/>
          </a:prstGeom>
          <a:noFill/>
        </p:spPr>
        <p:txBody>
          <a:bodyPr wrap="square" rtlCol="0">
            <a:spAutoFit/>
          </a:bodyPr>
          <a:lstStyle/>
          <a:p>
            <a:pPr algn="ctr"/>
            <a:r>
              <a:rPr lang="en-GB" sz="2400" b="1" dirty="0">
                <a:solidFill>
                  <a:schemeClr val="accent4"/>
                </a:solidFill>
              </a:rPr>
              <a:t>Interpolation</a:t>
            </a:r>
          </a:p>
        </p:txBody>
      </p:sp>
      <p:sp>
        <p:nvSpPr>
          <p:cNvPr id="60" name="Arrow: Down 59">
            <a:extLst>
              <a:ext uri="{FF2B5EF4-FFF2-40B4-BE49-F238E27FC236}">
                <a16:creationId xmlns:a16="http://schemas.microsoft.com/office/drawing/2014/main" id="{40DCE345-82CB-1E9B-24EF-0E2CDC7D8C9A}"/>
              </a:ext>
            </a:extLst>
          </p:cNvPr>
          <p:cNvSpPr/>
          <p:nvPr/>
        </p:nvSpPr>
        <p:spPr>
          <a:xfrm rot="16200000">
            <a:off x="10857463" y="3661208"/>
            <a:ext cx="493200" cy="1186491"/>
          </a:xfrm>
          <a:prstGeom prst="downArrow">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a:p>
        </p:txBody>
      </p:sp>
      <p:sp>
        <p:nvSpPr>
          <p:cNvPr id="61" name="TextBox 60">
            <a:extLst>
              <a:ext uri="{FF2B5EF4-FFF2-40B4-BE49-F238E27FC236}">
                <a16:creationId xmlns:a16="http://schemas.microsoft.com/office/drawing/2014/main" id="{B71FE137-BD38-F583-B422-884BBAF47C1A}"/>
              </a:ext>
            </a:extLst>
          </p:cNvPr>
          <p:cNvSpPr txBox="1"/>
          <p:nvPr/>
        </p:nvSpPr>
        <p:spPr>
          <a:xfrm>
            <a:off x="9824899" y="3565178"/>
            <a:ext cx="2481162" cy="400110"/>
          </a:xfrm>
          <a:prstGeom prst="rect">
            <a:avLst/>
          </a:prstGeom>
          <a:noFill/>
        </p:spPr>
        <p:txBody>
          <a:bodyPr wrap="square" rtlCol="0">
            <a:spAutoFit/>
          </a:bodyPr>
          <a:lstStyle/>
          <a:p>
            <a:pPr algn="ctr"/>
            <a:r>
              <a:rPr lang="en-GB" sz="2000" b="1" dirty="0">
                <a:solidFill>
                  <a:schemeClr val="accent1"/>
                </a:solidFill>
              </a:rPr>
              <a:t>Extrapolation</a:t>
            </a:r>
          </a:p>
        </p:txBody>
      </p:sp>
      <p:sp>
        <p:nvSpPr>
          <p:cNvPr id="66" name="Arrow: Down 65">
            <a:extLst>
              <a:ext uri="{FF2B5EF4-FFF2-40B4-BE49-F238E27FC236}">
                <a16:creationId xmlns:a16="http://schemas.microsoft.com/office/drawing/2014/main" id="{57AFAC4C-7CC3-70F4-853D-74E6B4D87EFC}"/>
              </a:ext>
            </a:extLst>
          </p:cNvPr>
          <p:cNvSpPr/>
          <p:nvPr/>
        </p:nvSpPr>
        <p:spPr>
          <a:xfrm rot="5400000">
            <a:off x="7046240" y="3392375"/>
            <a:ext cx="493200" cy="1695720"/>
          </a:xfrm>
          <a:prstGeom prst="downArrow">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a:p>
        </p:txBody>
      </p:sp>
      <p:sp>
        <p:nvSpPr>
          <p:cNvPr id="67" name="TextBox 66">
            <a:extLst>
              <a:ext uri="{FF2B5EF4-FFF2-40B4-BE49-F238E27FC236}">
                <a16:creationId xmlns:a16="http://schemas.microsoft.com/office/drawing/2014/main" id="{AF22294C-7932-03DA-4E94-E4657DEE4EE0}"/>
              </a:ext>
            </a:extLst>
          </p:cNvPr>
          <p:cNvSpPr txBox="1"/>
          <p:nvPr/>
        </p:nvSpPr>
        <p:spPr>
          <a:xfrm>
            <a:off x="6052259" y="3564882"/>
            <a:ext cx="2481162" cy="400110"/>
          </a:xfrm>
          <a:prstGeom prst="rect">
            <a:avLst/>
          </a:prstGeom>
          <a:noFill/>
        </p:spPr>
        <p:txBody>
          <a:bodyPr wrap="square" rtlCol="0">
            <a:spAutoFit/>
          </a:bodyPr>
          <a:lstStyle/>
          <a:p>
            <a:pPr algn="ctr"/>
            <a:r>
              <a:rPr lang="en-GB" sz="2000" b="1" dirty="0">
                <a:solidFill>
                  <a:schemeClr val="accent1"/>
                </a:solidFill>
              </a:rPr>
              <a:t>Extrapolation</a:t>
            </a: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213D8577-E99A-F83B-566E-A128A2832764}"/>
                  </a:ext>
                </a:extLst>
              </p:cNvPr>
              <p:cNvSpPr txBox="1"/>
              <p:nvPr/>
            </p:nvSpPr>
            <p:spPr>
              <a:xfrm>
                <a:off x="8251743" y="5055168"/>
                <a:ext cx="431080" cy="2223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1400" b="0" i="1" smtClean="0">
                              <a:latin typeface="Cambria Math" panose="02040503050406030204" pitchFamily="18" charset="0"/>
                            </a:rPr>
                          </m:ctrlPr>
                        </m:sSupPr>
                        <m:e>
                          <m:r>
                            <a:rPr lang="en-GB" sz="1400" b="0" i="1" smtClean="0">
                              <a:latin typeface="Cambria Math" panose="02040503050406030204" pitchFamily="18" charset="0"/>
                            </a:rPr>
                            <m:t>𝐾</m:t>
                          </m:r>
                        </m:e>
                        <m:sup>
                          <m:r>
                            <a:rPr lang="en-GB" sz="1400" b="0" i="1" smtClean="0">
                              <a:latin typeface="Cambria Math" panose="02040503050406030204" pitchFamily="18" charset="0"/>
                            </a:rPr>
                            <m:t>𝑀𝑖𝑛</m:t>
                          </m:r>
                        </m:sup>
                      </m:sSup>
                    </m:oMath>
                  </m:oMathPara>
                </a14:m>
                <a:endParaRPr lang="en-GB" sz="1400" dirty="0"/>
              </a:p>
            </p:txBody>
          </p:sp>
        </mc:Choice>
        <mc:Fallback xmlns="">
          <p:sp>
            <p:nvSpPr>
              <p:cNvPr id="68" name="TextBox 67">
                <a:extLst>
                  <a:ext uri="{FF2B5EF4-FFF2-40B4-BE49-F238E27FC236}">
                    <a16:creationId xmlns:a16="http://schemas.microsoft.com/office/drawing/2014/main" id="{213D8577-E99A-F83B-566E-A128A2832764}"/>
                  </a:ext>
                </a:extLst>
              </p:cNvPr>
              <p:cNvSpPr txBox="1">
                <a:spLocks noRot="1" noChangeAspect="1" noMove="1" noResize="1" noEditPoints="1" noAdjustHandles="1" noChangeArrowheads="1" noChangeShapeType="1" noTextEdit="1"/>
              </p:cNvSpPr>
              <p:nvPr/>
            </p:nvSpPr>
            <p:spPr>
              <a:xfrm>
                <a:off x="8251743" y="5055168"/>
                <a:ext cx="431080" cy="222369"/>
              </a:xfrm>
              <a:prstGeom prst="rect">
                <a:avLst/>
              </a:prstGeom>
              <a:blipFill>
                <a:blip r:embed="rId10"/>
                <a:stretch>
                  <a:fillRect l="-8571" r="-2857" b="-5405"/>
                </a:stretch>
              </a:blipFill>
            </p:spPr>
            <p:txBody>
              <a:bodyPr/>
              <a:lstStyle/>
              <a:p>
                <a:r>
                  <a:rPr lang="en-GB">
                    <a:noFill/>
                  </a:rPr>
                  <a:t> </a:t>
                </a:r>
              </a:p>
            </p:txBody>
          </p:sp>
        </mc:Fallback>
      </mc:AlternateContent>
      <p:graphicFrame>
        <p:nvGraphicFramePr>
          <p:cNvPr id="86" name="Table 85">
            <a:extLst>
              <a:ext uri="{FF2B5EF4-FFF2-40B4-BE49-F238E27FC236}">
                <a16:creationId xmlns:a16="http://schemas.microsoft.com/office/drawing/2014/main" id="{DCE657BD-67A3-9E6B-61CB-1253D8CFCDAD}"/>
              </a:ext>
            </a:extLst>
          </p:cNvPr>
          <p:cNvGraphicFramePr>
            <a:graphicFrameLocks noGrp="1"/>
          </p:cNvGraphicFramePr>
          <p:nvPr>
            <p:extLst>
              <p:ext uri="{D42A27DB-BD31-4B8C-83A1-F6EECF244321}">
                <p14:modId xmlns:p14="http://schemas.microsoft.com/office/powerpoint/2010/main" val="1081865158"/>
              </p:ext>
            </p:extLst>
          </p:nvPr>
        </p:nvGraphicFramePr>
        <p:xfrm>
          <a:off x="8249680" y="4588182"/>
          <a:ext cx="2133848" cy="370840"/>
        </p:xfrm>
        <a:graphic>
          <a:graphicData uri="http://schemas.openxmlformats.org/drawingml/2006/table">
            <a:tbl>
              <a:tblPr bandCol="1">
                <a:tableStyleId>{35758FB7-9AC5-4552-8A53-C91805E547FA}</a:tableStyleId>
              </a:tblPr>
              <a:tblGrid>
                <a:gridCol w="266731">
                  <a:extLst>
                    <a:ext uri="{9D8B030D-6E8A-4147-A177-3AD203B41FA5}">
                      <a16:colId xmlns:a16="http://schemas.microsoft.com/office/drawing/2014/main" val="1869925216"/>
                    </a:ext>
                  </a:extLst>
                </a:gridCol>
                <a:gridCol w="266731">
                  <a:extLst>
                    <a:ext uri="{9D8B030D-6E8A-4147-A177-3AD203B41FA5}">
                      <a16:colId xmlns:a16="http://schemas.microsoft.com/office/drawing/2014/main" val="3420476782"/>
                    </a:ext>
                  </a:extLst>
                </a:gridCol>
                <a:gridCol w="266731">
                  <a:extLst>
                    <a:ext uri="{9D8B030D-6E8A-4147-A177-3AD203B41FA5}">
                      <a16:colId xmlns:a16="http://schemas.microsoft.com/office/drawing/2014/main" val="240466452"/>
                    </a:ext>
                  </a:extLst>
                </a:gridCol>
                <a:gridCol w="266731">
                  <a:extLst>
                    <a:ext uri="{9D8B030D-6E8A-4147-A177-3AD203B41FA5}">
                      <a16:colId xmlns:a16="http://schemas.microsoft.com/office/drawing/2014/main" val="4049269137"/>
                    </a:ext>
                  </a:extLst>
                </a:gridCol>
                <a:gridCol w="266731">
                  <a:extLst>
                    <a:ext uri="{9D8B030D-6E8A-4147-A177-3AD203B41FA5}">
                      <a16:colId xmlns:a16="http://schemas.microsoft.com/office/drawing/2014/main" val="4039764528"/>
                    </a:ext>
                  </a:extLst>
                </a:gridCol>
                <a:gridCol w="266731">
                  <a:extLst>
                    <a:ext uri="{9D8B030D-6E8A-4147-A177-3AD203B41FA5}">
                      <a16:colId xmlns:a16="http://schemas.microsoft.com/office/drawing/2014/main" val="3681679139"/>
                    </a:ext>
                  </a:extLst>
                </a:gridCol>
                <a:gridCol w="266731">
                  <a:extLst>
                    <a:ext uri="{9D8B030D-6E8A-4147-A177-3AD203B41FA5}">
                      <a16:colId xmlns:a16="http://schemas.microsoft.com/office/drawing/2014/main" val="67966034"/>
                    </a:ext>
                  </a:extLst>
                </a:gridCol>
                <a:gridCol w="266731">
                  <a:extLst>
                    <a:ext uri="{9D8B030D-6E8A-4147-A177-3AD203B41FA5}">
                      <a16:colId xmlns:a16="http://schemas.microsoft.com/office/drawing/2014/main" val="2423310386"/>
                    </a:ext>
                  </a:extLst>
                </a:gridCol>
              </a:tblGrid>
              <a:tr h="370840">
                <a:tc>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dirty="0"/>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3401170254"/>
                  </a:ext>
                </a:extLst>
              </a:tr>
            </a:tbl>
          </a:graphicData>
        </a:graphic>
      </p:graphicFrame>
      <p:sp>
        <p:nvSpPr>
          <p:cNvPr id="91" name="TextBox 90">
            <a:extLst>
              <a:ext uri="{FF2B5EF4-FFF2-40B4-BE49-F238E27FC236}">
                <a16:creationId xmlns:a16="http://schemas.microsoft.com/office/drawing/2014/main" id="{041FF1B7-9F40-B308-B638-9E7676369BD0}"/>
              </a:ext>
            </a:extLst>
          </p:cNvPr>
          <p:cNvSpPr txBox="1"/>
          <p:nvPr/>
        </p:nvSpPr>
        <p:spPr>
          <a:xfrm>
            <a:off x="1447800" y="768343"/>
            <a:ext cx="2889250" cy="461665"/>
          </a:xfrm>
          <a:prstGeom prst="rect">
            <a:avLst/>
          </a:prstGeom>
          <a:noFill/>
        </p:spPr>
        <p:txBody>
          <a:bodyPr wrap="square" rtlCol="0">
            <a:spAutoFit/>
          </a:bodyPr>
          <a:lstStyle/>
          <a:p>
            <a:pPr algn="ctr"/>
            <a:r>
              <a:rPr lang="en-GB" sz="2400" b="1" dirty="0"/>
              <a:t>TIME</a:t>
            </a:r>
          </a:p>
        </p:txBody>
      </p:sp>
      <p:sp>
        <p:nvSpPr>
          <p:cNvPr id="92" name="TextBox 91">
            <a:extLst>
              <a:ext uri="{FF2B5EF4-FFF2-40B4-BE49-F238E27FC236}">
                <a16:creationId xmlns:a16="http://schemas.microsoft.com/office/drawing/2014/main" id="{F1D85CE7-1DF5-8194-5AEE-15DE6566A5B9}"/>
              </a:ext>
            </a:extLst>
          </p:cNvPr>
          <p:cNvSpPr txBox="1"/>
          <p:nvPr/>
        </p:nvSpPr>
        <p:spPr>
          <a:xfrm>
            <a:off x="7822647" y="811588"/>
            <a:ext cx="2889250" cy="461665"/>
          </a:xfrm>
          <a:prstGeom prst="rect">
            <a:avLst/>
          </a:prstGeom>
          <a:noFill/>
        </p:spPr>
        <p:txBody>
          <a:bodyPr wrap="square" rtlCol="0">
            <a:spAutoFit/>
          </a:bodyPr>
          <a:lstStyle/>
          <a:p>
            <a:pPr algn="ctr"/>
            <a:r>
              <a:rPr lang="en-GB" sz="2400" b="1"/>
              <a:t>STRIKE</a:t>
            </a:r>
            <a:endParaRPr lang="en-GB" sz="2400" b="1" dirty="0"/>
          </a:p>
        </p:txBody>
      </p:sp>
    </p:spTree>
    <p:extLst>
      <p:ext uri="{BB962C8B-B14F-4D97-AF65-F5344CB8AC3E}">
        <p14:creationId xmlns:p14="http://schemas.microsoft.com/office/powerpoint/2010/main" val="2658821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Horizontal)">
                                      <p:cBhvr>
                                        <p:cTn id="7" dur="500"/>
                                        <p:tgtEl>
                                          <p:spTgt spid="5"/>
                                        </p:tgtEl>
                                      </p:cBhvr>
                                    </p:animEffect>
                                  </p:childTnLst>
                                </p:cTn>
                              </p:par>
                              <p:par>
                                <p:cTn id="8" presetID="16" presetClass="entr" presetSubtype="42"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outHorizontal)">
                                      <p:cBhvr>
                                        <p:cTn id="10" dur="500"/>
                                        <p:tgtEl>
                                          <p:spTgt spid="3"/>
                                        </p:tgtEl>
                                      </p:cBhvr>
                                    </p:animEffect>
                                  </p:childTnLst>
                                </p:cTn>
                              </p:par>
                              <p:par>
                                <p:cTn id="11" presetID="16" presetClass="entr" presetSubtype="42"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outHorizontal)">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up)">
                                      <p:cBhvr>
                                        <p:cTn id="18" dur="500"/>
                                        <p:tgtEl>
                                          <p:spTgt spid="8"/>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up)">
                                      <p:cBhvr>
                                        <p:cTn id="21" dur="500"/>
                                        <p:tgtEl>
                                          <p:spTgt spid="9"/>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up)">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up)">
                                      <p:cBhvr>
                                        <p:cTn id="29" dur="500"/>
                                        <p:tgtEl>
                                          <p:spTgt spid="14"/>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up)">
                                      <p:cBhvr>
                                        <p:cTn id="32" dur="500"/>
                                        <p:tgtEl>
                                          <p:spTgt spid="15"/>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up)">
                                      <p:cBhvr>
                                        <p:cTn id="35" dur="500"/>
                                        <p:tgtEl>
                                          <p:spTgt spid="16"/>
                                        </p:tgtEl>
                                      </p:cBhvr>
                                    </p:animEffect>
                                  </p:childTnLst>
                                </p:cTn>
                              </p:par>
                              <p:par>
                                <p:cTn id="36" presetID="16" presetClass="entr" presetSubtype="42" fill="hold" grpId="0" nodeType="with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barn(outHorizontal)">
                                      <p:cBhvr>
                                        <p:cTn id="38" dur="500"/>
                                        <p:tgtEl>
                                          <p:spTgt spid="58"/>
                                        </p:tgtEl>
                                      </p:cBhvr>
                                    </p:animEffect>
                                  </p:childTnLst>
                                </p:cTn>
                              </p:par>
                              <p:par>
                                <p:cTn id="39" presetID="16" presetClass="entr" presetSubtype="42" fill="hold" grpId="0" nodeType="with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barn(outHorizontal)">
                                      <p:cBhvr>
                                        <p:cTn id="41" dur="500"/>
                                        <p:tgtEl>
                                          <p:spTgt spid="59"/>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60"/>
                                        </p:tgtEl>
                                        <p:attrNameLst>
                                          <p:attrName>style.visibility</p:attrName>
                                        </p:attrNameLst>
                                      </p:cBhvr>
                                      <p:to>
                                        <p:strVal val="visible"/>
                                      </p:to>
                                    </p:set>
                                    <p:animEffect transition="in" filter="wipe(up)">
                                      <p:cBhvr>
                                        <p:cTn id="44" dur="500"/>
                                        <p:tgtEl>
                                          <p:spTgt spid="60"/>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wipe(up)">
                                      <p:cBhvr>
                                        <p:cTn id="47" dur="500"/>
                                        <p:tgtEl>
                                          <p:spTgt spid="61"/>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66"/>
                                        </p:tgtEl>
                                        <p:attrNameLst>
                                          <p:attrName>style.visibility</p:attrName>
                                        </p:attrNameLst>
                                      </p:cBhvr>
                                      <p:to>
                                        <p:strVal val="visible"/>
                                      </p:to>
                                    </p:set>
                                    <p:animEffect transition="in" filter="wipe(up)">
                                      <p:cBhvr>
                                        <p:cTn id="50" dur="500"/>
                                        <p:tgtEl>
                                          <p:spTgt spid="66"/>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67"/>
                                        </p:tgtEl>
                                        <p:attrNameLst>
                                          <p:attrName>style.visibility</p:attrName>
                                        </p:attrNameLst>
                                      </p:cBhvr>
                                      <p:to>
                                        <p:strVal val="visible"/>
                                      </p:to>
                                    </p:set>
                                    <p:animEffect transition="in" filter="wipe(up)">
                                      <p:cBhvr>
                                        <p:cTn id="53"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8" grpId="0" animBg="1"/>
      <p:bldP spid="5" grpId="0" animBg="1"/>
      <p:bldP spid="3" grpId="0" animBg="1"/>
      <p:bldP spid="6" grpId="0"/>
      <p:bldP spid="9" grpId="0" animBg="1"/>
      <p:bldP spid="11" grpId="0"/>
      <p:bldP spid="15" grpId="0" animBg="1"/>
      <p:bldP spid="16" grpId="0"/>
      <p:bldP spid="58" grpId="0" animBg="1"/>
      <p:bldP spid="59" grpId="0"/>
      <p:bldP spid="60" grpId="0" animBg="1"/>
      <p:bldP spid="61" grpId="0"/>
      <p:bldP spid="66" grpId="0" animBg="1"/>
      <p:bldP spid="6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36F99-67A9-035F-375A-A385BA3C08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12EEA1-EDCD-A6ED-9D6D-60575F86D42E}"/>
              </a:ext>
            </a:extLst>
          </p:cNvPr>
          <p:cNvSpPr>
            <a:spLocks noGrp="1"/>
          </p:cNvSpPr>
          <p:nvPr>
            <p:ph type="ctrTitle"/>
          </p:nvPr>
        </p:nvSpPr>
        <p:spPr/>
        <p:txBody>
          <a:bodyPr/>
          <a:lstStyle/>
          <a:p>
            <a:r>
              <a:rPr lang="en-GB" dirty="0"/>
              <a:t>ORE Equity Volatility Configuration</a:t>
            </a:r>
          </a:p>
        </p:txBody>
      </p:sp>
      <p:sp>
        <p:nvSpPr>
          <p:cNvPr id="3" name="Text Placeholder 2">
            <a:extLst>
              <a:ext uri="{FF2B5EF4-FFF2-40B4-BE49-F238E27FC236}">
                <a16:creationId xmlns:a16="http://schemas.microsoft.com/office/drawing/2014/main" id="{783204E1-679F-4835-247E-9E70A039CE83}"/>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p:sp>
        <p:nvSpPr>
          <p:cNvPr id="13" name="TextBox 12">
            <a:extLst>
              <a:ext uri="{FF2B5EF4-FFF2-40B4-BE49-F238E27FC236}">
                <a16:creationId xmlns:a16="http://schemas.microsoft.com/office/drawing/2014/main" id="{D51C6D98-8135-E5D5-EF4C-2DE8BC1EC44F}"/>
              </a:ext>
            </a:extLst>
          </p:cNvPr>
          <p:cNvSpPr txBox="1"/>
          <p:nvPr/>
        </p:nvSpPr>
        <p:spPr>
          <a:xfrm>
            <a:off x="443289" y="951071"/>
            <a:ext cx="11532810" cy="461665"/>
          </a:xfrm>
          <a:prstGeom prst="rect">
            <a:avLst/>
          </a:prstGeom>
          <a:solidFill>
            <a:schemeClr val="bg1">
              <a:lumMod val="95000"/>
            </a:schemeClr>
          </a:solidFill>
        </p:spPr>
        <p:txBody>
          <a:bodyPr wrap="square" rtlCol="0">
            <a:spAutoFit/>
          </a:bodyPr>
          <a:lstStyle/>
          <a:p>
            <a:pPr algn="ctr"/>
            <a:r>
              <a:rPr lang="en-GB" sz="2400" b="1" dirty="0"/>
              <a:t>Strike Surface</a:t>
            </a:r>
          </a:p>
        </p:txBody>
      </p:sp>
      <p:sp>
        <p:nvSpPr>
          <p:cNvPr id="25" name="TextBox 24">
            <a:extLst>
              <a:ext uri="{FF2B5EF4-FFF2-40B4-BE49-F238E27FC236}">
                <a16:creationId xmlns:a16="http://schemas.microsoft.com/office/drawing/2014/main" id="{A3537333-0473-118E-7779-DE00739C564C}"/>
              </a:ext>
            </a:extLst>
          </p:cNvPr>
          <p:cNvSpPr txBox="1"/>
          <p:nvPr/>
        </p:nvSpPr>
        <p:spPr>
          <a:xfrm>
            <a:off x="7050832" y="1853106"/>
            <a:ext cx="5229974" cy="1569660"/>
          </a:xfrm>
          <a:prstGeom prst="rect">
            <a:avLst/>
          </a:prstGeom>
          <a:noFill/>
        </p:spPr>
        <p:txBody>
          <a:bodyPr wrap="square">
            <a:spAutoFit/>
          </a:bodyPr>
          <a:lstStyle/>
          <a:p>
            <a:pPr algn="l"/>
            <a:r>
              <a:rPr lang="en-GB" sz="1600" b="0" i="0" u="none" strike="noStrike" baseline="0" dirty="0">
                <a:solidFill>
                  <a:srgbClr val="008000"/>
                </a:solidFill>
                <a:latin typeface="SFTT1000"/>
              </a:rPr>
              <a:t>&lt;StrikeSurface&gt;</a:t>
            </a:r>
          </a:p>
          <a:p>
            <a:pPr lvl="1"/>
            <a:r>
              <a:rPr lang="en-GB" sz="1600" b="0" i="0" u="none" strike="noStrike" baseline="0" dirty="0">
                <a:solidFill>
                  <a:srgbClr val="008000"/>
                </a:solidFill>
                <a:latin typeface="SFTT1000"/>
              </a:rPr>
              <a:t>&lt;QuoteType&gt;</a:t>
            </a:r>
            <a:r>
              <a:rPr lang="en-GB" sz="1600" b="0" i="0" u="none" strike="noStrike" baseline="0" dirty="0">
                <a:latin typeface="SFTT1000"/>
              </a:rPr>
              <a:t>ImpliedVolatility</a:t>
            </a:r>
            <a:r>
              <a:rPr lang="en-GB" sz="1600" b="0" i="0" u="none" strike="noStrike" baseline="0" dirty="0">
                <a:solidFill>
                  <a:srgbClr val="008000"/>
                </a:solidFill>
                <a:latin typeface="SFTT1000"/>
              </a:rPr>
              <a:t>&lt;/QuoteType&gt;</a:t>
            </a:r>
          </a:p>
          <a:p>
            <a:pPr lvl="1"/>
            <a:r>
              <a:rPr lang="en-GB" sz="1600" b="0" i="0" u="none" strike="noStrike" baseline="0" dirty="0">
                <a:solidFill>
                  <a:srgbClr val="008000"/>
                </a:solidFill>
                <a:latin typeface="SFTT1000"/>
              </a:rPr>
              <a:t>&lt;VolatilityType&gt;</a:t>
            </a:r>
            <a:r>
              <a:rPr lang="en-GB" sz="1600" dirty="0">
                <a:latin typeface="SFTT1000"/>
              </a:rPr>
              <a:t>LogNormal</a:t>
            </a:r>
            <a:r>
              <a:rPr lang="en-GB" sz="1600" b="0" i="0" u="none" strike="noStrike" baseline="0" dirty="0">
                <a:solidFill>
                  <a:srgbClr val="008000"/>
                </a:solidFill>
                <a:latin typeface="SFTT1000"/>
              </a:rPr>
              <a:t>&lt;/ VolatilityType&gt;</a:t>
            </a:r>
          </a:p>
          <a:p>
            <a:pPr lvl="1"/>
            <a:r>
              <a:rPr lang="en-GB" sz="1600" dirty="0">
                <a:solidFill>
                  <a:srgbClr val="008000"/>
                </a:solidFill>
                <a:latin typeface="SFTT1000"/>
              </a:rPr>
              <a:t>&lt;Strikes&gt;</a:t>
            </a:r>
            <a:r>
              <a:rPr lang="en-GB" sz="1600" dirty="0">
                <a:solidFill>
                  <a:schemeClr val="accent3">
                    <a:lumMod val="40000"/>
                    <a:lumOff val="60000"/>
                  </a:schemeClr>
                </a:solidFill>
                <a:latin typeface="SFTT1000"/>
              </a:rPr>
              <a:t>2000,2500,3000,3500,4000 </a:t>
            </a:r>
            <a:r>
              <a:rPr lang="en-GB" sz="1600" dirty="0">
                <a:solidFill>
                  <a:srgbClr val="008000"/>
                </a:solidFill>
                <a:latin typeface="SFTT1000"/>
              </a:rPr>
              <a:t>&lt;/Strikes&gt;</a:t>
            </a:r>
          </a:p>
          <a:p>
            <a:pPr lvl="1"/>
            <a:r>
              <a:rPr lang="en-GB" sz="1600" dirty="0">
                <a:solidFill>
                  <a:srgbClr val="008000"/>
                </a:solidFill>
                <a:latin typeface="SFTT1000"/>
              </a:rPr>
              <a:t>&lt;Expiries&gt;</a:t>
            </a:r>
            <a:r>
              <a:rPr lang="en-GB" sz="1600" dirty="0">
                <a:solidFill>
                  <a:schemeClr val="accent3">
                    <a:lumMod val="40000"/>
                    <a:lumOff val="60000"/>
                  </a:schemeClr>
                </a:solidFill>
                <a:latin typeface="SFTT1000"/>
              </a:rPr>
              <a:t>3M,6M,20250601,20260601</a:t>
            </a:r>
            <a:r>
              <a:rPr lang="en-GB" sz="1600" dirty="0">
                <a:solidFill>
                  <a:srgbClr val="008000"/>
                </a:solidFill>
                <a:latin typeface="SFTT1000"/>
              </a:rPr>
              <a:t>&lt;/Expiries&gt;</a:t>
            </a:r>
            <a:endParaRPr lang="en-GB" sz="1600" b="0" i="0" u="none" strike="noStrike" baseline="0" dirty="0">
              <a:solidFill>
                <a:srgbClr val="008000"/>
              </a:solidFill>
              <a:latin typeface="SFTT1000"/>
            </a:endParaRPr>
          </a:p>
          <a:p>
            <a:r>
              <a:rPr lang="en-GB" sz="1600" b="0" i="0" u="none" strike="noStrike" baseline="0" dirty="0">
                <a:solidFill>
                  <a:srgbClr val="008000"/>
                </a:solidFill>
                <a:latin typeface="SFTT1000"/>
              </a:rPr>
              <a:t>&lt;/StrikeSurface&gt;</a:t>
            </a:r>
          </a:p>
        </p:txBody>
      </p:sp>
      <p:sp>
        <p:nvSpPr>
          <p:cNvPr id="30" name="TextBox 29">
            <a:extLst>
              <a:ext uri="{FF2B5EF4-FFF2-40B4-BE49-F238E27FC236}">
                <a16:creationId xmlns:a16="http://schemas.microsoft.com/office/drawing/2014/main" id="{F5CFF4E3-DB70-2CCD-4D56-7BCEF1E160DB}"/>
              </a:ext>
            </a:extLst>
          </p:cNvPr>
          <p:cNvSpPr txBox="1"/>
          <p:nvPr/>
        </p:nvSpPr>
        <p:spPr>
          <a:xfrm>
            <a:off x="7110125" y="4237210"/>
            <a:ext cx="5229974" cy="1569660"/>
          </a:xfrm>
          <a:prstGeom prst="rect">
            <a:avLst/>
          </a:prstGeom>
          <a:noFill/>
        </p:spPr>
        <p:txBody>
          <a:bodyPr wrap="square">
            <a:spAutoFit/>
          </a:bodyPr>
          <a:lstStyle/>
          <a:p>
            <a:pPr algn="l"/>
            <a:r>
              <a:rPr lang="en-GB" sz="1600" b="0" i="0" u="none" strike="noStrike" baseline="0" dirty="0">
                <a:solidFill>
                  <a:srgbClr val="008000"/>
                </a:solidFill>
                <a:latin typeface="SFTT1000"/>
              </a:rPr>
              <a:t>&lt; StrikeSurface&gt;</a:t>
            </a:r>
          </a:p>
          <a:p>
            <a:pPr lvl="1"/>
            <a:r>
              <a:rPr lang="en-GB" sz="1600" b="0" i="0" u="none" strike="noStrike" baseline="0" dirty="0">
                <a:solidFill>
                  <a:srgbClr val="008000"/>
                </a:solidFill>
                <a:latin typeface="SFTT1000"/>
              </a:rPr>
              <a:t>&lt;QuoteType&gt;</a:t>
            </a:r>
            <a:r>
              <a:rPr lang="en-GB" sz="1600" b="0" i="0" u="none" strike="noStrike" baseline="0" dirty="0">
                <a:latin typeface="SFTT1000"/>
              </a:rPr>
              <a:t>Premium</a:t>
            </a:r>
            <a:r>
              <a:rPr lang="en-GB" sz="1600" b="0" i="0" u="none" strike="noStrike" baseline="0" dirty="0">
                <a:solidFill>
                  <a:srgbClr val="008000"/>
                </a:solidFill>
                <a:latin typeface="SFTT1000"/>
              </a:rPr>
              <a:t>&lt;/QuoteType&gt;</a:t>
            </a:r>
          </a:p>
          <a:p>
            <a:pPr lvl="1"/>
            <a:r>
              <a:rPr lang="en-GB" sz="1600" b="0" i="0" u="none" strike="noStrike" baseline="0" dirty="0">
                <a:solidFill>
                  <a:srgbClr val="008000"/>
                </a:solidFill>
                <a:latin typeface="SFTT1000"/>
              </a:rPr>
              <a:t>&lt;ExerciseType&gt;</a:t>
            </a:r>
            <a:r>
              <a:rPr lang="en-GB" sz="1600" dirty="0">
                <a:latin typeface="SFTT1000"/>
              </a:rPr>
              <a:t>European</a:t>
            </a:r>
            <a:r>
              <a:rPr lang="en-GB" sz="1600" b="0" i="0" u="none" strike="noStrike" baseline="0" dirty="0">
                <a:solidFill>
                  <a:srgbClr val="008000"/>
                </a:solidFill>
                <a:latin typeface="SFTT1000"/>
              </a:rPr>
              <a:t>&lt;/ExerciseType&gt;</a:t>
            </a:r>
          </a:p>
          <a:p>
            <a:pPr lvl="1"/>
            <a:r>
              <a:rPr lang="en-GB" sz="1600" dirty="0">
                <a:solidFill>
                  <a:srgbClr val="008000"/>
                </a:solidFill>
                <a:latin typeface="SFTT1000"/>
              </a:rPr>
              <a:t>&lt;Strikes&gt;</a:t>
            </a:r>
            <a:r>
              <a:rPr lang="en-GB" sz="1600" dirty="0">
                <a:solidFill>
                  <a:schemeClr val="accent3">
                    <a:lumMod val="40000"/>
                    <a:lumOff val="60000"/>
                  </a:schemeClr>
                </a:solidFill>
                <a:latin typeface="SFTT1000"/>
              </a:rPr>
              <a:t>*</a:t>
            </a:r>
            <a:r>
              <a:rPr lang="en-GB" sz="1600" dirty="0">
                <a:solidFill>
                  <a:srgbClr val="008000"/>
                </a:solidFill>
                <a:latin typeface="SFTT1000"/>
              </a:rPr>
              <a:t> &lt;/Strikes&gt;</a:t>
            </a:r>
          </a:p>
          <a:p>
            <a:pPr lvl="1"/>
            <a:r>
              <a:rPr lang="en-GB" sz="1600" dirty="0">
                <a:solidFill>
                  <a:srgbClr val="008000"/>
                </a:solidFill>
                <a:latin typeface="SFTT1000"/>
              </a:rPr>
              <a:t>&lt;Expiries&gt;</a:t>
            </a:r>
            <a:r>
              <a:rPr lang="en-GB" sz="1600" dirty="0">
                <a:solidFill>
                  <a:schemeClr val="accent3">
                    <a:lumMod val="40000"/>
                    <a:lumOff val="60000"/>
                  </a:schemeClr>
                </a:solidFill>
                <a:latin typeface="SFTT1000"/>
              </a:rPr>
              <a:t>*</a:t>
            </a:r>
            <a:r>
              <a:rPr lang="en-GB" sz="1600" dirty="0">
                <a:solidFill>
                  <a:srgbClr val="008000"/>
                </a:solidFill>
                <a:latin typeface="SFTT1000"/>
              </a:rPr>
              <a:t>&lt;/Expiries&gt;</a:t>
            </a:r>
          </a:p>
          <a:p>
            <a:r>
              <a:rPr lang="en-GB" sz="1600" b="0" i="0" u="none" strike="noStrike" baseline="0" dirty="0">
                <a:solidFill>
                  <a:srgbClr val="008000"/>
                </a:solidFill>
                <a:latin typeface="SFTT1000"/>
              </a:rPr>
              <a:t>&lt;/StrikeSurface&gt;</a:t>
            </a:r>
          </a:p>
        </p:txBody>
      </p:sp>
      <p:cxnSp>
        <p:nvCxnSpPr>
          <p:cNvPr id="10" name="Straight Connector 9">
            <a:extLst>
              <a:ext uri="{FF2B5EF4-FFF2-40B4-BE49-F238E27FC236}">
                <a16:creationId xmlns:a16="http://schemas.microsoft.com/office/drawing/2014/main" id="{7BAD9377-C10C-30EE-3FA4-0675CF0AE9C0}"/>
              </a:ext>
            </a:extLst>
          </p:cNvPr>
          <p:cNvCxnSpPr>
            <a:cxnSpLocks/>
          </p:cNvCxnSpPr>
          <p:nvPr/>
        </p:nvCxnSpPr>
        <p:spPr>
          <a:xfrm>
            <a:off x="7115450" y="3665061"/>
            <a:ext cx="4393617"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30D113B-9D3C-8E64-4964-BC960AC5525D}"/>
              </a:ext>
            </a:extLst>
          </p:cNvPr>
          <p:cNvSpPr txBox="1"/>
          <p:nvPr/>
        </p:nvSpPr>
        <p:spPr>
          <a:xfrm>
            <a:off x="9282596" y="3493063"/>
            <a:ext cx="482600" cy="338554"/>
          </a:xfrm>
          <a:prstGeom prst="rect">
            <a:avLst/>
          </a:prstGeom>
          <a:solidFill>
            <a:schemeClr val="bg1"/>
          </a:solidFill>
        </p:spPr>
        <p:txBody>
          <a:bodyPr wrap="square" rtlCol="0">
            <a:spAutoFit/>
          </a:bodyPr>
          <a:lstStyle/>
          <a:p>
            <a:pPr algn="ctr"/>
            <a:r>
              <a:rPr lang="en-GB" sz="1600" dirty="0"/>
              <a:t>OR</a:t>
            </a:r>
          </a:p>
        </p:txBody>
      </p:sp>
      <p:pic>
        <p:nvPicPr>
          <p:cNvPr id="6" name="Picture 5">
            <a:extLst>
              <a:ext uri="{FF2B5EF4-FFF2-40B4-BE49-F238E27FC236}">
                <a16:creationId xmlns:a16="http://schemas.microsoft.com/office/drawing/2014/main" id="{3B1A4B4B-5466-B5A8-A4D5-4E2F93180427}"/>
              </a:ext>
            </a:extLst>
          </p:cNvPr>
          <p:cNvPicPr>
            <a:picLocks noChangeAspect="1"/>
          </p:cNvPicPr>
          <p:nvPr/>
        </p:nvPicPr>
        <p:blipFill>
          <a:blip r:embed="rId3"/>
          <a:stretch>
            <a:fillRect/>
          </a:stretch>
        </p:blipFill>
        <p:spPr>
          <a:xfrm>
            <a:off x="48284" y="1568738"/>
            <a:ext cx="6820304" cy="468731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F53BF3A-FB60-605F-8171-E462ADB0E077}"/>
                  </a:ext>
                </a:extLst>
              </p:cNvPr>
              <p:cNvSpPr txBox="1"/>
              <p:nvPr/>
            </p:nvSpPr>
            <p:spPr>
              <a:xfrm>
                <a:off x="2720763" y="1570294"/>
                <a:ext cx="421718"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ea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𝐾</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sub>
                      </m:sSub>
                    </m:oMath>
                  </m:oMathPara>
                </a14:m>
                <a:endParaRPr lang="en-GB" dirty="0"/>
              </a:p>
            </p:txBody>
          </p:sp>
        </mc:Choice>
        <mc:Fallback xmlns="">
          <p:sp>
            <p:nvSpPr>
              <p:cNvPr id="7" name="TextBox 6">
                <a:extLst>
                  <a:ext uri="{FF2B5EF4-FFF2-40B4-BE49-F238E27FC236}">
                    <a16:creationId xmlns:a16="http://schemas.microsoft.com/office/drawing/2014/main" id="{0F53BF3A-FB60-605F-8171-E462ADB0E077}"/>
                  </a:ext>
                </a:extLst>
              </p:cNvPr>
              <p:cNvSpPr txBox="1">
                <a:spLocks noRot="1" noChangeAspect="1" noMove="1" noResize="1" noEditPoints="1" noAdjustHandles="1" noChangeArrowheads="1" noChangeShapeType="1" noTextEdit="1"/>
              </p:cNvSpPr>
              <p:nvPr/>
            </p:nvSpPr>
            <p:spPr>
              <a:xfrm>
                <a:off x="2720763" y="1570294"/>
                <a:ext cx="421718" cy="289182"/>
              </a:xfrm>
              <a:prstGeom prst="rect">
                <a:avLst/>
              </a:prstGeom>
              <a:blipFill>
                <a:blip r:embed="rId4"/>
                <a:stretch>
                  <a:fillRect l="-7246" r="-2899" b="-12766"/>
                </a:stretch>
              </a:blipFill>
            </p:spPr>
            <p:txBody>
              <a:bodyPr/>
              <a:lstStyle/>
              <a:p>
                <a:r>
                  <a:rPr lang="en-GB">
                    <a:noFill/>
                  </a:rPr>
                  <a:t> </a:t>
                </a:r>
              </a:p>
            </p:txBody>
          </p:sp>
        </mc:Fallback>
      </mc:AlternateContent>
      <p:sp>
        <p:nvSpPr>
          <p:cNvPr id="8" name="TextBox 7">
            <a:extLst>
              <a:ext uri="{FF2B5EF4-FFF2-40B4-BE49-F238E27FC236}">
                <a16:creationId xmlns:a16="http://schemas.microsoft.com/office/drawing/2014/main" id="{107B651E-FDFA-6D29-89A1-DB61B93887BD}"/>
              </a:ext>
            </a:extLst>
          </p:cNvPr>
          <p:cNvSpPr txBox="1"/>
          <p:nvPr/>
        </p:nvSpPr>
        <p:spPr>
          <a:xfrm>
            <a:off x="7381566" y="5893887"/>
            <a:ext cx="6179575" cy="276999"/>
          </a:xfrm>
          <a:prstGeom prst="rect">
            <a:avLst/>
          </a:prstGeom>
          <a:noFill/>
        </p:spPr>
        <p:txBody>
          <a:bodyPr wrap="square" rtlCol="0">
            <a:spAutoFit/>
          </a:bodyPr>
          <a:lstStyle/>
          <a:p>
            <a:r>
              <a:rPr lang="en-US" sz="1200" b="0" i="0" u="none" strike="noStrike" baseline="0" dirty="0">
                <a:solidFill>
                  <a:schemeClr val="accent1"/>
                </a:solidFill>
                <a:latin typeface="SFTT1200"/>
              </a:rPr>
              <a:t>EQUITY_OPTION/PRICE/[NAME]/[CURRENCY]/*/[STRIKE]</a:t>
            </a:r>
            <a:endParaRPr lang="en-GB" sz="1200" dirty="0">
              <a:solidFill>
                <a:schemeClr val="accent1"/>
              </a:solidFill>
            </a:endParaRPr>
          </a:p>
        </p:txBody>
      </p:sp>
      <p:sp>
        <p:nvSpPr>
          <p:cNvPr id="9" name="TextBox 8">
            <a:extLst>
              <a:ext uri="{FF2B5EF4-FFF2-40B4-BE49-F238E27FC236}">
                <a16:creationId xmlns:a16="http://schemas.microsoft.com/office/drawing/2014/main" id="{4E4F8BAA-6B58-A077-81CF-C7757158E63F}"/>
              </a:ext>
            </a:extLst>
          </p:cNvPr>
          <p:cNvSpPr txBox="1"/>
          <p:nvPr/>
        </p:nvSpPr>
        <p:spPr>
          <a:xfrm>
            <a:off x="7756480" y="4065491"/>
            <a:ext cx="6179575" cy="276999"/>
          </a:xfrm>
          <a:prstGeom prst="rect">
            <a:avLst/>
          </a:prstGeom>
          <a:noFill/>
        </p:spPr>
        <p:txBody>
          <a:bodyPr wrap="square" rtlCol="0">
            <a:spAutoFit/>
          </a:bodyPr>
          <a:lstStyle/>
          <a:p>
            <a:r>
              <a:rPr lang="en-US" sz="1200" b="0" i="0" u="none" strike="noStrike" baseline="0" dirty="0">
                <a:solidFill>
                  <a:schemeClr val="accent1"/>
                </a:solidFill>
                <a:latin typeface="SFTT1200"/>
              </a:rPr>
              <a:t>EQUITY_OPTION/PRICE/[NAME]/[CURRENCY]/[EXPIRY]/*</a:t>
            </a:r>
            <a:endParaRPr lang="en-GB" sz="1200" dirty="0">
              <a:solidFill>
                <a:schemeClr val="accent1"/>
              </a:solidFill>
            </a:endParaRPr>
          </a:p>
        </p:txBody>
      </p:sp>
      <p:sp>
        <p:nvSpPr>
          <p:cNvPr id="12" name="TextBox 11">
            <a:extLst>
              <a:ext uri="{FF2B5EF4-FFF2-40B4-BE49-F238E27FC236}">
                <a16:creationId xmlns:a16="http://schemas.microsoft.com/office/drawing/2014/main" id="{3F50741D-AA44-CD71-36AB-F6105636DDCD}"/>
              </a:ext>
            </a:extLst>
          </p:cNvPr>
          <p:cNvSpPr txBox="1"/>
          <p:nvPr/>
        </p:nvSpPr>
        <p:spPr>
          <a:xfrm>
            <a:off x="3328975" y="5865422"/>
            <a:ext cx="4052592" cy="276999"/>
          </a:xfrm>
          <a:prstGeom prst="rect">
            <a:avLst/>
          </a:prstGeom>
          <a:noFill/>
        </p:spPr>
        <p:txBody>
          <a:bodyPr wrap="square" rtlCol="0">
            <a:spAutoFit/>
          </a:bodyPr>
          <a:lstStyle/>
          <a:p>
            <a:r>
              <a:rPr lang="en-US" sz="1200" b="0" i="0" u="none" strike="noStrike" baseline="0" dirty="0">
                <a:solidFill>
                  <a:schemeClr val="accent1"/>
                </a:solidFill>
                <a:latin typeface="SFTT1200"/>
              </a:rPr>
              <a:t>EQUITY_OPTION/PRICE/[NAME]/[CURRENCY]/*/*</a:t>
            </a:r>
            <a:endParaRPr lang="en-GB" sz="1200" dirty="0">
              <a:solidFill>
                <a:schemeClr val="accent1"/>
              </a:solidFill>
            </a:endParaRPr>
          </a:p>
        </p:txBody>
      </p:sp>
      <p:cxnSp>
        <p:nvCxnSpPr>
          <p:cNvPr id="15" name="Straight Arrow Connector 14">
            <a:extLst>
              <a:ext uri="{FF2B5EF4-FFF2-40B4-BE49-F238E27FC236}">
                <a16:creationId xmlns:a16="http://schemas.microsoft.com/office/drawing/2014/main" id="{1E27398D-6E18-3B09-3AFE-D89803D46128}"/>
              </a:ext>
            </a:extLst>
          </p:cNvPr>
          <p:cNvCxnSpPr>
            <a:cxnSpLocks/>
          </p:cNvCxnSpPr>
          <p:nvPr/>
        </p:nvCxnSpPr>
        <p:spPr>
          <a:xfrm flipH="1">
            <a:off x="8627806" y="4324865"/>
            <a:ext cx="843431" cy="658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08F382A-3FF9-0A00-1853-EA24BDB58DCC}"/>
              </a:ext>
            </a:extLst>
          </p:cNvPr>
          <p:cNvCxnSpPr>
            <a:cxnSpLocks/>
          </p:cNvCxnSpPr>
          <p:nvPr/>
        </p:nvCxnSpPr>
        <p:spPr>
          <a:xfrm flipH="1" flipV="1">
            <a:off x="8627806" y="5423910"/>
            <a:ext cx="679057" cy="469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Left Brace 28">
            <a:extLst>
              <a:ext uri="{FF2B5EF4-FFF2-40B4-BE49-F238E27FC236}">
                <a16:creationId xmlns:a16="http://schemas.microsoft.com/office/drawing/2014/main" id="{E3D3B042-D3AF-4790-0500-A6BE7ECBB757}"/>
              </a:ext>
            </a:extLst>
          </p:cNvPr>
          <p:cNvSpPr/>
          <p:nvPr/>
        </p:nvSpPr>
        <p:spPr>
          <a:xfrm>
            <a:off x="7395907" y="5074101"/>
            <a:ext cx="236850" cy="40289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31" name="Straight Arrow Connector 30">
            <a:extLst>
              <a:ext uri="{FF2B5EF4-FFF2-40B4-BE49-F238E27FC236}">
                <a16:creationId xmlns:a16="http://schemas.microsoft.com/office/drawing/2014/main" id="{4636D807-E2C4-5223-0514-B4169A2747D5}"/>
              </a:ext>
            </a:extLst>
          </p:cNvPr>
          <p:cNvCxnSpPr>
            <a:cxnSpLocks/>
          </p:cNvCxnSpPr>
          <p:nvPr/>
        </p:nvCxnSpPr>
        <p:spPr>
          <a:xfrm flipV="1">
            <a:off x="5176683" y="5289262"/>
            <a:ext cx="2066819" cy="559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ABD5A95-9C94-5200-8A21-814DAACB030E}"/>
              </a:ext>
            </a:extLst>
          </p:cNvPr>
          <p:cNvSpPr txBox="1"/>
          <p:nvPr/>
        </p:nvSpPr>
        <p:spPr>
          <a:xfrm>
            <a:off x="7243502" y="2855933"/>
            <a:ext cx="512978" cy="307777"/>
          </a:xfrm>
          <a:prstGeom prst="rect">
            <a:avLst/>
          </a:prstGeom>
          <a:noFill/>
        </p:spPr>
        <p:txBody>
          <a:bodyPr wrap="square" rtlCol="0">
            <a:spAutoFit/>
          </a:bodyPr>
          <a:lstStyle/>
          <a:p>
            <a:r>
              <a:rPr lang="en-GB" sz="1400" dirty="0">
                <a:solidFill>
                  <a:schemeClr val="accent1"/>
                </a:solidFill>
              </a:rPr>
              <a:t>m</a:t>
            </a:r>
          </a:p>
        </p:txBody>
      </p:sp>
      <p:sp>
        <p:nvSpPr>
          <p:cNvPr id="36" name="TextBox 35">
            <a:extLst>
              <a:ext uri="{FF2B5EF4-FFF2-40B4-BE49-F238E27FC236}">
                <a16:creationId xmlns:a16="http://schemas.microsoft.com/office/drawing/2014/main" id="{78042F3D-5EAD-B651-D170-F39004733F1C}"/>
              </a:ext>
            </a:extLst>
          </p:cNvPr>
          <p:cNvSpPr txBox="1"/>
          <p:nvPr/>
        </p:nvSpPr>
        <p:spPr>
          <a:xfrm>
            <a:off x="7243502" y="2575259"/>
            <a:ext cx="512978" cy="307777"/>
          </a:xfrm>
          <a:prstGeom prst="rect">
            <a:avLst/>
          </a:prstGeom>
          <a:noFill/>
        </p:spPr>
        <p:txBody>
          <a:bodyPr wrap="square" rtlCol="0">
            <a:spAutoFit/>
          </a:bodyPr>
          <a:lstStyle/>
          <a:p>
            <a:r>
              <a:rPr lang="en-GB" sz="1400" dirty="0">
                <a:solidFill>
                  <a:schemeClr val="accent1"/>
                </a:solidFill>
              </a:rPr>
              <a:t>n</a:t>
            </a:r>
          </a:p>
        </p:txBody>
      </p:sp>
      <p:sp>
        <p:nvSpPr>
          <p:cNvPr id="37" name="TextBox 36">
            <a:extLst>
              <a:ext uri="{FF2B5EF4-FFF2-40B4-BE49-F238E27FC236}">
                <a16:creationId xmlns:a16="http://schemas.microsoft.com/office/drawing/2014/main" id="{C919346F-1C40-3EFA-8376-897C62F68840}"/>
              </a:ext>
            </a:extLst>
          </p:cNvPr>
          <p:cNvSpPr txBox="1"/>
          <p:nvPr/>
        </p:nvSpPr>
        <p:spPr>
          <a:xfrm>
            <a:off x="2094187" y="4867124"/>
            <a:ext cx="512978" cy="307777"/>
          </a:xfrm>
          <a:prstGeom prst="rect">
            <a:avLst/>
          </a:prstGeom>
          <a:noFill/>
        </p:spPr>
        <p:txBody>
          <a:bodyPr wrap="square" rtlCol="0">
            <a:spAutoFit/>
          </a:bodyPr>
          <a:lstStyle/>
          <a:p>
            <a:r>
              <a:rPr lang="en-GB" sz="1400" dirty="0">
                <a:solidFill>
                  <a:schemeClr val="accent5"/>
                </a:solidFill>
              </a:rPr>
              <a:t>n</a:t>
            </a:r>
          </a:p>
        </p:txBody>
      </p:sp>
      <p:sp>
        <p:nvSpPr>
          <p:cNvPr id="38" name="TextBox 37">
            <a:extLst>
              <a:ext uri="{FF2B5EF4-FFF2-40B4-BE49-F238E27FC236}">
                <a16:creationId xmlns:a16="http://schemas.microsoft.com/office/drawing/2014/main" id="{D4646B38-5FDC-22E5-CEE8-C3CD53EF700A}"/>
              </a:ext>
            </a:extLst>
          </p:cNvPr>
          <p:cNvSpPr txBox="1"/>
          <p:nvPr/>
        </p:nvSpPr>
        <p:spPr>
          <a:xfrm>
            <a:off x="3297934" y="4867123"/>
            <a:ext cx="512978" cy="307777"/>
          </a:xfrm>
          <a:prstGeom prst="rect">
            <a:avLst/>
          </a:prstGeom>
          <a:noFill/>
        </p:spPr>
        <p:txBody>
          <a:bodyPr wrap="square" rtlCol="0">
            <a:spAutoFit/>
          </a:bodyPr>
          <a:lstStyle/>
          <a:p>
            <a:r>
              <a:rPr lang="en-GB" sz="1400" dirty="0">
                <a:solidFill>
                  <a:schemeClr val="accent5"/>
                </a:solidFill>
              </a:rPr>
              <a:t>m</a:t>
            </a:r>
          </a:p>
        </p:txBody>
      </p:sp>
      <p:cxnSp>
        <p:nvCxnSpPr>
          <p:cNvPr id="42" name="Straight Arrow Connector 41">
            <a:extLst>
              <a:ext uri="{FF2B5EF4-FFF2-40B4-BE49-F238E27FC236}">
                <a16:creationId xmlns:a16="http://schemas.microsoft.com/office/drawing/2014/main" id="{E66027C9-2455-4E4B-27B5-E431DA0772AC}"/>
              </a:ext>
            </a:extLst>
          </p:cNvPr>
          <p:cNvCxnSpPr>
            <a:cxnSpLocks/>
          </p:cNvCxnSpPr>
          <p:nvPr/>
        </p:nvCxnSpPr>
        <p:spPr>
          <a:xfrm flipV="1">
            <a:off x="2720763" y="4195633"/>
            <a:ext cx="2520115" cy="1611237"/>
          </a:xfrm>
          <a:prstGeom prst="straightConnector1">
            <a:avLst/>
          </a:prstGeom>
          <a:ln>
            <a:headEnd type="triangle"/>
            <a:tailEnd type="triangle"/>
          </a:ln>
        </p:spPr>
        <p:style>
          <a:lnRef idx="1">
            <a:schemeClr val="accent5"/>
          </a:lnRef>
          <a:fillRef idx="0">
            <a:schemeClr val="accent5"/>
          </a:fillRef>
          <a:effectRef idx="0">
            <a:schemeClr val="accent5"/>
          </a:effectRef>
          <a:fontRef idx="minor">
            <a:schemeClr val="tx1"/>
          </a:fontRef>
        </p:style>
      </p:cxnSp>
      <p:cxnSp>
        <p:nvCxnSpPr>
          <p:cNvPr id="45" name="Straight Arrow Connector 44">
            <a:extLst>
              <a:ext uri="{FF2B5EF4-FFF2-40B4-BE49-F238E27FC236}">
                <a16:creationId xmlns:a16="http://schemas.microsoft.com/office/drawing/2014/main" id="{D2F23A19-6A4A-7534-CABF-25CDFD0D9944}"/>
              </a:ext>
            </a:extLst>
          </p:cNvPr>
          <p:cNvCxnSpPr>
            <a:cxnSpLocks/>
          </p:cNvCxnSpPr>
          <p:nvPr/>
        </p:nvCxnSpPr>
        <p:spPr>
          <a:xfrm flipH="1" flipV="1">
            <a:off x="634392" y="3532030"/>
            <a:ext cx="2035577" cy="2296930"/>
          </a:xfrm>
          <a:prstGeom prst="straightConnector1">
            <a:avLst/>
          </a:prstGeom>
          <a:ln>
            <a:headEnd type="triangle"/>
            <a:tailEnd type="triangle"/>
          </a:ln>
        </p:spPr>
        <p:style>
          <a:lnRef idx="1">
            <a:schemeClr val="accent5"/>
          </a:lnRef>
          <a:fillRef idx="0">
            <a:schemeClr val="accent5"/>
          </a:fillRef>
          <a:effectRef idx="0">
            <a:schemeClr val="accent5"/>
          </a:effectRef>
          <a:fontRef idx="minor">
            <a:schemeClr val="tx1"/>
          </a:fontRef>
        </p:style>
      </p:cxnSp>
      <p:sp>
        <p:nvSpPr>
          <p:cNvPr id="47" name="TextBox 46">
            <a:extLst>
              <a:ext uri="{FF2B5EF4-FFF2-40B4-BE49-F238E27FC236}">
                <a16:creationId xmlns:a16="http://schemas.microsoft.com/office/drawing/2014/main" id="{B06007E6-A027-130A-C6F1-2ED61DBD4ED1}"/>
              </a:ext>
            </a:extLst>
          </p:cNvPr>
          <p:cNvSpPr txBox="1"/>
          <p:nvPr/>
        </p:nvSpPr>
        <p:spPr>
          <a:xfrm>
            <a:off x="2211685" y="4445716"/>
            <a:ext cx="1562274" cy="307777"/>
          </a:xfrm>
          <a:prstGeom prst="rect">
            <a:avLst/>
          </a:prstGeom>
          <a:noFill/>
        </p:spPr>
        <p:txBody>
          <a:bodyPr wrap="square" rtlCol="0">
            <a:spAutoFit/>
          </a:bodyPr>
          <a:lstStyle/>
          <a:p>
            <a:r>
              <a:rPr lang="en-GB" sz="1400" dirty="0">
                <a:solidFill>
                  <a:schemeClr val="bg1"/>
                </a:solidFill>
              </a:rPr>
              <a:t>n x m Quotes</a:t>
            </a:r>
          </a:p>
        </p:txBody>
      </p:sp>
      <p:sp>
        <p:nvSpPr>
          <p:cNvPr id="52" name="TextBox 51">
            <a:extLst>
              <a:ext uri="{FF2B5EF4-FFF2-40B4-BE49-F238E27FC236}">
                <a16:creationId xmlns:a16="http://schemas.microsoft.com/office/drawing/2014/main" id="{D0B6D42B-3445-3C9A-17E3-C0BF970F61B0}"/>
              </a:ext>
            </a:extLst>
          </p:cNvPr>
          <p:cNvSpPr txBox="1"/>
          <p:nvPr/>
        </p:nvSpPr>
        <p:spPr>
          <a:xfrm>
            <a:off x="6868588" y="3730606"/>
            <a:ext cx="5574312" cy="307777"/>
          </a:xfrm>
          <a:prstGeom prst="rect">
            <a:avLst/>
          </a:prstGeom>
          <a:noFill/>
        </p:spPr>
        <p:txBody>
          <a:bodyPr wrap="square">
            <a:spAutoFit/>
          </a:bodyPr>
          <a:lstStyle/>
          <a:p>
            <a:r>
              <a:rPr lang="en-US" sz="1400" b="0" i="0" u="none" strike="noStrike" baseline="0" dirty="0">
                <a:solidFill>
                  <a:schemeClr val="accent3"/>
                </a:solidFill>
                <a:latin typeface="SFTT1200"/>
              </a:rPr>
              <a:t>EQUITY_OPTION/</a:t>
            </a:r>
            <a:r>
              <a:rPr lang="en-US" sz="1400" dirty="0">
                <a:solidFill>
                  <a:schemeClr val="accent3"/>
                </a:solidFill>
                <a:latin typeface="SFTT1200"/>
              </a:rPr>
              <a:t>PRICE</a:t>
            </a:r>
            <a:r>
              <a:rPr lang="en-US" sz="1400" b="0" i="0" u="none" strike="noStrike" baseline="0" dirty="0">
                <a:solidFill>
                  <a:schemeClr val="accent3"/>
                </a:solidFill>
                <a:latin typeface="SFTT1200"/>
              </a:rPr>
              <a:t>/[NAME]/[CCY]/[EXPIRY]/[STRIKE]/[</a:t>
            </a:r>
            <a:r>
              <a:rPr lang="en-US" sz="1400" b="0" i="0" u="none" strike="noStrike" baseline="0" dirty="0">
                <a:solidFill>
                  <a:schemeClr val="accent2">
                    <a:lumMod val="40000"/>
                    <a:lumOff val="60000"/>
                  </a:schemeClr>
                </a:solidFill>
                <a:latin typeface="SFTT1200"/>
              </a:rPr>
              <a:t>C|P</a:t>
            </a:r>
            <a:r>
              <a:rPr lang="en-US" sz="1400" b="0" i="0" u="none" strike="noStrike" baseline="0" dirty="0">
                <a:solidFill>
                  <a:schemeClr val="accent3"/>
                </a:solidFill>
                <a:latin typeface="SFTT1200"/>
              </a:rPr>
              <a:t>]</a:t>
            </a:r>
            <a:endParaRPr lang="en-GB" sz="1400" dirty="0">
              <a:solidFill>
                <a:schemeClr val="accent3"/>
              </a:solidFill>
            </a:endParaRPr>
          </a:p>
        </p:txBody>
      </p:sp>
      <p:sp>
        <p:nvSpPr>
          <p:cNvPr id="54" name="TextBox 53">
            <a:extLst>
              <a:ext uri="{FF2B5EF4-FFF2-40B4-BE49-F238E27FC236}">
                <a16:creationId xmlns:a16="http://schemas.microsoft.com/office/drawing/2014/main" id="{F7140757-0596-ECB0-D73A-17621F82A81F}"/>
              </a:ext>
            </a:extLst>
          </p:cNvPr>
          <p:cNvSpPr txBox="1"/>
          <p:nvPr/>
        </p:nvSpPr>
        <p:spPr>
          <a:xfrm>
            <a:off x="6774538" y="1490915"/>
            <a:ext cx="5574312" cy="307777"/>
          </a:xfrm>
          <a:prstGeom prst="rect">
            <a:avLst/>
          </a:prstGeom>
          <a:noFill/>
        </p:spPr>
        <p:txBody>
          <a:bodyPr wrap="square">
            <a:spAutoFit/>
          </a:bodyPr>
          <a:lstStyle/>
          <a:p>
            <a:r>
              <a:rPr lang="en-US" sz="1400" b="0" i="0" u="none" strike="noStrike" baseline="0" dirty="0">
                <a:solidFill>
                  <a:schemeClr val="accent3"/>
                </a:solidFill>
                <a:latin typeface="SFTT1200"/>
              </a:rPr>
              <a:t>EQUITY_OPTION/RATE_LNVOL/[NAME]/[CCY]/[EXPIRY]/[STRIKE]</a:t>
            </a:r>
            <a:endParaRPr lang="en-GB" sz="1400" dirty="0">
              <a:solidFill>
                <a:schemeClr val="accent3"/>
              </a:solidFill>
            </a:endParaRPr>
          </a:p>
        </p:txBody>
      </p:sp>
      <p:sp>
        <p:nvSpPr>
          <p:cNvPr id="4" name="TextBox 3">
            <a:extLst>
              <a:ext uri="{FF2B5EF4-FFF2-40B4-BE49-F238E27FC236}">
                <a16:creationId xmlns:a16="http://schemas.microsoft.com/office/drawing/2014/main" id="{200B8F4B-B1E1-1215-3ADE-8177FFB9BC1F}"/>
              </a:ext>
            </a:extLst>
          </p:cNvPr>
          <p:cNvSpPr txBox="1"/>
          <p:nvPr/>
        </p:nvSpPr>
        <p:spPr>
          <a:xfrm>
            <a:off x="11376165" y="5423910"/>
            <a:ext cx="815835" cy="276999"/>
          </a:xfrm>
          <a:prstGeom prst="rect">
            <a:avLst/>
          </a:prstGeom>
          <a:noFill/>
        </p:spPr>
        <p:txBody>
          <a:bodyPr wrap="square">
            <a:spAutoFit/>
          </a:bodyPr>
          <a:lstStyle/>
          <a:p>
            <a:r>
              <a:rPr lang="en-US" sz="1200" b="0" i="0" u="none" strike="noStrike" baseline="0" dirty="0">
                <a:solidFill>
                  <a:schemeClr val="accent2">
                    <a:lumMod val="40000"/>
                    <a:lumOff val="60000"/>
                  </a:schemeClr>
                </a:solidFill>
                <a:latin typeface="SFTT1200"/>
              </a:rPr>
              <a:t>Choice</a:t>
            </a:r>
            <a:endParaRPr lang="en-GB" sz="1200" dirty="0"/>
          </a:p>
        </p:txBody>
      </p:sp>
      <p:cxnSp>
        <p:nvCxnSpPr>
          <p:cNvPr id="5" name="Straight Connector 4">
            <a:extLst>
              <a:ext uri="{FF2B5EF4-FFF2-40B4-BE49-F238E27FC236}">
                <a16:creationId xmlns:a16="http://schemas.microsoft.com/office/drawing/2014/main" id="{9A9DD730-0B8F-CB21-FBBD-EF7B0B7B522A}"/>
              </a:ext>
            </a:extLst>
          </p:cNvPr>
          <p:cNvCxnSpPr/>
          <p:nvPr/>
        </p:nvCxnSpPr>
        <p:spPr>
          <a:xfrm>
            <a:off x="10914338" y="5562409"/>
            <a:ext cx="462337"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337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500"/>
                                        <p:tgtEl>
                                          <p:spTgt spid="29"/>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par>
                                <p:cTn id="20" presetID="22" presetClass="entr" presetSubtype="8"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par>
                          <p:cTn id="23" fill="hold">
                            <p:stCondLst>
                              <p:cond delay="1000"/>
                            </p:stCondLst>
                            <p:childTnLst>
                              <p:par>
                                <p:cTn id="24" presetID="22" presetClass="entr" presetSubtype="8" fill="hold"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left)">
                                      <p:cBhvr>
                                        <p:cTn id="26" dur="500"/>
                                        <p:tgtEl>
                                          <p:spTgt spid="16"/>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P spid="2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CB1D4-D58D-7601-AA3C-9CB906E159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D9DC53-7F56-38E9-6BF2-DE7D6116CB56}"/>
              </a:ext>
            </a:extLst>
          </p:cNvPr>
          <p:cNvSpPr>
            <a:spLocks noGrp="1"/>
          </p:cNvSpPr>
          <p:nvPr>
            <p:ph type="ctrTitle"/>
          </p:nvPr>
        </p:nvSpPr>
        <p:spPr/>
        <p:txBody>
          <a:bodyPr/>
          <a:lstStyle/>
          <a:p>
            <a:r>
              <a:rPr lang="en-GB" dirty="0"/>
              <a:t>Market Data Schema</a:t>
            </a:r>
          </a:p>
        </p:txBody>
      </p:sp>
      <p:sp>
        <p:nvSpPr>
          <p:cNvPr id="29" name="Rectangle: Rounded Corners 28">
            <a:extLst>
              <a:ext uri="{FF2B5EF4-FFF2-40B4-BE49-F238E27FC236}">
                <a16:creationId xmlns:a16="http://schemas.microsoft.com/office/drawing/2014/main" id="{96682937-F1CE-9709-FC52-31E4B654452D}"/>
              </a:ext>
            </a:extLst>
          </p:cNvPr>
          <p:cNvSpPr/>
          <p:nvPr/>
        </p:nvSpPr>
        <p:spPr>
          <a:xfrm>
            <a:off x="2983845" y="2645157"/>
            <a:ext cx="1854697" cy="512177"/>
          </a:xfrm>
          <a:prstGeom prst="round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400" dirty="0"/>
              <a:t>STOXX50E</a:t>
            </a:r>
          </a:p>
        </p:txBody>
      </p:sp>
      <p:sp>
        <p:nvSpPr>
          <p:cNvPr id="30" name="TextBox 29">
            <a:extLst>
              <a:ext uri="{FF2B5EF4-FFF2-40B4-BE49-F238E27FC236}">
                <a16:creationId xmlns:a16="http://schemas.microsoft.com/office/drawing/2014/main" id="{4A4F479D-D28F-1363-D5F0-3ADB1EAA83A7}"/>
              </a:ext>
            </a:extLst>
          </p:cNvPr>
          <p:cNvSpPr txBox="1"/>
          <p:nvPr/>
        </p:nvSpPr>
        <p:spPr>
          <a:xfrm>
            <a:off x="3022991" y="3157334"/>
            <a:ext cx="1794316" cy="307777"/>
          </a:xfrm>
          <a:prstGeom prst="rect">
            <a:avLst/>
          </a:prstGeom>
          <a:noFill/>
        </p:spPr>
        <p:txBody>
          <a:bodyPr wrap="square" rtlCol="0">
            <a:spAutoFit/>
          </a:bodyPr>
          <a:lstStyle/>
          <a:p>
            <a:pPr algn="ctr"/>
            <a:r>
              <a:rPr lang="en-GB" sz="1400" b="1" dirty="0">
                <a:solidFill>
                  <a:schemeClr val="accent6">
                    <a:lumMod val="75000"/>
                  </a:schemeClr>
                </a:solidFill>
              </a:rPr>
              <a:t>Equity Volatility</a:t>
            </a:r>
          </a:p>
        </p:txBody>
      </p:sp>
      <p:sp>
        <p:nvSpPr>
          <p:cNvPr id="37" name="TextBox 36">
            <a:extLst>
              <a:ext uri="{FF2B5EF4-FFF2-40B4-BE49-F238E27FC236}">
                <a16:creationId xmlns:a16="http://schemas.microsoft.com/office/drawing/2014/main" id="{5E95F60B-D982-B391-C15D-4D10BB694D5C}"/>
              </a:ext>
            </a:extLst>
          </p:cNvPr>
          <p:cNvSpPr txBox="1"/>
          <p:nvPr/>
        </p:nvSpPr>
        <p:spPr>
          <a:xfrm rot="16200000">
            <a:off x="500920" y="2527722"/>
            <a:ext cx="1725193" cy="954107"/>
          </a:xfrm>
          <a:prstGeom prst="rect">
            <a:avLst/>
          </a:prstGeom>
          <a:noFill/>
        </p:spPr>
        <p:txBody>
          <a:bodyPr wrap="square" rtlCol="0">
            <a:spAutoFit/>
          </a:bodyPr>
          <a:lstStyle/>
          <a:p>
            <a:pPr algn="ctr"/>
            <a:r>
              <a:rPr lang="en-GB" sz="2800" b="1" dirty="0">
                <a:solidFill>
                  <a:schemeClr val="accent6">
                    <a:lumMod val="75000"/>
                  </a:schemeClr>
                </a:solidFill>
              </a:rPr>
              <a:t>Equity Volatility</a:t>
            </a:r>
          </a:p>
        </p:txBody>
      </p:sp>
      <p:grpSp>
        <p:nvGrpSpPr>
          <p:cNvPr id="57" name="Group 56">
            <a:extLst>
              <a:ext uri="{FF2B5EF4-FFF2-40B4-BE49-F238E27FC236}">
                <a16:creationId xmlns:a16="http://schemas.microsoft.com/office/drawing/2014/main" id="{0F60F732-E119-E721-8376-826002B55F05}"/>
              </a:ext>
            </a:extLst>
          </p:cNvPr>
          <p:cNvGrpSpPr/>
          <p:nvPr/>
        </p:nvGrpSpPr>
        <p:grpSpPr>
          <a:xfrm>
            <a:off x="6513724" y="5050290"/>
            <a:ext cx="2130753" cy="1122306"/>
            <a:chOff x="9023567" y="5093877"/>
            <a:chExt cx="2283769" cy="948082"/>
          </a:xfrm>
        </p:grpSpPr>
        <p:sp>
          <p:nvSpPr>
            <p:cNvPr id="58" name="Rectangle: Rounded Corners 57">
              <a:extLst>
                <a:ext uri="{FF2B5EF4-FFF2-40B4-BE49-F238E27FC236}">
                  <a16:creationId xmlns:a16="http://schemas.microsoft.com/office/drawing/2014/main" id="{A0B6A3CC-39D5-BE13-D5D5-F50F714D1AF3}"/>
                </a:ext>
              </a:extLst>
            </p:cNvPr>
            <p:cNvSpPr/>
            <p:nvPr/>
          </p:nvSpPr>
          <p:spPr>
            <a:xfrm>
              <a:off x="9157381" y="5441796"/>
              <a:ext cx="2042903" cy="234459"/>
            </a:xfrm>
            <a:prstGeom prst="round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050" dirty="0"/>
                <a:t>CurveConfig + TodaysMarket</a:t>
              </a:r>
            </a:p>
          </p:txBody>
        </p:sp>
        <p:sp>
          <p:nvSpPr>
            <p:cNvPr id="63" name="Rectangle: Rounded Corners 62">
              <a:extLst>
                <a:ext uri="{FF2B5EF4-FFF2-40B4-BE49-F238E27FC236}">
                  <a16:creationId xmlns:a16="http://schemas.microsoft.com/office/drawing/2014/main" id="{E9FC2DC1-66E4-04A7-8ACD-0C4163710FA5}"/>
                </a:ext>
              </a:extLst>
            </p:cNvPr>
            <p:cNvSpPr/>
            <p:nvPr/>
          </p:nvSpPr>
          <p:spPr>
            <a:xfrm>
              <a:off x="9157381" y="5697264"/>
              <a:ext cx="2042903" cy="23445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050" dirty="0"/>
                <a:t>MarketData</a:t>
              </a:r>
            </a:p>
          </p:txBody>
        </p:sp>
        <p:sp>
          <p:nvSpPr>
            <p:cNvPr id="64" name="Rectangle: Rounded Corners 63">
              <a:extLst>
                <a:ext uri="{FF2B5EF4-FFF2-40B4-BE49-F238E27FC236}">
                  <a16:creationId xmlns:a16="http://schemas.microsoft.com/office/drawing/2014/main" id="{CC316422-949B-966E-B596-504016481430}"/>
                </a:ext>
              </a:extLst>
            </p:cNvPr>
            <p:cNvSpPr/>
            <p:nvPr/>
          </p:nvSpPr>
          <p:spPr>
            <a:xfrm>
              <a:off x="9023567" y="5093877"/>
              <a:ext cx="2283769" cy="948082"/>
            </a:xfrm>
            <a:prstGeom prst="roundRect">
              <a:avLst>
                <a:gd name="adj" fmla="val 688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100" b="1" dirty="0">
                  <a:solidFill>
                    <a:srgbClr val="C00000"/>
                  </a:solidFill>
                </a:rPr>
                <a:t>Legend:</a:t>
              </a:r>
            </a:p>
          </p:txBody>
        </p:sp>
      </p:grpSp>
      <p:sp>
        <p:nvSpPr>
          <p:cNvPr id="65" name="Rectangle: Rounded Corners 64">
            <a:extLst>
              <a:ext uri="{FF2B5EF4-FFF2-40B4-BE49-F238E27FC236}">
                <a16:creationId xmlns:a16="http://schemas.microsoft.com/office/drawing/2014/main" id="{CAFDE20E-6213-A87E-E223-EDDD78E1F137}"/>
              </a:ext>
            </a:extLst>
          </p:cNvPr>
          <p:cNvSpPr/>
          <p:nvPr/>
        </p:nvSpPr>
        <p:spPr>
          <a:xfrm>
            <a:off x="5762625" y="2142177"/>
            <a:ext cx="3809999" cy="1530929"/>
          </a:xfrm>
          <a:prstGeom prst="roundRect">
            <a:avLst>
              <a:gd name="adj" fmla="val 4404"/>
            </a:avLst>
          </a:prstGeom>
          <a:solidFill>
            <a:schemeClr val="bg1">
              <a:lumMod val="95000"/>
            </a:schemeClr>
          </a:solid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400" b="1" dirty="0">
                <a:solidFill>
                  <a:schemeClr val="tx1"/>
                </a:solidFill>
              </a:rPr>
              <a:t>Strike Surface – Implied Volatility</a:t>
            </a:r>
          </a:p>
        </p:txBody>
      </p:sp>
      <p:sp>
        <p:nvSpPr>
          <p:cNvPr id="67" name="TextBox 66">
            <a:extLst>
              <a:ext uri="{FF2B5EF4-FFF2-40B4-BE49-F238E27FC236}">
                <a16:creationId xmlns:a16="http://schemas.microsoft.com/office/drawing/2014/main" id="{B9C077D9-37D8-C72B-84ED-4E86BF9D2ABB}"/>
              </a:ext>
            </a:extLst>
          </p:cNvPr>
          <p:cNvSpPr txBox="1"/>
          <p:nvPr/>
        </p:nvSpPr>
        <p:spPr>
          <a:xfrm>
            <a:off x="6096000" y="1713986"/>
            <a:ext cx="2212533" cy="369332"/>
          </a:xfrm>
          <a:prstGeom prst="rect">
            <a:avLst/>
          </a:prstGeom>
          <a:noFill/>
        </p:spPr>
        <p:txBody>
          <a:bodyPr wrap="square" rtlCol="0">
            <a:spAutoFit/>
          </a:bodyPr>
          <a:lstStyle/>
          <a:p>
            <a:pPr algn="ctr"/>
            <a:r>
              <a:rPr lang="en-GB" b="1" dirty="0">
                <a:solidFill>
                  <a:schemeClr val="accent1">
                    <a:lumMod val="60000"/>
                    <a:lumOff val="40000"/>
                  </a:schemeClr>
                </a:solidFill>
              </a:rPr>
              <a:t>STOXX50E</a:t>
            </a:r>
          </a:p>
        </p:txBody>
      </p:sp>
      <p:cxnSp>
        <p:nvCxnSpPr>
          <p:cNvPr id="97" name="Straight Arrow Connector 96">
            <a:extLst>
              <a:ext uri="{FF2B5EF4-FFF2-40B4-BE49-F238E27FC236}">
                <a16:creationId xmlns:a16="http://schemas.microsoft.com/office/drawing/2014/main" id="{80FF1665-F509-F1B2-7DE3-3844D0F407C8}"/>
              </a:ext>
            </a:extLst>
          </p:cNvPr>
          <p:cNvCxnSpPr>
            <a:cxnSpLocks/>
            <a:stCxn id="29" idx="3"/>
            <a:endCxn id="65" idx="1"/>
          </p:cNvCxnSpPr>
          <p:nvPr/>
        </p:nvCxnSpPr>
        <p:spPr>
          <a:xfrm>
            <a:off x="4838542" y="2901246"/>
            <a:ext cx="924083" cy="6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6F47578A-2650-D9C2-6B2A-DD90EB39F4BB}"/>
              </a:ext>
            </a:extLst>
          </p:cNvPr>
          <p:cNvSpPr txBox="1"/>
          <p:nvPr/>
        </p:nvSpPr>
        <p:spPr>
          <a:xfrm>
            <a:off x="1218489" y="1002911"/>
            <a:ext cx="10027580" cy="369332"/>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GB" b="1" dirty="0">
                <a:solidFill>
                  <a:schemeClr val="bg1"/>
                </a:solidFill>
              </a:rPr>
              <a:t>Explicit Implied Volatility - Strike Surface Case</a:t>
            </a:r>
          </a:p>
        </p:txBody>
      </p:sp>
      <p:sp>
        <p:nvSpPr>
          <p:cNvPr id="21" name="TextBox 20">
            <a:extLst>
              <a:ext uri="{FF2B5EF4-FFF2-40B4-BE49-F238E27FC236}">
                <a16:creationId xmlns:a16="http://schemas.microsoft.com/office/drawing/2014/main" id="{CC8DD3E7-F746-543F-6DAF-AE0C3DF3E855}"/>
              </a:ext>
            </a:extLst>
          </p:cNvPr>
          <p:cNvSpPr txBox="1"/>
          <p:nvPr/>
        </p:nvSpPr>
        <p:spPr>
          <a:xfrm>
            <a:off x="1553690" y="3964144"/>
            <a:ext cx="824419" cy="369332"/>
          </a:xfrm>
          <a:prstGeom prst="rect">
            <a:avLst/>
          </a:prstGeom>
          <a:solidFill>
            <a:schemeClr val="accent1">
              <a:lumMod val="20000"/>
              <a:lumOff val="80000"/>
            </a:schemeClr>
          </a:solidFill>
        </p:spPr>
        <p:txBody>
          <a:bodyPr wrap="square" rtlCol="0">
            <a:spAutoFit/>
          </a:bodyPr>
          <a:lstStyle/>
          <a:p>
            <a:pPr algn="ctr"/>
            <a:r>
              <a:rPr lang="en-GB" b="1" dirty="0"/>
              <a:t>Input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31A637A-92E2-415E-B9A7-E704D8AA2B84}"/>
                  </a:ext>
                </a:extLst>
              </p:cNvPr>
              <p:cNvSpPr txBox="1"/>
              <p:nvPr/>
            </p:nvSpPr>
            <p:spPr>
              <a:xfrm>
                <a:off x="2378109" y="3946337"/>
                <a:ext cx="895164"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smtClean="0">
                              <a:solidFill>
                                <a:srgbClr val="F28B62"/>
                              </a:solidFill>
                              <a:latin typeface="Cambria Math" panose="02040503050406030204" pitchFamily="18" charset="0"/>
                              <a:ea typeface="Cambria Math" panose="02040503050406030204" pitchFamily="18" charset="0"/>
                            </a:rPr>
                          </m:ctrlPr>
                        </m:sSubPr>
                        <m:e>
                          <m:r>
                            <a:rPr lang="en-GB" b="0" i="1" smtClean="0">
                              <a:solidFill>
                                <a:srgbClr val="F28B62"/>
                              </a:solidFill>
                              <a:latin typeface="Cambria Math" panose="02040503050406030204" pitchFamily="18" charset="0"/>
                              <a:ea typeface="Cambria Math" panose="02040503050406030204" pitchFamily="18" charset="0"/>
                            </a:rPr>
                            <m:t>𝜎</m:t>
                          </m:r>
                        </m:e>
                        <m:sub>
                          <m:r>
                            <a:rPr lang="en-GB" b="0" i="1" smtClean="0">
                              <a:solidFill>
                                <a:srgbClr val="F28B62"/>
                              </a:solidFill>
                              <a:latin typeface="Cambria Math" panose="02040503050406030204" pitchFamily="18" charset="0"/>
                              <a:ea typeface="Cambria Math" panose="02040503050406030204" pitchFamily="18" charset="0"/>
                            </a:rPr>
                            <m:t>𝐾</m:t>
                          </m:r>
                          <m:r>
                            <a:rPr lang="en-GB" b="0" i="1" smtClean="0">
                              <a:solidFill>
                                <a:srgbClr val="F28B62"/>
                              </a:solidFill>
                              <a:latin typeface="Cambria Math" panose="02040503050406030204" pitchFamily="18" charset="0"/>
                              <a:ea typeface="Cambria Math" panose="02040503050406030204" pitchFamily="18" charset="0"/>
                            </a:rPr>
                            <m:t>,</m:t>
                          </m:r>
                          <m:r>
                            <a:rPr lang="en-GB" b="0" i="1" smtClean="0">
                              <a:solidFill>
                                <a:srgbClr val="F28B62"/>
                              </a:solidFill>
                              <a:latin typeface="Cambria Math" panose="02040503050406030204" pitchFamily="18" charset="0"/>
                              <a:ea typeface="Cambria Math" panose="02040503050406030204" pitchFamily="18" charset="0"/>
                            </a:rPr>
                            <m:t>𝑡</m:t>
                          </m:r>
                        </m:sub>
                      </m:sSub>
                      <m:r>
                        <a:rPr lang="en-GB" b="0" i="1" smtClean="0">
                          <a:solidFill>
                            <a:srgbClr val="F28B62"/>
                          </a:solidFill>
                          <a:latin typeface="Cambria Math" panose="02040503050406030204" pitchFamily="18" charset="0"/>
                          <a:ea typeface="Cambria Math" panose="02040503050406030204" pitchFamily="18" charset="0"/>
                        </a:rPr>
                        <m:t> </m:t>
                      </m:r>
                    </m:oMath>
                  </m:oMathPara>
                </a14:m>
                <a:endParaRPr lang="en-GB" dirty="0">
                  <a:solidFill>
                    <a:srgbClr val="F28B62"/>
                  </a:solidFill>
                </a:endParaRPr>
              </a:p>
            </p:txBody>
          </p:sp>
        </mc:Choice>
        <mc:Fallback xmlns="">
          <p:sp>
            <p:nvSpPr>
              <p:cNvPr id="7" name="TextBox 6">
                <a:extLst>
                  <a:ext uri="{FF2B5EF4-FFF2-40B4-BE49-F238E27FC236}">
                    <a16:creationId xmlns:a16="http://schemas.microsoft.com/office/drawing/2014/main" id="{831A637A-92E2-415E-B9A7-E704D8AA2B84}"/>
                  </a:ext>
                </a:extLst>
              </p:cNvPr>
              <p:cNvSpPr txBox="1">
                <a:spLocks noRot="1" noChangeAspect="1" noMove="1" noResize="1" noEditPoints="1" noAdjustHandles="1" noChangeArrowheads="1" noChangeShapeType="1" noTextEdit="1"/>
              </p:cNvSpPr>
              <p:nvPr/>
            </p:nvSpPr>
            <p:spPr>
              <a:xfrm>
                <a:off x="2378109" y="3946337"/>
                <a:ext cx="895164" cy="381515"/>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1210728-B3F3-DFE2-5C59-B06D8100DCC2}"/>
                  </a:ext>
                </a:extLst>
              </p:cNvPr>
              <p:cNvSpPr txBox="1"/>
              <p:nvPr/>
            </p:nvSpPr>
            <p:spPr>
              <a:xfrm>
                <a:off x="5981816" y="2698553"/>
                <a:ext cx="895164"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smtClean="0">
                              <a:solidFill>
                                <a:srgbClr val="F28B62"/>
                              </a:solidFill>
                              <a:latin typeface="Cambria Math" panose="02040503050406030204" pitchFamily="18" charset="0"/>
                              <a:ea typeface="Cambria Math" panose="02040503050406030204" pitchFamily="18" charset="0"/>
                            </a:rPr>
                          </m:ctrlPr>
                        </m:sSubPr>
                        <m:e>
                          <m:r>
                            <a:rPr lang="en-GB" b="0" i="1" smtClean="0">
                              <a:solidFill>
                                <a:srgbClr val="F28B62"/>
                              </a:solidFill>
                              <a:latin typeface="Cambria Math" panose="02040503050406030204" pitchFamily="18" charset="0"/>
                              <a:ea typeface="Cambria Math" panose="02040503050406030204" pitchFamily="18" charset="0"/>
                            </a:rPr>
                            <m:t>𝜎</m:t>
                          </m:r>
                        </m:e>
                        <m:sub>
                          <m:r>
                            <a:rPr lang="en-GB" b="0" i="1" smtClean="0">
                              <a:solidFill>
                                <a:srgbClr val="F28B62"/>
                              </a:solidFill>
                              <a:latin typeface="Cambria Math" panose="02040503050406030204" pitchFamily="18" charset="0"/>
                              <a:ea typeface="Cambria Math" panose="02040503050406030204" pitchFamily="18" charset="0"/>
                            </a:rPr>
                            <m:t>𝐾</m:t>
                          </m:r>
                          <m:r>
                            <a:rPr lang="en-GB" b="0" i="1" smtClean="0">
                              <a:solidFill>
                                <a:srgbClr val="F28B62"/>
                              </a:solidFill>
                              <a:latin typeface="Cambria Math" panose="02040503050406030204" pitchFamily="18" charset="0"/>
                              <a:ea typeface="Cambria Math" panose="02040503050406030204" pitchFamily="18" charset="0"/>
                            </a:rPr>
                            <m:t>,</m:t>
                          </m:r>
                          <m:r>
                            <a:rPr lang="en-GB" b="0" i="1" smtClean="0">
                              <a:solidFill>
                                <a:srgbClr val="F28B62"/>
                              </a:solidFill>
                              <a:latin typeface="Cambria Math" panose="02040503050406030204" pitchFamily="18" charset="0"/>
                              <a:ea typeface="Cambria Math" panose="02040503050406030204" pitchFamily="18" charset="0"/>
                            </a:rPr>
                            <m:t>𝑡</m:t>
                          </m:r>
                        </m:sub>
                      </m:sSub>
                      <m:r>
                        <a:rPr lang="en-GB" b="0" i="1" smtClean="0">
                          <a:solidFill>
                            <a:srgbClr val="F28B62"/>
                          </a:solidFill>
                          <a:latin typeface="Cambria Math" panose="02040503050406030204" pitchFamily="18" charset="0"/>
                          <a:ea typeface="Cambria Math" panose="02040503050406030204" pitchFamily="18" charset="0"/>
                        </a:rPr>
                        <m:t> </m:t>
                      </m:r>
                    </m:oMath>
                  </m:oMathPara>
                </a14:m>
                <a:endParaRPr lang="en-GB" dirty="0">
                  <a:solidFill>
                    <a:srgbClr val="F28B62"/>
                  </a:solidFill>
                </a:endParaRPr>
              </a:p>
            </p:txBody>
          </p:sp>
        </mc:Choice>
        <mc:Fallback xmlns="">
          <p:sp>
            <p:nvSpPr>
              <p:cNvPr id="8" name="TextBox 7">
                <a:extLst>
                  <a:ext uri="{FF2B5EF4-FFF2-40B4-BE49-F238E27FC236}">
                    <a16:creationId xmlns:a16="http://schemas.microsoft.com/office/drawing/2014/main" id="{A1210728-B3F3-DFE2-5C59-B06D8100DCC2}"/>
                  </a:ext>
                </a:extLst>
              </p:cNvPr>
              <p:cNvSpPr txBox="1">
                <a:spLocks noRot="1" noChangeAspect="1" noMove="1" noResize="1" noEditPoints="1" noAdjustHandles="1" noChangeArrowheads="1" noChangeShapeType="1" noTextEdit="1"/>
              </p:cNvSpPr>
              <p:nvPr/>
            </p:nvSpPr>
            <p:spPr>
              <a:xfrm>
                <a:off x="5981816" y="2698553"/>
                <a:ext cx="895164" cy="381515"/>
              </a:xfrm>
              <a:prstGeom prst="rect">
                <a:avLst/>
              </a:prstGeom>
              <a:blipFill>
                <a:blip r:embed="rId3"/>
                <a:stretch>
                  <a:fillRect/>
                </a:stretch>
              </a:blipFill>
            </p:spPr>
            <p:txBody>
              <a:bodyPr/>
              <a:lstStyle/>
              <a:p>
                <a:r>
                  <a:rPr lang="en-GB">
                    <a:noFill/>
                  </a:rPr>
                  <a:t> </a:t>
                </a:r>
              </a:p>
            </p:txBody>
          </p:sp>
        </mc:Fallback>
      </mc:AlternateContent>
      <p:sp>
        <p:nvSpPr>
          <p:cNvPr id="14" name="Rectangle: Rounded Corners 13">
            <a:extLst>
              <a:ext uri="{FF2B5EF4-FFF2-40B4-BE49-F238E27FC236}">
                <a16:creationId xmlns:a16="http://schemas.microsoft.com/office/drawing/2014/main" id="{5C3DCC16-FDC7-DE57-E8A7-D2ED396323EC}"/>
              </a:ext>
            </a:extLst>
          </p:cNvPr>
          <p:cNvSpPr/>
          <p:nvPr/>
        </p:nvSpPr>
        <p:spPr>
          <a:xfrm>
            <a:off x="6809128" y="2619961"/>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t>FX/RATE/EUR/USD</a:t>
            </a:r>
          </a:p>
        </p:txBody>
      </p:sp>
      <p:sp>
        <p:nvSpPr>
          <p:cNvPr id="15" name="Rectangle: Rounded Corners 14">
            <a:extLst>
              <a:ext uri="{FF2B5EF4-FFF2-40B4-BE49-F238E27FC236}">
                <a16:creationId xmlns:a16="http://schemas.microsoft.com/office/drawing/2014/main" id="{8A968DF6-1891-8958-5A70-2008353C46BE}"/>
              </a:ext>
            </a:extLst>
          </p:cNvPr>
          <p:cNvSpPr/>
          <p:nvPr/>
        </p:nvSpPr>
        <p:spPr>
          <a:xfrm>
            <a:off x="6850614" y="2651553"/>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t>FX/RATE/EUR/USD</a:t>
            </a:r>
          </a:p>
        </p:txBody>
      </p:sp>
      <p:sp>
        <p:nvSpPr>
          <p:cNvPr id="16" name="Rectangle: Rounded Corners 15">
            <a:extLst>
              <a:ext uri="{FF2B5EF4-FFF2-40B4-BE49-F238E27FC236}">
                <a16:creationId xmlns:a16="http://schemas.microsoft.com/office/drawing/2014/main" id="{89D5DC19-6064-5F24-60A7-CEB9574925BF}"/>
              </a:ext>
            </a:extLst>
          </p:cNvPr>
          <p:cNvSpPr/>
          <p:nvPr/>
        </p:nvSpPr>
        <p:spPr>
          <a:xfrm>
            <a:off x="6891710" y="2687177"/>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000" dirty="0"/>
              <a:t>EQUITY_OPTION/RATE_LNVOL/RIC:.STOXX50E/EUR/*</a:t>
            </a:r>
          </a:p>
        </p:txBody>
      </p:sp>
    </p:spTree>
    <p:extLst>
      <p:ext uri="{BB962C8B-B14F-4D97-AF65-F5344CB8AC3E}">
        <p14:creationId xmlns:p14="http://schemas.microsoft.com/office/powerpoint/2010/main" val="34715698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1F8A1-31BD-D5F9-4E30-B91AA83D48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ED496F-4CC4-9152-42C9-E58FD437C581}"/>
              </a:ext>
            </a:extLst>
          </p:cNvPr>
          <p:cNvSpPr>
            <a:spLocks noGrp="1"/>
          </p:cNvSpPr>
          <p:nvPr>
            <p:ph type="ctrTitle"/>
          </p:nvPr>
        </p:nvSpPr>
        <p:spPr/>
        <p:txBody>
          <a:bodyPr/>
          <a:lstStyle/>
          <a:p>
            <a:r>
              <a:rPr lang="en-GB" dirty="0"/>
              <a:t>Market Data Schema</a:t>
            </a:r>
          </a:p>
        </p:txBody>
      </p:sp>
      <p:sp>
        <p:nvSpPr>
          <p:cNvPr id="29" name="Rectangle: Rounded Corners 28">
            <a:extLst>
              <a:ext uri="{FF2B5EF4-FFF2-40B4-BE49-F238E27FC236}">
                <a16:creationId xmlns:a16="http://schemas.microsoft.com/office/drawing/2014/main" id="{BD672C8C-D2F9-CA94-9CF6-88FC11E088FA}"/>
              </a:ext>
            </a:extLst>
          </p:cNvPr>
          <p:cNvSpPr/>
          <p:nvPr/>
        </p:nvSpPr>
        <p:spPr>
          <a:xfrm>
            <a:off x="2983845" y="2645157"/>
            <a:ext cx="1854697" cy="512177"/>
          </a:xfrm>
          <a:prstGeom prst="round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400" dirty="0"/>
              <a:t>STOXX50E</a:t>
            </a:r>
          </a:p>
        </p:txBody>
      </p:sp>
      <p:sp>
        <p:nvSpPr>
          <p:cNvPr id="30" name="TextBox 29">
            <a:extLst>
              <a:ext uri="{FF2B5EF4-FFF2-40B4-BE49-F238E27FC236}">
                <a16:creationId xmlns:a16="http://schemas.microsoft.com/office/drawing/2014/main" id="{BB594F96-634A-1755-F393-5FE196F1849A}"/>
              </a:ext>
            </a:extLst>
          </p:cNvPr>
          <p:cNvSpPr txBox="1"/>
          <p:nvPr/>
        </p:nvSpPr>
        <p:spPr>
          <a:xfrm>
            <a:off x="3022991" y="3157334"/>
            <a:ext cx="1794316" cy="307777"/>
          </a:xfrm>
          <a:prstGeom prst="rect">
            <a:avLst/>
          </a:prstGeom>
          <a:noFill/>
        </p:spPr>
        <p:txBody>
          <a:bodyPr wrap="square" rtlCol="0">
            <a:spAutoFit/>
          </a:bodyPr>
          <a:lstStyle/>
          <a:p>
            <a:pPr algn="ctr"/>
            <a:r>
              <a:rPr lang="en-GB" sz="1400" b="1" dirty="0">
                <a:solidFill>
                  <a:schemeClr val="accent6">
                    <a:lumMod val="75000"/>
                  </a:schemeClr>
                </a:solidFill>
              </a:rPr>
              <a:t>Equity Volatility</a:t>
            </a:r>
          </a:p>
        </p:txBody>
      </p:sp>
      <p:sp>
        <p:nvSpPr>
          <p:cNvPr id="37" name="TextBox 36">
            <a:extLst>
              <a:ext uri="{FF2B5EF4-FFF2-40B4-BE49-F238E27FC236}">
                <a16:creationId xmlns:a16="http://schemas.microsoft.com/office/drawing/2014/main" id="{218921D7-F8B3-B87A-2B17-D8CC754DD624}"/>
              </a:ext>
            </a:extLst>
          </p:cNvPr>
          <p:cNvSpPr txBox="1"/>
          <p:nvPr/>
        </p:nvSpPr>
        <p:spPr>
          <a:xfrm rot="16200000">
            <a:off x="500920" y="2527722"/>
            <a:ext cx="1725193" cy="954107"/>
          </a:xfrm>
          <a:prstGeom prst="rect">
            <a:avLst/>
          </a:prstGeom>
          <a:noFill/>
        </p:spPr>
        <p:txBody>
          <a:bodyPr wrap="square" rtlCol="0">
            <a:spAutoFit/>
          </a:bodyPr>
          <a:lstStyle/>
          <a:p>
            <a:pPr algn="ctr"/>
            <a:r>
              <a:rPr lang="en-GB" sz="2800" b="1" dirty="0">
                <a:solidFill>
                  <a:schemeClr val="accent6">
                    <a:lumMod val="75000"/>
                  </a:schemeClr>
                </a:solidFill>
              </a:rPr>
              <a:t>Equity Volatility</a:t>
            </a:r>
          </a:p>
        </p:txBody>
      </p:sp>
      <p:grpSp>
        <p:nvGrpSpPr>
          <p:cNvPr id="57" name="Group 56">
            <a:extLst>
              <a:ext uri="{FF2B5EF4-FFF2-40B4-BE49-F238E27FC236}">
                <a16:creationId xmlns:a16="http://schemas.microsoft.com/office/drawing/2014/main" id="{72AA1A30-EF2D-3780-4298-BFE7ECCE9245}"/>
              </a:ext>
            </a:extLst>
          </p:cNvPr>
          <p:cNvGrpSpPr/>
          <p:nvPr/>
        </p:nvGrpSpPr>
        <p:grpSpPr>
          <a:xfrm>
            <a:off x="6513724" y="5050290"/>
            <a:ext cx="2130753" cy="1122306"/>
            <a:chOff x="9023567" y="5093877"/>
            <a:chExt cx="2283769" cy="948082"/>
          </a:xfrm>
        </p:grpSpPr>
        <p:sp>
          <p:nvSpPr>
            <p:cNvPr id="58" name="Rectangle: Rounded Corners 57">
              <a:extLst>
                <a:ext uri="{FF2B5EF4-FFF2-40B4-BE49-F238E27FC236}">
                  <a16:creationId xmlns:a16="http://schemas.microsoft.com/office/drawing/2014/main" id="{3D28D27A-AF45-B6A1-5B01-4C616ECB122A}"/>
                </a:ext>
              </a:extLst>
            </p:cNvPr>
            <p:cNvSpPr/>
            <p:nvPr/>
          </p:nvSpPr>
          <p:spPr>
            <a:xfrm>
              <a:off x="9157381" y="5441796"/>
              <a:ext cx="2042903" cy="234459"/>
            </a:xfrm>
            <a:prstGeom prst="round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050" dirty="0"/>
                <a:t>CurveConfig + TodaysMarket</a:t>
              </a:r>
            </a:p>
          </p:txBody>
        </p:sp>
        <p:sp>
          <p:nvSpPr>
            <p:cNvPr id="63" name="Rectangle: Rounded Corners 62">
              <a:extLst>
                <a:ext uri="{FF2B5EF4-FFF2-40B4-BE49-F238E27FC236}">
                  <a16:creationId xmlns:a16="http://schemas.microsoft.com/office/drawing/2014/main" id="{4AB40456-31D6-3AD4-BBA1-D2E53C0E9D6C}"/>
                </a:ext>
              </a:extLst>
            </p:cNvPr>
            <p:cNvSpPr/>
            <p:nvPr/>
          </p:nvSpPr>
          <p:spPr>
            <a:xfrm>
              <a:off x="9157381" y="5697264"/>
              <a:ext cx="2042903" cy="23445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050" dirty="0"/>
                <a:t>MarketData</a:t>
              </a:r>
            </a:p>
          </p:txBody>
        </p:sp>
        <p:sp>
          <p:nvSpPr>
            <p:cNvPr id="64" name="Rectangle: Rounded Corners 63">
              <a:extLst>
                <a:ext uri="{FF2B5EF4-FFF2-40B4-BE49-F238E27FC236}">
                  <a16:creationId xmlns:a16="http://schemas.microsoft.com/office/drawing/2014/main" id="{9B8D7F64-635F-F790-4C7C-594A108F063A}"/>
                </a:ext>
              </a:extLst>
            </p:cNvPr>
            <p:cNvSpPr/>
            <p:nvPr/>
          </p:nvSpPr>
          <p:spPr>
            <a:xfrm>
              <a:off x="9023567" y="5093877"/>
              <a:ext cx="2283769" cy="948082"/>
            </a:xfrm>
            <a:prstGeom prst="roundRect">
              <a:avLst>
                <a:gd name="adj" fmla="val 688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100" b="1" dirty="0">
                  <a:solidFill>
                    <a:srgbClr val="C00000"/>
                  </a:solidFill>
                </a:rPr>
                <a:t>Legend:</a:t>
              </a:r>
            </a:p>
          </p:txBody>
        </p:sp>
      </p:grpSp>
      <p:sp>
        <p:nvSpPr>
          <p:cNvPr id="65" name="Rectangle: Rounded Corners 64">
            <a:extLst>
              <a:ext uri="{FF2B5EF4-FFF2-40B4-BE49-F238E27FC236}">
                <a16:creationId xmlns:a16="http://schemas.microsoft.com/office/drawing/2014/main" id="{F4BFEF6D-8803-F820-6FE6-9139BB2F0D91}"/>
              </a:ext>
            </a:extLst>
          </p:cNvPr>
          <p:cNvSpPr/>
          <p:nvPr/>
        </p:nvSpPr>
        <p:spPr>
          <a:xfrm>
            <a:off x="5762626" y="2142177"/>
            <a:ext cx="3774280" cy="1530929"/>
          </a:xfrm>
          <a:prstGeom prst="roundRect">
            <a:avLst>
              <a:gd name="adj" fmla="val 4404"/>
            </a:avLst>
          </a:prstGeom>
          <a:solidFill>
            <a:schemeClr val="bg1">
              <a:lumMod val="95000"/>
            </a:schemeClr>
          </a:solid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400" b="1" dirty="0">
                <a:solidFill>
                  <a:schemeClr val="tx1"/>
                </a:solidFill>
              </a:rPr>
              <a:t>Option Premium</a:t>
            </a:r>
          </a:p>
        </p:txBody>
      </p:sp>
      <p:sp>
        <p:nvSpPr>
          <p:cNvPr id="67" name="TextBox 66">
            <a:extLst>
              <a:ext uri="{FF2B5EF4-FFF2-40B4-BE49-F238E27FC236}">
                <a16:creationId xmlns:a16="http://schemas.microsoft.com/office/drawing/2014/main" id="{93A696C4-9ADF-CE45-CEB2-F7E561626B16}"/>
              </a:ext>
            </a:extLst>
          </p:cNvPr>
          <p:cNvSpPr txBox="1"/>
          <p:nvPr/>
        </p:nvSpPr>
        <p:spPr>
          <a:xfrm>
            <a:off x="6096000" y="1713986"/>
            <a:ext cx="2212533" cy="369332"/>
          </a:xfrm>
          <a:prstGeom prst="rect">
            <a:avLst/>
          </a:prstGeom>
          <a:noFill/>
        </p:spPr>
        <p:txBody>
          <a:bodyPr wrap="square" rtlCol="0">
            <a:spAutoFit/>
          </a:bodyPr>
          <a:lstStyle/>
          <a:p>
            <a:pPr algn="ctr"/>
            <a:r>
              <a:rPr lang="en-GB" b="1" dirty="0">
                <a:solidFill>
                  <a:schemeClr val="accent1">
                    <a:lumMod val="60000"/>
                    <a:lumOff val="40000"/>
                  </a:schemeClr>
                </a:solidFill>
              </a:rPr>
              <a:t>STOXX50E</a:t>
            </a:r>
          </a:p>
        </p:txBody>
      </p:sp>
      <p:cxnSp>
        <p:nvCxnSpPr>
          <p:cNvPr id="97" name="Straight Arrow Connector 96">
            <a:extLst>
              <a:ext uri="{FF2B5EF4-FFF2-40B4-BE49-F238E27FC236}">
                <a16:creationId xmlns:a16="http://schemas.microsoft.com/office/drawing/2014/main" id="{02F29CC8-A4A8-4C45-DFC2-3459A6318ED7}"/>
              </a:ext>
            </a:extLst>
          </p:cNvPr>
          <p:cNvCxnSpPr>
            <a:cxnSpLocks/>
            <a:stCxn id="29" idx="3"/>
            <a:endCxn id="65" idx="1"/>
          </p:cNvCxnSpPr>
          <p:nvPr/>
        </p:nvCxnSpPr>
        <p:spPr>
          <a:xfrm>
            <a:off x="4838542" y="2901246"/>
            <a:ext cx="924084" cy="6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E558AD2-8E70-0979-1F56-FB0BD31981DF}"/>
              </a:ext>
            </a:extLst>
          </p:cNvPr>
          <p:cNvSpPr txBox="1"/>
          <p:nvPr/>
        </p:nvSpPr>
        <p:spPr>
          <a:xfrm>
            <a:off x="1218489" y="1002911"/>
            <a:ext cx="10027580" cy="369332"/>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GB" b="1" dirty="0">
                <a:solidFill>
                  <a:schemeClr val="bg1"/>
                </a:solidFill>
              </a:rPr>
              <a:t>Option Premium - Strike Surface Case</a:t>
            </a:r>
          </a:p>
        </p:txBody>
      </p:sp>
      <p:sp>
        <p:nvSpPr>
          <p:cNvPr id="21" name="TextBox 20">
            <a:extLst>
              <a:ext uri="{FF2B5EF4-FFF2-40B4-BE49-F238E27FC236}">
                <a16:creationId xmlns:a16="http://schemas.microsoft.com/office/drawing/2014/main" id="{9415D7AF-290C-F691-7E0F-D23012599059}"/>
              </a:ext>
            </a:extLst>
          </p:cNvPr>
          <p:cNvSpPr txBox="1"/>
          <p:nvPr/>
        </p:nvSpPr>
        <p:spPr>
          <a:xfrm>
            <a:off x="1553690" y="3964144"/>
            <a:ext cx="824419" cy="369332"/>
          </a:xfrm>
          <a:prstGeom prst="rect">
            <a:avLst/>
          </a:prstGeom>
          <a:solidFill>
            <a:schemeClr val="accent1">
              <a:lumMod val="20000"/>
              <a:lumOff val="80000"/>
            </a:schemeClr>
          </a:solidFill>
        </p:spPr>
        <p:txBody>
          <a:bodyPr wrap="square" rtlCol="0">
            <a:spAutoFit/>
          </a:bodyPr>
          <a:lstStyle/>
          <a:p>
            <a:pPr algn="ctr"/>
            <a:r>
              <a:rPr lang="en-GB" b="1" dirty="0"/>
              <a:t>Input</a:t>
            </a:r>
          </a:p>
        </p:txBody>
      </p:sp>
      <p:sp>
        <p:nvSpPr>
          <p:cNvPr id="3" name="Rectangle: Rounded Corners 2">
            <a:extLst>
              <a:ext uri="{FF2B5EF4-FFF2-40B4-BE49-F238E27FC236}">
                <a16:creationId xmlns:a16="http://schemas.microsoft.com/office/drawing/2014/main" id="{35C29958-9DC4-0A0D-9581-3FF4E640A38F}"/>
              </a:ext>
            </a:extLst>
          </p:cNvPr>
          <p:cNvSpPr/>
          <p:nvPr/>
        </p:nvSpPr>
        <p:spPr>
          <a:xfrm>
            <a:off x="7156673" y="2717835"/>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t>FX/RATE/EUR/USD</a:t>
            </a:r>
          </a:p>
        </p:txBody>
      </p:sp>
      <p:sp>
        <p:nvSpPr>
          <p:cNvPr id="4" name="Rectangle: Rounded Corners 3">
            <a:extLst>
              <a:ext uri="{FF2B5EF4-FFF2-40B4-BE49-F238E27FC236}">
                <a16:creationId xmlns:a16="http://schemas.microsoft.com/office/drawing/2014/main" id="{2F8631CF-B509-93E6-03E5-E99EF75EF8D7}"/>
              </a:ext>
            </a:extLst>
          </p:cNvPr>
          <p:cNvSpPr/>
          <p:nvPr/>
        </p:nvSpPr>
        <p:spPr>
          <a:xfrm>
            <a:off x="7198159" y="2749427"/>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t>FX/RATE/EUR/USD</a:t>
            </a:r>
          </a:p>
        </p:txBody>
      </p:sp>
      <p:sp>
        <p:nvSpPr>
          <p:cNvPr id="5" name="Rectangle: Rounded Corners 4">
            <a:extLst>
              <a:ext uri="{FF2B5EF4-FFF2-40B4-BE49-F238E27FC236}">
                <a16:creationId xmlns:a16="http://schemas.microsoft.com/office/drawing/2014/main" id="{000A45AE-F110-BD37-3951-5CCD29C769D8}"/>
              </a:ext>
            </a:extLst>
          </p:cNvPr>
          <p:cNvSpPr/>
          <p:nvPr/>
        </p:nvSpPr>
        <p:spPr>
          <a:xfrm>
            <a:off x="7239255" y="2785051"/>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050" dirty="0"/>
              <a:t>EQUITY_OPTION/PRICE/RIC:.STOXX50E/EUR/*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7B46C66-0E2A-7F52-62C1-C997CE4AEB8B}"/>
                  </a:ext>
                </a:extLst>
              </p:cNvPr>
              <p:cNvSpPr txBox="1"/>
              <p:nvPr/>
            </p:nvSpPr>
            <p:spPr>
              <a:xfrm>
                <a:off x="5920005" y="2767575"/>
                <a:ext cx="951093" cy="3824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solidFill>
                                <a:srgbClr val="F28B62"/>
                              </a:solidFill>
                              <a:latin typeface="Cambria Math" panose="02040503050406030204" pitchFamily="18" charset="0"/>
                              <a:ea typeface="Cambria Math" panose="02040503050406030204" pitchFamily="18" charset="0"/>
                            </a:rPr>
                          </m:ctrlPr>
                        </m:sSubPr>
                        <m:e>
                          <m:r>
                            <a:rPr lang="en-GB" sz="1800" b="0" i="1" smtClean="0">
                              <a:solidFill>
                                <a:srgbClr val="F28B62"/>
                              </a:solidFill>
                              <a:latin typeface="Cambria Math" panose="02040503050406030204" pitchFamily="18" charset="0"/>
                              <a:ea typeface="Cambria Math" panose="02040503050406030204" pitchFamily="18" charset="0"/>
                            </a:rPr>
                            <m:t>𝐶</m:t>
                          </m:r>
                        </m:e>
                        <m:sub>
                          <m:r>
                            <a:rPr lang="en-GB" sz="1800" b="0" i="1" smtClean="0">
                              <a:solidFill>
                                <a:srgbClr val="F28B62"/>
                              </a:solidFill>
                              <a:latin typeface="Cambria Math" panose="02040503050406030204" pitchFamily="18" charset="0"/>
                              <a:ea typeface="Cambria Math" panose="02040503050406030204" pitchFamily="18" charset="0"/>
                            </a:rPr>
                            <m:t>𝐾</m:t>
                          </m:r>
                          <m:r>
                            <a:rPr lang="en-GB" sz="1800" b="0" i="1" smtClean="0">
                              <a:solidFill>
                                <a:srgbClr val="F28B62"/>
                              </a:solidFill>
                              <a:latin typeface="Cambria Math" panose="02040503050406030204" pitchFamily="18" charset="0"/>
                              <a:ea typeface="Cambria Math" panose="02040503050406030204" pitchFamily="18" charset="0"/>
                            </a:rPr>
                            <m:t>,</m:t>
                          </m:r>
                          <m:r>
                            <a:rPr lang="en-GB" sz="1800" b="0" i="1" smtClean="0">
                              <a:solidFill>
                                <a:srgbClr val="F28B62"/>
                              </a:solidFill>
                              <a:latin typeface="Cambria Math" panose="02040503050406030204" pitchFamily="18" charset="0"/>
                              <a:ea typeface="Cambria Math" panose="02040503050406030204" pitchFamily="18" charset="0"/>
                            </a:rPr>
                            <m:t>𝑡</m:t>
                          </m:r>
                        </m:sub>
                      </m:sSub>
                      <m:r>
                        <a:rPr lang="en-GB" sz="1800" b="0" i="1" smtClean="0">
                          <a:solidFill>
                            <a:srgbClr val="F28B62"/>
                          </a:solidFill>
                          <a:latin typeface="Cambria Math" panose="02040503050406030204" pitchFamily="18" charset="0"/>
                          <a:ea typeface="Cambria Math" panose="02040503050406030204" pitchFamily="18" charset="0"/>
                        </a:rPr>
                        <m:t> </m:t>
                      </m:r>
                      <m:sSub>
                        <m:sSubPr>
                          <m:ctrlPr>
                            <a:rPr lang="en-GB" sz="1800" b="0" i="1" smtClean="0">
                              <a:solidFill>
                                <a:srgbClr val="F28B62"/>
                              </a:solidFill>
                              <a:latin typeface="Cambria Math" panose="02040503050406030204" pitchFamily="18" charset="0"/>
                              <a:ea typeface="Cambria Math" panose="02040503050406030204" pitchFamily="18" charset="0"/>
                            </a:rPr>
                          </m:ctrlPr>
                        </m:sSubPr>
                        <m:e>
                          <m:r>
                            <a:rPr lang="en-GB" sz="1800" b="0" i="1" smtClean="0">
                              <a:solidFill>
                                <a:srgbClr val="F28B62"/>
                              </a:solidFill>
                              <a:latin typeface="Cambria Math" panose="02040503050406030204" pitchFamily="18" charset="0"/>
                              <a:ea typeface="Cambria Math" panose="02040503050406030204" pitchFamily="18" charset="0"/>
                            </a:rPr>
                            <m:t>&amp; </m:t>
                          </m:r>
                          <m:r>
                            <a:rPr lang="en-GB" sz="1800" b="0" i="1" smtClean="0">
                              <a:solidFill>
                                <a:srgbClr val="F28B62"/>
                              </a:solidFill>
                              <a:latin typeface="Cambria Math" panose="02040503050406030204" pitchFamily="18" charset="0"/>
                              <a:ea typeface="Cambria Math" panose="02040503050406030204" pitchFamily="18" charset="0"/>
                            </a:rPr>
                            <m:t>𝑃</m:t>
                          </m:r>
                        </m:e>
                        <m:sub>
                          <m:r>
                            <a:rPr lang="en-GB" sz="1800" b="0" i="1" smtClean="0">
                              <a:solidFill>
                                <a:srgbClr val="F28B62"/>
                              </a:solidFill>
                              <a:latin typeface="Cambria Math" panose="02040503050406030204" pitchFamily="18" charset="0"/>
                              <a:ea typeface="Cambria Math" panose="02040503050406030204" pitchFamily="18" charset="0"/>
                            </a:rPr>
                            <m:t>𝐾</m:t>
                          </m:r>
                          <m:r>
                            <a:rPr lang="en-GB" sz="1800" b="0" i="1" smtClean="0">
                              <a:solidFill>
                                <a:srgbClr val="F28B62"/>
                              </a:solidFill>
                              <a:latin typeface="Cambria Math" panose="02040503050406030204" pitchFamily="18" charset="0"/>
                              <a:ea typeface="Cambria Math" panose="02040503050406030204" pitchFamily="18" charset="0"/>
                            </a:rPr>
                            <m:t>,</m:t>
                          </m:r>
                          <m:r>
                            <a:rPr lang="en-GB" sz="1800" b="0" i="1" smtClean="0">
                              <a:solidFill>
                                <a:srgbClr val="F28B62"/>
                              </a:solidFill>
                              <a:latin typeface="Cambria Math" panose="02040503050406030204" pitchFamily="18" charset="0"/>
                              <a:ea typeface="Cambria Math" panose="02040503050406030204" pitchFamily="18" charset="0"/>
                            </a:rPr>
                            <m:t>𝑡</m:t>
                          </m:r>
                        </m:sub>
                      </m:sSub>
                    </m:oMath>
                  </m:oMathPara>
                </a14:m>
                <a:endParaRPr lang="en-GB" dirty="0">
                  <a:solidFill>
                    <a:srgbClr val="F28B62"/>
                  </a:solidFill>
                </a:endParaRPr>
              </a:p>
            </p:txBody>
          </p:sp>
        </mc:Choice>
        <mc:Fallback xmlns="">
          <p:sp>
            <p:nvSpPr>
              <p:cNvPr id="6" name="TextBox 5">
                <a:extLst>
                  <a:ext uri="{FF2B5EF4-FFF2-40B4-BE49-F238E27FC236}">
                    <a16:creationId xmlns:a16="http://schemas.microsoft.com/office/drawing/2014/main" id="{F7B46C66-0E2A-7F52-62C1-C997CE4AEB8B}"/>
                  </a:ext>
                </a:extLst>
              </p:cNvPr>
              <p:cNvSpPr txBox="1">
                <a:spLocks noRot="1" noChangeAspect="1" noMove="1" noResize="1" noEditPoints="1" noAdjustHandles="1" noChangeArrowheads="1" noChangeShapeType="1" noTextEdit="1"/>
              </p:cNvSpPr>
              <p:nvPr/>
            </p:nvSpPr>
            <p:spPr>
              <a:xfrm>
                <a:off x="5920005" y="2767575"/>
                <a:ext cx="951093" cy="382412"/>
              </a:xfrm>
              <a:prstGeom prst="rect">
                <a:avLst/>
              </a:prstGeom>
              <a:blipFill>
                <a:blip r:embed="rId2"/>
                <a:stretch>
                  <a:fillRect r="-185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33E52D7-9F63-0D49-159E-D7C55DB4A673}"/>
                  </a:ext>
                </a:extLst>
              </p:cNvPr>
              <p:cNvSpPr txBox="1"/>
              <p:nvPr/>
            </p:nvSpPr>
            <p:spPr>
              <a:xfrm>
                <a:off x="2378109" y="3964144"/>
                <a:ext cx="115613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solidFill>
                                <a:srgbClr val="F28B62"/>
                              </a:solidFill>
                              <a:latin typeface="Cambria Math" panose="02040503050406030204" pitchFamily="18" charset="0"/>
                              <a:ea typeface="Cambria Math" panose="02040503050406030204" pitchFamily="18" charset="0"/>
                            </a:rPr>
                          </m:ctrlPr>
                        </m:sSubPr>
                        <m:e>
                          <m:r>
                            <a:rPr lang="en-GB" sz="1800" b="0" i="1" smtClean="0">
                              <a:solidFill>
                                <a:srgbClr val="F28B62"/>
                              </a:solidFill>
                              <a:latin typeface="Cambria Math" panose="02040503050406030204" pitchFamily="18" charset="0"/>
                              <a:ea typeface="Cambria Math" panose="02040503050406030204" pitchFamily="18" charset="0"/>
                            </a:rPr>
                            <m:t>𝐶</m:t>
                          </m:r>
                        </m:e>
                        <m:sub>
                          <m:r>
                            <a:rPr lang="en-GB" sz="1800" b="0" i="1" smtClean="0">
                              <a:solidFill>
                                <a:srgbClr val="F28B62"/>
                              </a:solidFill>
                              <a:latin typeface="Cambria Math" panose="02040503050406030204" pitchFamily="18" charset="0"/>
                              <a:ea typeface="Cambria Math" panose="02040503050406030204" pitchFamily="18" charset="0"/>
                            </a:rPr>
                            <m:t>𝑡</m:t>
                          </m:r>
                        </m:sub>
                      </m:sSub>
                      <m:r>
                        <a:rPr lang="en-GB" sz="1800" b="0" i="1" smtClean="0">
                          <a:solidFill>
                            <a:srgbClr val="F28B62"/>
                          </a:solidFill>
                          <a:latin typeface="Cambria Math" panose="02040503050406030204" pitchFamily="18" charset="0"/>
                          <a:ea typeface="Cambria Math" panose="02040503050406030204" pitchFamily="18" charset="0"/>
                        </a:rPr>
                        <m:t> </m:t>
                      </m:r>
                      <m:sSub>
                        <m:sSubPr>
                          <m:ctrlPr>
                            <a:rPr lang="en-GB" sz="1800" b="0" i="1" smtClean="0">
                              <a:solidFill>
                                <a:srgbClr val="F28B62"/>
                              </a:solidFill>
                              <a:latin typeface="Cambria Math" panose="02040503050406030204" pitchFamily="18" charset="0"/>
                              <a:ea typeface="Cambria Math" panose="02040503050406030204" pitchFamily="18" charset="0"/>
                            </a:rPr>
                          </m:ctrlPr>
                        </m:sSubPr>
                        <m:e>
                          <m:r>
                            <a:rPr lang="en-GB" sz="1800" b="0" i="1" smtClean="0">
                              <a:solidFill>
                                <a:srgbClr val="F28B62"/>
                              </a:solidFill>
                              <a:latin typeface="Cambria Math" panose="02040503050406030204" pitchFamily="18" charset="0"/>
                              <a:ea typeface="Cambria Math" panose="02040503050406030204" pitchFamily="18" charset="0"/>
                            </a:rPr>
                            <m:t>&amp; </m:t>
                          </m:r>
                          <m:r>
                            <a:rPr lang="en-GB" sz="1800" b="0" i="1" smtClean="0">
                              <a:solidFill>
                                <a:srgbClr val="F28B62"/>
                              </a:solidFill>
                              <a:latin typeface="Cambria Math" panose="02040503050406030204" pitchFamily="18" charset="0"/>
                              <a:ea typeface="Cambria Math" panose="02040503050406030204" pitchFamily="18" charset="0"/>
                            </a:rPr>
                            <m:t>𝑃</m:t>
                          </m:r>
                        </m:e>
                        <m:sub>
                          <m:r>
                            <a:rPr lang="en-GB" sz="1800" b="0" i="1" smtClean="0">
                              <a:solidFill>
                                <a:srgbClr val="F28B62"/>
                              </a:solidFill>
                              <a:latin typeface="Cambria Math" panose="02040503050406030204" pitchFamily="18" charset="0"/>
                              <a:ea typeface="Cambria Math" panose="02040503050406030204" pitchFamily="18" charset="0"/>
                            </a:rPr>
                            <m:t>𝑡</m:t>
                          </m:r>
                        </m:sub>
                      </m:sSub>
                    </m:oMath>
                  </m:oMathPara>
                </a14:m>
                <a:endParaRPr lang="en-GB" dirty="0"/>
              </a:p>
            </p:txBody>
          </p:sp>
        </mc:Choice>
        <mc:Fallback xmlns="">
          <p:sp>
            <p:nvSpPr>
              <p:cNvPr id="10" name="TextBox 9">
                <a:extLst>
                  <a:ext uri="{FF2B5EF4-FFF2-40B4-BE49-F238E27FC236}">
                    <a16:creationId xmlns:a16="http://schemas.microsoft.com/office/drawing/2014/main" id="{533E52D7-9F63-0D49-159E-D7C55DB4A673}"/>
                  </a:ext>
                </a:extLst>
              </p:cNvPr>
              <p:cNvSpPr txBox="1">
                <a:spLocks noRot="1" noChangeAspect="1" noMove="1" noResize="1" noEditPoints="1" noAdjustHandles="1" noChangeArrowheads="1" noChangeShapeType="1" noTextEdit="1"/>
              </p:cNvSpPr>
              <p:nvPr/>
            </p:nvSpPr>
            <p:spPr>
              <a:xfrm>
                <a:off x="2378109" y="3964144"/>
                <a:ext cx="1156138" cy="369332"/>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9544870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2818D-5A5E-58EB-2ABC-BD6675FA2D5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E61AAEAD-7794-5E2E-08C6-D64C86D99E1D}"/>
                  </a:ext>
                </a:extLst>
              </p:cNvPr>
              <p:cNvGraphicFramePr>
                <a:graphicFrameLocks noGrp="1"/>
              </p:cNvGraphicFramePr>
              <p:nvPr>
                <p:extLst>
                  <p:ext uri="{D42A27DB-BD31-4B8C-83A1-F6EECF244321}">
                    <p14:modId xmlns:p14="http://schemas.microsoft.com/office/powerpoint/2010/main" val="416768430"/>
                  </p:ext>
                </p:extLst>
              </p:nvPr>
            </p:nvGraphicFramePr>
            <p:xfrm>
              <a:off x="6946982" y="4210074"/>
              <a:ext cx="3492418" cy="1501251"/>
            </p:xfrm>
            <a:graphic>
              <a:graphicData uri="http://schemas.openxmlformats.org/drawingml/2006/table">
                <a:tbl>
                  <a:tblPr firstRow="1" bandRow="1">
                    <a:tableStyleId>{073A0DAA-6AF3-43AB-8588-CEC1D06C72B9}</a:tableStyleId>
                  </a:tblPr>
                  <a:tblGrid>
                    <a:gridCol w="3492418">
                      <a:extLst>
                        <a:ext uri="{9D8B030D-6E8A-4147-A177-3AD203B41FA5}">
                          <a16:colId xmlns:a16="http://schemas.microsoft.com/office/drawing/2014/main" val="2203128750"/>
                        </a:ext>
                      </a:extLst>
                    </a:gridCol>
                  </a:tblGrid>
                  <a:tr h="30111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Transformation </a:t>
                          </a:r>
                          <a14:m>
                            <m:oMath xmlns:m="http://schemas.openxmlformats.org/officeDocument/2006/math">
                              <m:r>
                                <a:rPr lang="en-GB" b="1" i="1" smtClean="0">
                                  <a:latin typeface="Cambria Math" panose="02040503050406030204" pitchFamily="18" charset="0"/>
                                </a:rPr>
                                <m:t>𝑴</m:t>
                              </m:r>
                            </m:oMath>
                          </a14:m>
                          <a:r>
                            <a:rPr lang="en-GB" dirty="0"/>
                            <a:t> </a:t>
                          </a:r>
                          <a14:m>
                            <m:oMath xmlns:m="http://schemas.openxmlformats.org/officeDocument/2006/math">
                              <m:r>
                                <a:rPr lang="en-GB" i="1" dirty="0" smtClean="0">
                                  <a:latin typeface="Cambria Math" panose="02040503050406030204" pitchFamily="18" charset="0"/>
                                </a:rPr>
                                <m:t>−&gt;</m:t>
                              </m:r>
                            </m:oMath>
                          </a14:m>
                          <a:r>
                            <a:rPr lang="en-GB" dirty="0"/>
                            <a:t> </a:t>
                          </a:r>
                          <a14:m>
                            <m:oMath xmlns:m="http://schemas.openxmlformats.org/officeDocument/2006/math">
                              <m:r>
                                <a:rPr lang="en-GB" b="1" i="1" dirty="0" smtClean="0">
                                  <a:latin typeface="Cambria Math" panose="02040503050406030204" pitchFamily="18" charset="0"/>
                                </a:rPr>
                                <m:t>𝑲</m:t>
                              </m:r>
                            </m:oMath>
                          </a14:m>
                          <a:endParaRPr lang="en-GB" dirty="0"/>
                        </a:p>
                      </a:txBody>
                      <a:tcPr anchor="ctr"/>
                    </a:tc>
                    <a:extLst>
                      <a:ext uri="{0D108BD9-81ED-4DB2-BD59-A6C34878D82A}">
                        <a16:rowId xmlns:a16="http://schemas.microsoft.com/office/drawing/2014/main" val="3180809379"/>
                      </a:ext>
                    </a:extLst>
                  </a:tr>
                  <a:tr h="1135491">
                    <a:tc>
                      <a:txBody>
                        <a:bodyPr/>
                        <a:lstStyle/>
                        <a:p>
                          <a:endParaRPr lang="en-GB" dirty="0"/>
                        </a:p>
                      </a:txBody>
                      <a:tcPr/>
                    </a:tc>
                    <a:extLst>
                      <a:ext uri="{0D108BD9-81ED-4DB2-BD59-A6C34878D82A}">
                        <a16:rowId xmlns:a16="http://schemas.microsoft.com/office/drawing/2014/main" val="2524753463"/>
                      </a:ext>
                    </a:extLst>
                  </a:tr>
                </a:tbl>
              </a:graphicData>
            </a:graphic>
          </p:graphicFrame>
        </mc:Choice>
        <mc:Fallback xmlns="">
          <p:graphicFrame>
            <p:nvGraphicFramePr>
              <p:cNvPr id="17" name="Table 16">
                <a:extLst>
                  <a:ext uri="{FF2B5EF4-FFF2-40B4-BE49-F238E27FC236}">
                    <a16:creationId xmlns:a16="http://schemas.microsoft.com/office/drawing/2014/main" id="{E61AAEAD-7794-5E2E-08C6-D64C86D99E1D}"/>
                  </a:ext>
                </a:extLst>
              </p:cNvPr>
              <p:cNvGraphicFramePr>
                <a:graphicFrameLocks noGrp="1"/>
              </p:cNvGraphicFramePr>
              <p:nvPr>
                <p:extLst>
                  <p:ext uri="{D42A27DB-BD31-4B8C-83A1-F6EECF244321}">
                    <p14:modId xmlns:p14="http://schemas.microsoft.com/office/powerpoint/2010/main" val="416768430"/>
                  </p:ext>
                </p:extLst>
              </p:nvPr>
            </p:nvGraphicFramePr>
            <p:xfrm>
              <a:off x="6946982" y="4210074"/>
              <a:ext cx="3492418" cy="1501251"/>
            </p:xfrm>
            <a:graphic>
              <a:graphicData uri="http://schemas.openxmlformats.org/drawingml/2006/table">
                <a:tbl>
                  <a:tblPr firstRow="1" bandRow="1">
                    <a:tableStyleId>{073A0DAA-6AF3-43AB-8588-CEC1D06C72B9}</a:tableStyleId>
                  </a:tblPr>
                  <a:tblGrid>
                    <a:gridCol w="3492418">
                      <a:extLst>
                        <a:ext uri="{9D8B030D-6E8A-4147-A177-3AD203B41FA5}">
                          <a16:colId xmlns:a16="http://schemas.microsoft.com/office/drawing/2014/main" val="2203128750"/>
                        </a:ext>
                      </a:extLst>
                    </a:gridCol>
                  </a:tblGrid>
                  <a:tr h="365760">
                    <a:tc>
                      <a:txBody>
                        <a:bodyPr/>
                        <a:lstStyle/>
                        <a:p>
                          <a:endParaRPr lang="en-US"/>
                        </a:p>
                      </a:txBody>
                      <a:tcPr anchor="ctr">
                        <a:blipFill>
                          <a:blip r:embed="rId3"/>
                          <a:stretch>
                            <a:fillRect l="-174" t="-8333" r="-697" b="-315000"/>
                          </a:stretch>
                        </a:blipFill>
                      </a:tcPr>
                    </a:tc>
                    <a:extLst>
                      <a:ext uri="{0D108BD9-81ED-4DB2-BD59-A6C34878D82A}">
                        <a16:rowId xmlns:a16="http://schemas.microsoft.com/office/drawing/2014/main" val="3180809379"/>
                      </a:ext>
                    </a:extLst>
                  </a:tr>
                  <a:tr h="1135491">
                    <a:tc>
                      <a:txBody>
                        <a:bodyPr/>
                        <a:lstStyle/>
                        <a:p>
                          <a:endParaRPr lang="en-GB" dirty="0"/>
                        </a:p>
                      </a:txBody>
                      <a:tcPr/>
                    </a:tc>
                    <a:extLst>
                      <a:ext uri="{0D108BD9-81ED-4DB2-BD59-A6C34878D82A}">
                        <a16:rowId xmlns:a16="http://schemas.microsoft.com/office/drawing/2014/main" val="2524753463"/>
                      </a:ext>
                    </a:extLst>
                  </a:tr>
                </a:tbl>
              </a:graphicData>
            </a:graphic>
          </p:graphicFrame>
        </mc:Fallback>
      </mc:AlternateContent>
      <p:sp>
        <p:nvSpPr>
          <p:cNvPr id="2" name="Title 1">
            <a:extLst>
              <a:ext uri="{FF2B5EF4-FFF2-40B4-BE49-F238E27FC236}">
                <a16:creationId xmlns:a16="http://schemas.microsoft.com/office/drawing/2014/main" id="{04B1A55B-BB6C-7F00-1451-10CDF7B6BDF5}"/>
              </a:ext>
            </a:extLst>
          </p:cNvPr>
          <p:cNvSpPr>
            <a:spLocks noGrp="1"/>
          </p:cNvSpPr>
          <p:nvPr>
            <p:ph type="ctrTitle"/>
          </p:nvPr>
        </p:nvSpPr>
        <p:spPr/>
        <p:txBody>
          <a:bodyPr/>
          <a:lstStyle/>
          <a:p>
            <a:r>
              <a:rPr lang="en-GB" dirty="0"/>
              <a:t>ORE Equity Volatility Configuration</a:t>
            </a:r>
          </a:p>
        </p:txBody>
      </p:sp>
      <p:sp>
        <p:nvSpPr>
          <p:cNvPr id="3" name="Text Placeholder 2">
            <a:extLst>
              <a:ext uri="{FF2B5EF4-FFF2-40B4-BE49-F238E27FC236}">
                <a16:creationId xmlns:a16="http://schemas.microsoft.com/office/drawing/2014/main" id="{F6444D3A-C0A0-0C27-34F5-290C9E194E37}"/>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p:sp>
        <p:nvSpPr>
          <p:cNvPr id="13" name="TextBox 12">
            <a:extLst>
              <a:ext uri="{FF2B5EF4-FFF2-40B4-BE49-F238E27FC236}">
                <a16:creationId xmlns:a16="http://schemas.microsoft.com/office/drawing/2014/main" id="{F12E53DE-E01E-51AC-CFE2-0B9ACE69A15A}"/>
              </a:ext>
            </a:extLst>
          </p:cNvPr>
          <p:cNvSpPr txBox="1"/>
          <p:nvPr/>
        </p:nvSpPr>
        <p:spPr>
          <a:xfrm>
            <a:off x="443289" y="951071"/>
            <a:ext cx="11532810" cy="461665"/>
          </a:xfrm>
          <a:prstGeom prst="rect">
            <a:avLst/>
          </a:prstGeom>
          <a:solidFill>
            <a:schemeClr val="bg1">
              <a:lumMod val="95000"/>
            </a:schemeClr>
          </a:solidFill>
        </p:spPr>
        <p:txBody>
          <a:bodyPr wrap="square" rtlCol="0">
            <a:spAutoFit/>
          </a:bodyPr>
          <a:lstStyle/>
          <a:p>
            <a:pPr algn="ctr"/>
            <a:r>
              <a:rPr lang="en-GB" sz="2400" b="1" dirty="0"/>
              <a:t>Moneyness Surface</a:t>
            </a:r>
          </a:p>
        </p:txBody>
      </p:sp>
      <p:sp>
        <p:nvSpPr>
          <p:cNvPr id="25" name="TextBox 24">
            <a:extLst>
              <a:ext uri="{FF2B5EF4-FFF2-40B4-BE49-F238E27FC236}">
                <a16:creationId xmlns:a16="http://schemas.microsoft.com/office/drawing/2014/main" id="{D1D94FAD-3CF8-8520-97FE-630FECC5608F}"/>
              </a:ext>
            </a:extLst>
          </p:cNvPr>
          <p:cNvSpPr txBox="1"/>
          <p:nvPr/>
        </p:nvSpPr>
        <p:spPr>
          <a:xfrm>
            <a:off x="6771060" y="2275505"/>
            <a:ext cx="5535240" cy="1815882"/>
          </a:xfrm>
          <a:prstGeom prst="rect">
            <a:avLst/>
          </a:prstGeom>
          <a:noFill/>
        </p:spPr>
        <p:txBody>
          <a:bodyPr wrap="square">
            <a:spAutoFit/>
          </a:bodyPr>
          <a:lstStyle/>
          <a:p>
            <a:pPr algn="l"/>
            <a:r>
              <a:rPr lang="en-GB" sz="1600" b="0" i="0" u="none" strike="noStrike" baseline="0" dirty="0">
                <a:solidFill>
                  <a:srgbClr val="008000"/>
                </a:solidFill>
                <a:latin typeface="SFTT1000"/>
              </a:rPr>
              <a:t>&lt;</a:t>
            </a:r>
            <a:r>
              <a:rPr lang="en-GB" sz="1600" dirty="0">
                <a:solidFill>
                  <a:srgbClr val="008000"/>
                </a:solidFill>
                <a:latin typeface="SFTT1000"/>
              </a:rPr>
              <a:t>Moneyness</a:t>
            </a:r>
            <a:r>
              <a:rPr lang="en-GB" sz="1600" b="0" i="0" u="none" strike="noStrike" baseline="0" dirty="0">
                <a:solidFill>
                  <a:srgbClr val="008000"/>
                </a:solidFill>
                <a:latin typeface="SFTT1000"/>
              </a:rPr>
              <a:t>Surface&gt;</a:t>
            </a:r>
          </a:p>
          <a:p>
            <a:pPr lvl="1"/>
            <a:r>
              <a:rPr lang="en-GB" sz="1600" b="0" i="0" u="none" strike="noStrike" baseline="0" dirty="0">
                <a:solidFill>
                  <a:srgbClr val="008000"/>
                </a:solidFill>
                <a:latin typeface="SFTT1000"/>
              </a:rPr>
              <a:t>&lt;QuoteType&gt;</a:t>
            </a:r>
            <a:r>
              <a:rPr lang="en-GB" sz="1600" b="0" i="0" u="none" strike="noStrike" baseline="0" dirty="0">
                <a:latin typeface="SFTT1000"/>
              </a:rPr>
              <a:t>ImpliedVolatility</a:t>
            </a:r>
            <a:r>
              <a:rPr lang="en-GB" sz="1600" b="0" i="0" u="none" strike="noStrike" baseline="0" dirty="0">
                <a:solidFill>
                  <a:srgbClr val="008000"/>
                </a:solidFill>
                <a:latin typeface="SFTT1000"/>
              </a:rPr>
              <a:t>&lt;/QuoteType&gt;</a:t>
            </a:r>
          </a:p>
          <a:p>
            <a:pPr lvl="1"/>
            <a:r>
              <a:rPr lang="en-GB" sz="1600" b="0" i="0" u="none" strike="noStrike" baseline="0" dirty="0">
                <a:solidFill>
                  <a:srgbClr val="008000"/>
                </a:solidFill>
                <a:latin typeface="SFTT1000"/>
              </a:rPr>
              <a:t>&lt;VolatilityType&gt;</a:t>
            </a:r>
            <a:r>
              <a:rPr lang="en-GB" sz="1600" dirty="0">
                <a:latin typeface="SFTT1000"/>
              </a:rPr>
              <a:t>LogNormal</a:t>
            </a:r>
            <a:r>
              <a:rPr lang="en-GB" sz="1600" b="0" i="0" u="none" strike="noStrike" baseline="0" dirty="0">
                <a:solidFill>
                  <a:srgbClr val="008000"/>
                </a:solidFill>
                <a:latin typeface="SFTT1000"/>
              </a:rPr>
              <a:t>&lt;/ VolatilityType&gt;</a:t>
            </a:r>
          </a:p>
          <a:p>
            <a:pPr lvl="1"/>
            <a:r>
              <a:rPr lang="en-GB" sz="1600" dirty="0">
                <a:solidFill>
                  <a:srgbClr val="008000"/>
                </a:solidFill>
                <a:latin typeface="SFTT1000"/>
              </a:rPr>
              <a:t>&lt;MoneynessType&gt;</a:t>
            </a:r>
            <a:r>
              <a:rPr lang="en-GB" sz="1600" dirty="0">
                <a:solidFill>
                  <a:schemeClr val="accent2">
                    <a:lumMod val="40000"/>
                    <a:lumOff val="60000"/>
                  </a:schemeClr>
                </a:solidFill>
                <a:latin typeface="SFTT1000"/>
              </a:rPr>
              <a:t>Spot|Fwd</a:t>
            </a:r>
            <a:r>
              <a:rPr lang="en-GB" sz="1600" dirty="0">
                <a:solidFill>
                  <a:srgbClr val="008000"/>
                </a:solidFill>
                <a:latin typeface="SFTT1000"/>
              </a:rPr>
              <a:t>&lt;/MoneynessType&gt;</a:t>
            </a:r>
          </a:p>
          <a:p>
            <a:pPr lvl="1"/>
            <a:r>
              <a:rPr lang="en-GB" sz="1600" dirty="0">
                <a:solidFill>
                  <a:srgbClr val="008000"/>
                </a:solidFill>
                <a:latin typeface="SFTT1000"/>
              </a:rPr>
              <a:t>&lt;MoneynessLevel</a:t>
            </a:r>
            <a:r>
              <a:rPr lang="en-GB" sz="1600" dirty="0">
                <a:latin typeface="SFTT1000"/>
              </a:rPr>
              <a:t>&gt;</a:t>
            </a:r>
            <a:r>
              <a:rPr lang="en-GB" sz="1600" dirty="0">
                <a:solidFill>
                  <a:schemeClr val="accent3">
                    <a:lumMod val="40000"/>
                    <a:lumOff val="60000"/>
                  </a:schemeClr>
                </a:solidFill>
                <a:latin typeface="SFTT1000"/>
              </a:rPr>
              <a:t>0.5,0.75,1.25,1.5</a:t>
            </a:r>
            <a:r>
              <a:rPr lang="en-GB" sz="1600" dirty="0">
                <a:latin typeface="SFTT1000"/>
              </a:rPr>
              <a:t>&lt;/</a:t>
            </a:r>
            <a:r>
              <a:rPr lang="en-GB" sz="1600" dirty="0">
                <a:solidFill>
                  <a:srgbClr val="008000"/>
                </a:solidFill>
                <a:latin typeface="SFTT1000"/>
              </a:rPr>
              <a:t>MoneynessLevel&gt;</a:t>
            </a:r>
          </a:p>
          <a:p>
            <a:pPr lvl="1"/>
            <a:r>
              <a:rPr lang="en-GB" sz="1600" dirty="0">
                <a:solidFill>
                  <a:srgbClr val="008000"/>
                </a:solidFill>
                <a:latin typeface="SFTT1000"/>
              </a:rPr>
              <a:t>&lt;Expiries&gt;</a:t>
            </a:r>
            <a:r>
              <a:rPr lang="en-GB" sz="1600" dirty="0">
                <a:solidFill>
                  <a:schemeClr val="accent3">
                    <a:lumMod val="40000"/>
                    <a:lumOff val="60000"/>
                  </a:schemeClr>
                </a:solidFill>
                <a:latin typeface="SFTT1000"/>
              </a:rPr>
              <a:t>3M,6M,20250601,20260601</a:t>
            </a:r>
            <a:r>
              <a:rPr lang="en-GB" sz="1600" dirty="0">
                <a:solidFill>
                  <a:srgbClr val="008000"/>
                </a:solidFill>
                <a:latin typeface="SFTT1000"/>
              </a:rPr>
              <a:t>&lt;/Expiries&gt;</a:t>
            </a:r>
            <a:endParaRPr lang="en-GB" sz="1600" b="0" i="0" u="none" strike="noStrike" baseline="0" dirty="0">
              <a:solidFill>
                <a:srgbClr val="008000"/>
              </a:solidFill>
              <a:latin typeface="SFTT1000"/>
            </a:endParaRPr>
          </a:p>
          <a:p>
            <a:r>
              <a:rPr lang="en-GB" sz="1600" b="0" i="0" u="none" strike="noStrike" baseline="0" dirty="0">
                <a:solidFill>
                  <a:srgbClr val="008000"/>
                </a:solidFill>
                <a:latin typeface="SFTT1000"/>
              </a:rPr>
              <a:t>&lt;/</a:t>
            </a:r>
            <a:r>
              <a:rPr lang="en-GB" sz="1600" dirty="0">
                <a:solidFill>
                  <a:srgbClr val="008000"/>
                </a:solidFill>
                <a:latin typeface="SFTT1000"/>
              </a:rPr>
              <a:t>Moneyness</a:t>
            </a:r>
            <a:r>
              <a:rPr lang="en-GB" sz="1600" b="0" i="0" u="none" strike="noStrike" baseline="0" dirty="0">
                <a:solidFill>
                  <a:srgbClr val="008000"/>
                </a:solidFill>
                <a:latin typeface="SFTT1000"/>
              </a:rPr>
              <a:t>Surface&gt;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442136E-AA89-615E-5BBE-A0E3F0EB92A6}"/>
                  </a:ext>
                </a:extLst>
              </p:cNvPr>
              <p:cNvSpPr txBox="1"/>
              <p:nvPr/>
            </p:nvSpPr>
            <p:spPr>
              <a:xfrm>
                <a:off x="5655192" y="5357501"/>
                <a:ext cx="446404"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ea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𝑀</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sub>
                      </m:sSub>
                    </m:oMath>
                  </m:oMathPara>
                </a14:m>
                <a:endParaRPr lang="en-GB" dirty="0"/>
              </a:p>
            </p:txBody>
          </p:sp>
        </mc:Choice>
        <mc:Fallback xmlns="">
          <p:sp>
            <p:nvSpPr>
              <p:cNvPr id="7" name="TextBox 6">
                <a:extLst>
                  <a:ext uri="{FF2B5EF4-FFF2-40B4-BE49-F238E27FC236}">
                    <a16:creationId xmlns:a16="http://schemas.microsoft.com/office/drawing/2014/main" id="{4442136E-AA89-615E-5BBE-A0E3F0EB92A6}"/>
                  </a:ext>
                </a:extLst>
              </p:cNvPr>
              <p:cNvSpPr txBox="1">
                <a:spLocks noRot="1" noChangeAspect="1" noMove="1" noResize="1" noEditPoints="1" noAdjustHandles="1" noChangeArrowheads="1" noChangeShapeType="1" noTextEdit="1"/>
              </p:cNvSpPr>
              <p:nvPr/>
            </p:nvSpPr>
            <p:spPr>
              <a:xfrm>
                <a:off x="5655192" y="5357501"/>
                <a:ext cx="446404" cy="289182"/>
              </a:xfrm>
              <a:prstGeom prst="rect">
                <a:avLst/>
              </a:prstGeom>
              <a:blipFill>
                <a:blip r:embed="rId4"/>
                <a:stretch>
                  <a:fillRect l="-6849" r="-4110" b="-12766"/>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222956CB-9174-EF85-4025-AE47D574877B}"/>
              </a:ext>
            </a:extLst>
          </p:cNvPr>
          <p:cNvPicPr>
            <a:picLocks noChangeAspect="1"/>
          </p:cNvPicPr>
          <p:nvPr/>
        </p:nvPicPr>
        <p:blipFill>
          <a:blip r:embed="rId5"/>
          <a:stretch>
            <a:fillRect/>
          </a:stretch>
        </p:blipFill>
        <p:spPr>
          <a:xfrm>
            <a:off x="34751" y="2068030"/>
            <a:ext cx="6769158" cy="434150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16BD042-9E01-4414-6923-2423CA54339D}"/>
                  </a:ext>
                </a:extLst>
              </p:cNvPr>
              <p:cNvSpPr txBox="1"/>
              <p:nvPr/>
            </p:nvSpPr>
            <p:spPr>
              <a:xfrm>
                <a:off x="7085442" y="4842287"/>
                <a:ext cx="3204146" cy="480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𝐾</m:t>
                      </m:r>
                      <m:r>
                        <a:rPr lang="en-GB" sz="1400" b="0" i="1" smtClean="0">
                          <a:latin typeface="Cambria Math" panose="02040503050406030204" pitchFamily="18" charset="0"/>
                        </a:rPr>
                        <m:t>=</m:t>
                      </m:r>
                      <m:d>
                        <m:dPr>
                          <m:begChr m:val="{"/>
                          <m:endChr m:val=""/>
                          <m:ctrlPr>
                            <a:rPr lang="en-GB" sz="1400" b="0" i="1" smtClean="0">
                              <a:latin typeface="Cambria Math" panose="02040503050406030204" pitchFamily="18" charset="0"/>
                            </a:rPr>
                          </m:ctrlPr>
                        </m:dPr>
                        <m:e>
                          <m:eqArr>
                            <m:eqArrPr>
                              <m:ctrlPr>
                                <a:rPr lang="en-GB" sz="1400" b="0" i="1" smtClean="0">
                                  <a:latin typeface="Cambria Math" panose="02040503050406030204" pitchFamily="18" charset="0"/>
                                </a:rPr>
                              </m:ctrlPr>
                            </m:eqArrPr>
                            <m:e>
                              <m:r>
                                <a:rPr lang="en-GB" sz="1400" i="1" smtClean="0">
                                  <a:solidFill>
                                    <a:schemeClr val="accent4">
                                      <a:lumMod val="75000"/>
                                    </a:schemeClr>
                                  </a:solidFill>
                                  <a:latin typeface="Cambria Math" panose="02040503050406030204" pitchFamily="18" charset="0"/>
                                </a:rPr>
                                <m:t>𝑀</m:t>
                              </m:r>
                              <m:r>
                                <a:rPr lang="en-GB" sz="1400" i="1" smtClean="0">
                                  <a:latin typeface="Cambria Math" panose="02040503050406030204" pitchFamily="18" charset="0"/>
                                  <a:ea typeface="Cambria Math" panose="02040503050406030204" pitchFamily="18" charset="0"/>
                                </a:rPr>
                                <m:t>∙</m:t>
                              </m:r>
                              <m:sSub>
                                <m:sSubPr>
                                  <m:ctrlPr>
                                    <a:rPr lang="en-GB" sz="1400" i="1" smtClean="0">
                                      <a:solidFill>
                                        <a:srgbClr val="00B0F0"/>
                                      </a:solidFill>
                                      <a:latin typeface="Cambria Math" panose="02040503050406030204" pitchFamily="18" charset="0"/>
                                    </a:rPr>
                                  </m:ctrlPr>
                                </m:sSubPr>
                                <m:e>
                                  <m:r>
                                    <a:rPr lang="en-GB" sz="1400" i="1">
                                      <a:solidFill>
                                        <a:srgbClr val="00B0F0"/>
                                      </a:solidFill>
                                      <a:latin typeface="Cambria Math" panose="02040503050406030204" pitchFamily="18" charset="0"/>
                                    </a:rPr>
                                    <m:t>𝑆</m:t>
                                  </m:r>
                                </m:e>
                                <m:sub>
                                  <m:r>
                                    <a:rPr lang="en-GB" sz="1400" i="1">
                                      <a:solidFill>
                                        <a:srgbClr val="00B0F0"/>
                                      </a:solidFill>
                                      <a:latin typeface="Cambria Math" panose="02040503050406030204" pitchFamily="18" charset="0"/>
                                    </a:rPr>
                                    <m:t>𝑡</m:t>
                                  </m:r>
                                </m:sub>
                              </m:sSub>
                              <m:r>
                                <a:rPr lang="en-GB" sz="1400" b="0" i="1" smtClean="0">
                                  <a:latin typeface="Cambria Math" panose="02040503050406030204" pitchFamily="18" charset="0"/>
                                </a:rPr>
                                <m:t>   </m:t>
                              </m:r>
                              <m:r>
                                <a:rPr lang="en-GB" sz="1400" b="0" i="1" smtClean="0">
                                  <a:latin typeface="Cambria Math" panose="02040503050406030204" pitchFamily="18" charset="0"/>
                                </a:rPr>
                                <m:t>𝑖𝑓</m:t>
                              </m:r>
                              <m:r>
                                <a:rPr lang="en-GB" sz="1400" b="0" i="1" smtClean="0">
                                  <a:latin typeface="Cambria Math" panose="02040503050406030204" pitchFamily="18" charset="0"/>
                                </a:rPr>
                                <m:t> </m:t>
                              </m:r>
                              <m:r>
                                <a:rPr lang="en-GB" sz="1400" b="0" i="1" smtClean="0">
                                  <a:latin typeface="Cambria Math" panose="02040503050406030204" pitchFamily="18" charset="0"/>
                                </a:rPr>
                                <m:t>𝑀𝑜𝑛𝑒𝑦𝑛𝑒𝑠𝑠</m:t>
                              </m:r>
                              <m:r>
                                <a:rPr lang="en-GB" sz="1400" b="0" i="1" smtClean="0">
                                  <a:latin typeface="Cambria Math" panose="02040503050406030204" pitchFamily="18" charset="0"/>
                                </a:rPr>
                                <m:t> </m:t>
                              </m:r>
                              <m:r>
                                <a:rPr lang="en-GB" sz="1400" b="0" i="1" smtClean="0">
                                  <a:latin typeface="Cambria Math" panose="02040503050406030204" pitchFamily="18" charset="0"/>
                                </a:rPr>
                                <m:t>𝑇𝑦𝑝𝑒</m:t>
                              </m:r>
                              <m:r>
                                <a:rPr lang="en-GB" sz="1400" b="0" i="1" smtClean="0">
                                  <a:latin typeface="Cambria Math" panose="02040503050406030204" pitchFamily="18" charset="0"/>
                                </a:rPr>
                                <m:t>=</m:t>
                              </m:r>
                              <m:r>
                                <a:rPr lang="en-GB" sz="1400" b="0" i="1" smtClean="0">
                                  <a:latin typeface="Cambria Math" panose="02040503050406030204" pitchFamily="18" charset="0"/>
                                </a:rPr>
                                <m:t>𝑆𝑝𝑜𝑡</m:t>
                              </m:r>
                            </m:e>
                            <m:e>
                              <m:r>
                                <a:rPr lang="en-GB" sz="1400" b="0" i="1" smtClean="0">
                                  <a:solidFill>
                                    <a:schemeClr val="accent4">
                                      <a:lumMod val="75000"/>
                                    </a:schemeClr>
                                  </a:solidFill>
                                  <a:latin typeface="Cambria Math" panose="02040503050406030204" pitchFamily="18" charset="0"/>
                                </a:rPr>
                                <m:t>𝑀</m:t>
                              </m:r>
                              <m:r>
                                <a:rPr lang="en-GB" sz="1400" b="0" i="1" smtClean="0">
                                  <a:latin typeface="Cambria Math" panose="02040503050406030204" pitchFamily="18" charset="0"/>
                                  <a:ea typeface="Cambria Math" panose="02040503050406030204" pitchFamily="18" charset="0"/>
                                </a:rPr>
                                <m:t>∙</m:t>
                              </m:r>
                              <m:sSub>
                                <m:sSubPr>
                                  <m:ctrlPr>
                                    <a:rPr lang="en-GB" sz="1400" i="1" smtClean="0">
                                      <a:solidFill>
                                        <a:srgbClr val="00B0F0"/>
                                      </a:solidFill>
                                      <a:latin typeface="Cambria Math" panose="02040503050406030204" pitchFamily="18" charset="0"/>
                                    </a:rPr>
                                  </m:ctrlPr>
                                </m:sSubPr>
                                <m:e>
                                  <m:r>
                                    <a:rPr lang="en-GB" sz="1400" i="1">
                                      <a:solidFill>
                                        <a:srgbClr val="00B0F0"/>
                                      </a:solidFill>
                                      <a:latin typeface="Cambria Math" panose="02040503050406030204" pitchFamily="18" charset="0"/>
                                    </a:rPr>
                                    <m:t>𝐹</m:t>
                                  </m:r>
                                </m:e>
                                <m:sub>
                                  <m:r>
                                    <a:rPr lang="en-GB" sz="1400" i="1">
                                      <a:solidFill>
                                        <a:srgbClr val="00B0F0"/>
                                      </a:solidFill>
                                      <a:latin typeface="Cambria Math" panose="02040503050406030204" pitchFamily="18" charset="0"/>
                                    </a:rPr>
                                    <m:t>𝑡</m:t>
                                  </m:r>
                                </m:sub>
                              </m:sSub>
                              <m:r>
                                <a:rPr lang="en-GB" sz="1400" b="0" i="1" smtClean="0">
                                  <a:latin typeface="Cambria Math" panose="02040503050406030204" pitchFamily="18" charset="0"/>
                                </a:rPr>
                                <m:t>   </m:t>
                              </m:r>
                              <m:r>
                                <a:rPr lang="en-GB" sz="1400" i="1">
                                  <a:latin typeface="Cambria Math" panose="02040503050406030204" pitchFamily="18" charset="0"/>
                                </a:rPr>
                                <m:t>𝑖𝑓</m:t>
                              </m:r>
                              <m:r>
                                <a:rPr lang="en-GB" sz="1400" i="1">
                                  <a:latin typeface="Cambria Math" panose="02040503050406030204" pitchFamily="18" charset="0"/>
                                </a:rPr>
                                <m:t> </m:t>
                              </m:r>
                              <m:r>
                                <a:rPr lang="en-GB" sz="1400" i="1">
                                  <a:latin typeface="Cambria Math" panose="02040503050406030204" pitchFamily="18" charset="0"/>
                                </a:rPr>
                                <m:t>𝑀𝑜𝑛𝑒𝑦𝑛𝑒𝑠𝑠</m:t>
                              </m:r>
                              <m:r>
                                <a:rPr lang="en-GB" sz="1400" i="1">
                                  <a:latin typeface="Cambria Math" panose="02040503050406030204" pitchFamily="18" charset="0"/>
                                </a:rPr>
                                <m:t> </m:t>
                              </m:r>
                              <m:r>
                                <a:rPr lang="en-GB" sz="1400" i="1">
                                  <a:latin typeface="Cambria Math" panose="02040503050406030204" pitchFamily="18" charset="0"/>
                                </a:rPr>
                                <m:t>𝑇𝑦𝑝𝑒</m:t>
                              </m:r>
                              <m:r>
                                <a:rPr lang="en-GB" sz="1400" i="1">
                                  <a:latin typeface="Cambria Math" panose="02040503050406030204" pitchFamily="18" charset="0"/>
                                </a:rPr>
                                <m:t>=</m:t>
                              </m:r>
                              <m:r>
                                <a:rPr lang="en-GB" sz="1400" b="0" i="1" smtClean="0">
                                  <a:latin typeface="Cambria Math" panose="02040503050406030204" pitchFamily="18" charset="0"/>
                                </a:rPr>
                                <m:t>𝐹𝑤𝑑</m:t>
                              </m:r>
                            </m:e>
                          </m:eqArr>
                        </m:e>
                      </m:d>
                    </m:oMath>
                  </m:oMathPara>
                </a14:m>
                <a:endParaRPr lang="en-GB" sz="1400" dirty="0"/>
              </a:p>
            </p:txBody>
          </p:sp>
        </mc:Choice>
        <mc:Fallback xmlns="">
          <p:sp>
            <p:nvSpPr>
              <p:cNvPr id="8" name="TextBox 7">
                <a:extLst>
                  <a:ext uri="{FF2B5EF4-FFF2-40B4-BE49-F238E27FC236}">
                    <a16:creationId xmlns:a16="http://schemas.microsoft.com/office/drawing/2014/main" id="{416BD042-9E01-4414-6923-2423CA54339D}"/>
                  </a:ext>
                </a:extLst>
              </p:cNvPr>
              <p:cNvSpPr txBox="1">
                <a:spLocks noRot="1" noChangeAspect="1" noMove="1" noResize="1" noEditPoints="1" noAdjustHandles="1" noChangeArrowheads="1" noChangeShapeType="1" noTextEdit="1"/>
              </p:cNvSpPr>
              <p:nvPr/>
            </p:nvSpPr>
            <p:spPr>
              <a:xfrm>
                <a:off x="7085442" y="4842287"/>
                <a:ext cx="3204146" cy="480581"/>
              </a:xfrm>
              <a:prstGeom prst="rect">
                <a:avLst/>
              </a:prstGeom>
              <a:blipFill>
                <a:blip r:embed="rId6"/>
                <a:stretch>
                  <a:fillRect l="-15399" t="-222785" r="-951" b="-325316"/>
                </a:stretch>
              </a:blipFill>
            </p:spPr>
            <p:txBody>
              <a:bodyPr/>
              <a:lstStyle/>
              <a:p>
                <a:r>
                  <a:rPr lang="en-GB">
                    <a:noFill/>
                  </a:rPr>
                  <a:t> </a:t>
                </a:r>
              </a:p>
            </p:txBody>
          </p:sp>
        </mc:Fallback>
      </mc:AlternateContent>
      <p:sp>
        <p:nvSpPr>
          <p:cNvPr id="18" name="TextBox 17">
            <a:extLst>
              <a:ext uri="{FF2B5EF4-FFF2-40B4-BE49-F238E27FC236}">
                <a16:creationId xmlns:a16="http://schemas.microsoft.com/office/drawing/2014/main" id="{AE78F11B-AC2C-4F9E-68CD-EFAB3FB2486D}"/>
              </a:ext>
            </a:extLst>
          </p:cNvPr>
          <p:cNvSpPr txBox="1"/>
          <p:nvPr/>
        </p:nvSpPr>
        <p:spPr>
          <a:xfrm>
            <a:off x="4230607" y="1490168"/>
            <a:ext cx="8298904" cy="338554"/>
          </a:xfrm>
          <a:prstGeom prst="rect">
            <a:avLst/>
          </a:prstGeom>
          <a:noFill/>
        </p:spPr>
        <p:txBody>
          <a:bodyPr wrap="square">
            <a:spAutoFit/>
          </a:bodyPr>
          <a:lstStyle/>
          <a:p>
            <a:r>
              <a:rPr lang="en-US" sz="1600" b="0" i="0" u="none" strike="noStrike" baseline="0" dirty="0">
                <a:solidFill>
                  <a:schemeClr val="accent3"/>
                </a:solidFill>
                <a:latin typeface="SFTT1200"/>
              </a:rPr>
              <a:t>EQUITY_OPTION/RATE_LNVOL/[NAME]/[CCY]/[EXPIRY]/</a:t>
            </a:r>
            <a:r>
              <a:rPr lang="en-US" sz="1600" b="0" i="0" u="sng" strike="noStrike" baseline="0" dirty="0">
                <a:solidFill>
                  <a:schemeClr val="accent6"/>
                </a:solidFill>
                <a:latin typeface="SFTT1200"/>
              </a:rPr>
              <a:t>MNY</a:t>
            </a:r>
            <a:r>
              <a:rPr lang="en-US" sz="1600" b="0" i="0" u="none" strike="noStrike" baseline="0" dirty="0">
                <a:solidFill>
                  <a:schemeClr val="accent3"/>
                </a:solidFill>
                <a:latin typeface="SFTT1200"/>
              </a:rPr>
              <a:t>/[</a:t>
            </a:r>
            <a:r>
              <a:rPr lang="en-US" sz="1600" b="0" i="0" u="none" strike="noStrike" baseline="0" dirty="0">
                <a:solidFill>
                  <a:schemeClr val="accent2">
                    <a:lumMod val="40000"/>
                    <a:lumOff val="60000"/>
                  </a:schemeClr>
                </a:solidFill>
                <a:latin typeface="SFTT1200"/>
              </a:rPr>
              <a:t>Spot|Fwd</a:t>
            </a:r>
            <a:r>
              <a:rPr lang="en-US" sz="1600" b="0" i="0" u="none" strike="noStrike" baseline="0" dirty="0">
                <a:solidFill>
                  <a:schemeClr val="accent3"/>
                </a:solidFill>
                <a:latin typeface="SFTT1200"/>
              </a:rPr>
              <a:t>]/[MONEYNESS]</a:t>
            </a:r>
            <a:endParaRPr lang="en-GB" sz="1600" dirty="0">
              <a:solidFill>
                <a:schemeClr val="accent3"/>
              </a:solidFill>
            </a:endParaRPr>
          </a:p>
        </p:txBody>
      </p:sp>
      <p:cxnSp>
        <p:nvCxnSpPr>
          <p:cNvPr id="4" name="Straight Connector 3">
            <a:extLst>
              <a:ext uri="{FF2B5EF4-FFF2-40B4-BE49-F238E27FC236}">
                <a16:creationId xmlns:a16="http://schemas.microsoft.com/office/drawing/2014/main" id="{8BB3327C-95E3-0C15-A9C9-05863AC056B3}"/>
              </a:ext>
            </a:extLst>
          </p:cNvPr>
          <p:cNvCxnSpPr/>
          <p:nvPr/>
        </p:nvCxnSpPr>
        <p:spPr>
          <a:xfrm>
            <a:off x="10858248" y="5895685"/>
            <a:ext cx="462337" cy="0"/>
          </a:xfrm>
          <a:prstGeom prst="line">
            <a:avLst/>
          </a:prstGeom>
          <a:ln>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D35468C-F4B1-89C8-E56D-6EC092CCDD50}"/>
              </a:ext>
            </a:extLst>
          </p:cNvPr>
          <p:cNvSpPr txBox="1"/>
          <p:nvPr/>
        </p:nvSpPr>
        <p:spPr>
          <a:xfrm>
            <a:off x="11320585" y="5737504"/>
            <a:ext cx="1208926" cy="276999"/>
          </a:xfrm>
          <a:prstGeom prst="rect">
            <a:avLst/>
          </a:prstGeom>
          <a:noFill/>
        </p:spPr>
        <p:txBody>
          <a:bodyPr wrap="square" rtlCol="0">
            <a:spAutoFit/>
          </a:bodyPr>
          <a:lstStyle/>
          <a:p>
            <a:r>
              <a:rPr lang="en-GB" sz="1200" dirty="0">
                <a:solidFill>
                  <a:schemeClr val="accent3">
                    <a:lumMod val="40000"/>
                    <a:lumOff val="60000"/>
                  </a:schemeClr>
                </a:solidFill>
              </a:rPr>
              <a:t>Example</a:t>
            </a:r>
          </a:p>
        </p:txBody>
      </p:sp>
      <p:sp>
        <p:nvSpPr>
          <p:cNvPr id="9" name="TextBox 8">
            <a:extLst>
              <a:ext uri="{FF2B5EF4-FFF2-40B4-BE49-F238E27FC236}">
                <a16:creationId xmlns:a16="http://schemas.microsoft.com/office/drawing/2014/main" id="{5E0488DD-783F-9A51-BE1A-54B22899DBA0}"/>
              </a:ext>
            </a:extLst>
          </p:cNvPr>
          <p:cNvSpPr txBox="1"/>
          <p:nvPr/>
        </p:nvSpPr>
        <p:spPr>
          <a:xfrm>
            <a:off x="11322782" y="6016033"/>
            <a:ext cx="815835" cy="276999"/>
          </a:xfrm>
          <a:prstGeom prst="rect">
            <a:avLst/>
          </a:prstGeom>
          <a:noFill/>
        </p:spPr>
        <p:txBody>
          <a:bodyPr wrap="square">
            <a:spAutoFit/>
          </a:bodyPr>
          <a:lstStyle/>
          <a:p>
            <a:r>
              <a:rPr lang="en-US" sz="1200" b="0" i="0" u="none" strike="noStrike" baseline="0" dirty="0">
                <a:solidFill>
                  <a:schemeClr val="accent2">
                    <a:lumMod val="40000"/>
                    <a:lumOff val="60000"/>
                  </a:schemeClr>
                </a:solidFill>
                <a:latin typeface="SFTT1200"/>
              </a:rPr>
              <a:t>Choice</a:t>
            </a:r>
            <a:endParaRPr lang="en-GB" sz="1200" dirty="0"/>
          </a:p>
        </p:txBody>
      </p:sp>
      <p:cxnSp>
        <p:nvCxnSpPr>
          <p:cNvPr id="12" name="Straight Connector 11">
            <a:extLst>
              <a:ext uri="{FF2B5EF4-FFF2-40B4-BE49-F238E27FC236}">
                <a16:creationId xmlns:a16="http://schemas.microsoft.com/office/drawing/2014/main" id="{98AB4D3E-92B6-1823-51DD-654C6247CBE6}"/>
              </a:ext>
            </a:extLst>
          </p:cNvPr>
          <p:cNvCxnSpPr/>
          <p:nvPr/>
        </p:nvCxnSpPr>
        <p:spPr>
          <a:xfrm>
            <a:off x="10860955" y="6154532"/>
            <a:ext cx="462337"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485D83E-FED1-EB5B-8E74-EDDAB737738E}"/>
              </a:ext>
            </a:extLst>
          </p:cNvPr>
          <p:cNvSpPr txBox="1"/>
          <p:nvPr/>
        </p:nvSpPr>
        <p:spPr>
          <a:xfrm>
            <a:off x="7357978" y="5724099"/>
            <a:ext cx="2332781" cy="276999"/>
          </a:xfrm>
          <a:prstGeom prst="rect">
            <a:avLst/>
          </a:prstGeom>
          <a:noFill/>
        </p:spPr>
        <p:txBody>
          <a:bodyPr wrap="square">
            <a:spAutoFit/>
          </a:bodyPr>
          <a:lstStyle/>
          <a:p>
            <a:r>
              <a:rPr lang="en-US" sz="1200" b="0" i="0" u="none" strike="noStrike" baseline="0" dirty="0">
                <a:solidFill>
                  <a:srgbClr val="00B0F0"/>
                </a:solidFill>
                <a:latin typeface="SFTT1200"/>
              </a:rPr>
              <a:t>Already Provided/Calculated</a:t>
            </a:r>
            <a:endParaRPr lang="en-GB" sz="1200" dirty="0">
              <a:solidFill>
                <a:srgbClr val="00B0F0"/>
              </a:solidFill>
            </a:endParaRPr>
          </a:p>
        </p:txBody>
      </p:sp>
      <p:cxnSp>
        <p:nvCxnSpPr>
          <p:cNvPr id="20" name="Straight Connector 19">
            <a:extLst>
              <a:ext uri="{FF2B5EF4-FFF2-40B4-BE49-F238E27FC236}">
                <a16:creationId xmlns:a16="http://schemas.microsoft.com/office/drawing/2014/main" id="{4B2F12AE-6167-65EC-3813-47EA6F1EF1FF}"/>
              </a:ext>
            </a:extLst>
          </p:cNvPr>
          <p:cNvCxnSpPr/>
          <p:nvPr/>
        </p:nvCxnSpPr>
        <p:spPr>
          <a:xfrm>
            <a:off x="6896151" y="5862598"/>
            <a:ext cx="462337"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1DD4842-0F85-0491-CAC9-B295DEE43BF7}"/>
              </a:ext>
            </a:extLst>
          </p:cNvPr>
          <p:cNvSpPr txBox="1"/>
          <p:nvPr/>
        </p:nvSpPr>
        <p:spPr>
          <a:xfrm>
            <a:off x="7357978" y="6012358"/>
            <a:ext cx="2332781" cy="276999"/>
          </a:xfrm>
          <a:prstGeom prst="rect">
            <a:avLst/>
          </a:prstGeom>
          <a:noFill/>
        </p:spPr>
        <p:txBody>
          <a:bodyPr wrap="square">
            <a:spAutoFit/>
          </a:bodyPr>
          <a:lstStyle/>
          <a:p>
            <a:r>
              <a:rPr lang="en-US" sz="1200" b="0" i="0" u="none" strike="noStrike" baseline="0" dirty="0">
                <a:solidFill>
                  <a:schemeClr val="accent4">
                    <a:lumMod val="75000"/>
                  </a:schemeClr>
                </a:solidFill>
                <a:latin typeface="SFTT1200"/>
              </a:rPr>
              <a:t>Provided in the Quotes</a:t>
            </a:r>
            <a:endParaRPr lang="en-GB" sz="1200" dirty="0">
              <a:solidFill>
                <a:schemeClr val="accent4">
                  <a:lumMod val="75000"/>
                </a:schemeClr>
              </a:solidFill>
            </a:endParaRPr>
          </a:p>
        </p:txBody>
      </p:sp>
      <p:cxnSp>
        <p:nvCxnSpPr>
          <p:cNvPr id="22" name="Straight Connector 21">
            <a:extLst>
              <a:ext uri="{FF2B5EF4-FFF2-40B4-BE49-F238E27FC236}">
                <a16:creationId xmlns:a16="http://schemas.microsoft.com/office/drawing/2014/main" id="{971DD13F-84CF-01EF-1EDF-FE7B3BCFC236}"/>
              </a:ext>
            </a:extLst>
          </p:cNvPr>
          <p:cNvCxnSpPr/>
          <p:nvPr/>
        </p:nvCxnSpPr>
        <p:spPr>
          <a:xfrm>
            <a:off x="6896151" y="6150857"/>
            <a:ext cx="462337" cy="0"/>
          </a:xfrm>
          <a:prstGeom prst="line">
            <a:avLst/>
          </a:prstGeom>
          <a:ln>
            <a:solidFill>
              <a:srgbClr val="E59D1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5119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EA5DA-97C1-3265-6F76-FDDAD79259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A407D3-46FF-3E49-4268-60524C675BE6}"/>
              </a:ext>
            </a:extLst>
          </p:cNvPr>
          <p:cNvSpPr>
            <a:spLocks noGrp="1"/>
          </p:cNvSpPr>
          <p:nvPr>
            <p:ph type="ctrTitle"/>
          </p:nvPr>
        </p:nvSpPr>
        <p:spPr/>
        <p:txBody>
          <a:bodyPr/>
          <a:lstStyle/>
          <a:p>
            <a:r>
              <a:rPr lang="en-GB" dirty="0"/>
              <a:t>Market Data Schema</a:t>
            </a:r>
          </a:p>
        </p:txBody>
      </p:sp>
      <p:sp>
        <p:nvSpPr>
          <p:cNvPr id="29" name="Rectangle: Rounded Corners 28">
            <a:extLst>
              <a:ext uri="{FF2B5EF4-FFF2-40B4-BE49-F238E27FC236}">
                <a16:creationId xmlns:a16="http://schemas.microsoft.com/office/drawing/2014/main" id="{12F998E7-51DC-7856-2AFC-BD029F6E47C6}"/>
              </a:ext>
            </a:extLst>
          </p:cNvPr>
          <p:cNvSpPr/>
          <p:nvPr/>
        </p:nvSpPr>
        <p:spPr>
          <a:xfrm>
            <a:off x="2983845" y="2645157"/>
            <a:ext cx="1854697" cy="512177"/>
          </a:xfrm>
          <a:prstGeom prst="round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400" dirty="0"/>
              <a:t>STOXX50E</a:t>
            </a:r>
          </a:p>
        </p:txBody>
      </p:sp>
      <p:sp>
        <p:nvSpPr>
          <p:cNvPr id="30" name="TextBox 29">
            <a:extLst>
              <a:ext uri="{FF2B5EF4-FFF2-40B4-BE49-F238E27FC236}">
                <a16:creationId xmlns:a16="http://schemas.microsoft.com/office/drawing/2014/main" id="{BE9A038B-DCFC-4C01-C0BB-06511BD56DCD}"/>
              </a:ext>
            </a:extLst>
          </p:cNvPr>
          <p:cNvSpPr txBox="1"/>
          <p:nvPr/>
        </p:nvSpPr>
        <p:spPr>
          <a:xfrm>
            <a:off x="3022991" y="3157334"/>
            <a:ext cx="1794316" cy="307777"/>
          </a:xfrm>
          <a:prstGeom prst="rect">
            <a:avLst/>
          </a:prstGeom>
          <a:noFill/>
        </p:spPr>
        <p:txBody>
          <a:bodyPr wrap="square" rtlCol="0">
            <a:spAutoFit/>
          </a:bodyPr>
          <a:lstStyle/>
          <a:p>
            <a:pPr algn="ctr"/>
            <a:r>
              <a:rPr lang="en-GB" sz="1400" b="1" dirty="0">
                <a:solidFill>
                  <a:schemeClr val="accent6">
                    <a:lumMod val="75000"/>
                  </a:schemeClr>
                </a:solidFill>
              </a:rPr>
              <a:t>Equity Volatility</a:t>
            </a:r>
          </a:p>
        </p:txBody>
      </p:sp>
      <p:sp>
        <p:nvSpPr>
          <p:cNvPr id="37" name="TextBox 36">
            <a:extLst>
              <a:ext uri="{FF2B5EF4-FFF2-40B4-BE49-F238E27FC236}">
                <a16:creationId xmlns:a16="http://schemas.microsoft.com/office/drawing/2014/main" id="{68D9D701-A6A3-BB5C-3EE2-F87D62488D92}"/>
              </a:ext>
            </a:extLst>
          </p:cNvPr>
          <p:cNvSpPr txBox="1"/>
          <p:nvPr/>
        </p:nvSpPr>
        <p:spPr>
          <a:xfrm rot="16200000">
            <a:off x="500920" y="2527722"/>
            <a:ext cx="1725193" cy="954107"/>
          </a:xfrm>
          <a:prstGeom prst="rect">
            <a:avLst/>
          </a:prstGeom>
          <a:noFill/>
        </p:spPr>
        <p:txBody>
          <a:bodyPr wrap="square" rtlCol="0">
            <a:spAutoFit/>
          </a:bodyPr>
          <a:lstStyle/>
          <a:p>
            <a:pPr algn="ctr"/>
            <a:r>
              <a:rPr lang="en-GB" sz="2800" b="1" dirty="0">
                <a:solidFill>
                  <a:schemeClr val="accent6">
                    <a:lumMod val="75000"/>
                  </a:schemeClr>
                </a:solidFill>
              </a:rPr>
              <a:t>Equity Volatility</a:t>
            </a:r>
          </a:p>
        </p:txBody>
      </p:sp>
      <p:grpSp>
        <p:nvGrpSpPr>
          <p:cNvPr id="57" name="Group 56">
            <a:extLst>
              <a:ext uri="{FF2B5EF4-FFF2-40B4-BE49-F238E27FC236}">
                <a16:creationId xmlns:a16="http://schemas.microsoft.com/office/drawing/2014/main" id="{BA09951C-0132-6BB8-9E56-DCB9122C1F83}"/>
              </a:ext>
            </a:extLst>
          </p:cNvPr>
          <p:cNvGrpSpPr/>
          <p:nvPr/>
        </p:nvGrpSpPr>
        <p:grpSpPr>
          <a:xfrm>
            <a:off x="6513724" y="5050290"/>
            <a:ext cx="2130753" cy="1122306"/>
            <a:chOff x="9023567" y="5093877"/>
            <a:chExt cx="2283769" cy="948082"/>
          </a:xfrm>
        </p:grpSpPr>
        <p:sp>
          <p:nvSpPr>
            <p:cNvPr id="58" name="Rectangle: Rounded Corners 57">
              <a:extLst>
                <a:ext uri="{FF2B5EF4-FFF2-40B4-BE49-F238E27FC236}">
                  <a16:creationId xmlns:a16="http://schemas.microsoft.com/office/drawing/2014/main" id="{5CA79356-2136-6465-E723-4F92645C8B66}"/>
                </a:ext>
              </a:extLst>
            </p:cNvPr>
            <p:cNvSpPr/>
            <p:nvPr/>
          </p:nvSpPr>
          <p:spPr>
            <a:xfrm>
              <a:off x="9157381" y="5441796"/>
              <a:ext cx="2042903" cy="234459"/>
            </a:xfrm>
            <a:prstGeom prst="round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050" dirty="0"/>
                <a:t>CurveConfig + TodaysMarket</a:t>
              </a:r>
            </a:p>
          </p:txBody>
        </p:sp>
        <p:sp>
          <p:nvSpPr>
            <p:cNvPr id="63" name="Rectangle: Rounded Corners 62">
              <a:extLst>
                <a:ext uri="{FF2B5EF4-FFF2-40B4-BE49-F238E27FC236}">
                  <a16:creationId xmlns:a16="http://schemas.microsoft.com/office/drawing/2014/main" id="{06600F15-AC54-BDAE-3E56-BE3C6DA5EBF9}"/>
                </a:ext>
              </a:extLst>
            </p:cNvPr>
            <p:cNvSpPr/>
            <p:nvPr/>
          </p:nvSpPr>
          <p:spPr>
            <a:xfrm>
              <a:off x="9157381" y="5697264"/>
              <a:ext cx="2042903" cy="23445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050" dirty="0"/>
                <a:t>MarketData</a:t>
              </a:r>
            </a:p>
          </p:txBody>
        </p:sp>
        <p:sp>
          <p:nvSpPr>
            <p:cNvPr id="64" name="Rectangle: Rounded Corners 63">
              <a:extLst>
                <a:ext uri="{FF2B5EF4-FFF2-40B4-BE49-F238E27FC236}">
                  <a16:creationId xmlns:a16="http://schemas.microsoft.com/office/drawing/2014/main" id="{B05666BE-C7CE-D403-3BA5-4FC50B2B1B50}"/>
                </a:ext>
              </a:extLst>
            </p:cNvPr>
            <p:cNvSpPr/>
            <p:nvPr/>
          </p:nvSpPr>
          <p:spPr>
            <a:xfrm>
              <a:off x="9023567" y="5093877"/>
              <a:ext cx="2283769" cy="948082"/>
            </a:xfrm>
            <a:prstGeom prst="roundRect">
              <a:avLst>
                <a:gd name="adj" fmla="val 688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100" b="1" dirty="0">
                  <a:solidFill>
                    <a:srgbClr val="C00000"/>
                  </a:solidFill>
                </a:rPr>
                <a:t>Legend:</a:t>
              </a:r>
            </a:p>
          </p:txBody>
        </p:sp>
      </p:grpSp>
      <p:sp>
        <p:nvSpPr>
          <p:cNvPr id="65" name="Rectangle: Rounded Corners 64">
            <a:extLst>
              <a:ext uri="{FF2B5EF4-FFF2-40B4-BE49-F238E27FC236}">
                <a16:creationId xmlns:a16="http://schemas.microsoft.com/office/drawing/2014/main" id="{BD93214A-36F5-C786-2876-5420113637B7}"/>
              </a:ext>
            </a:extLst>
          </p:cNvPr>
          <p:cNvSpPr/>
          <p:nvPr/>
        </p:nvSpPr>
        <p:spPr>
          <a:xfrm>
            <a:off x="5762626" y="2142177"/>
            <a:ext cx="3086100" cy="1530929"/>
          </a:xfrm>
          <a:prstGeom prst="roundRect">
            <a:avLst>
              <a:gd name="adj" fmla="val 4404"/>
            </a:avLst>
          </a:prstGeom>
          <a:solidFill>
            <a:schemeClr val="bg1">
              <a:lumMod val="95000"/>
            </a:schemeClr>
          </a:solid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400" b="1" dirty="0">
                <a:solidFill>
                  <a:schemeClr val="tx1"/>
                </a:solidFill>
              </a:rPr>
              <a:t>Moneyness Surface</a:t>
            </a:r>
          </a:p>
        </p:txBody>
      </p:sp>
      <p:sp>
        <p:nvSpPr>
          <p:cNvPr id="67" name="TextBox 66">
            <a:extLst>
              <a:ext uri="{FF2B5EF4-FFF2-40B4-BE49-F238E27FC236}">
                <a16:creationId xmlns:a16="http://schemas.microsoft.com/office/drawing/2014/main" id="{297808C9-7346-1677-09C8-5A034CD9BDD8}"/>
              </a:ext>
            </a:extLst>
          </p:cNvPr>
          <p:cNvSpPr txBox="1"/>
          <p:nvPr/>
        </p:nvSpPr>
        <p:spPr>
          <a:xfrm>
            <a:off x="6096000" y="1713986"/>
            <a:ext cx="2212533" cy="369332"/>
          </a:xfrm>
          <a:prstGeom prst="rect">
            <a:avLst/>
          </a:prstGeom>
          <a:noFill/>
        </p:spPr>
        <p:txBody>
          <a:bodyPr wrap="square" rtlCol="0">
            <a:spAutoFit/>
          </a:bodyPr>
          <a:lstStyle/>
          <a:p>
            <a:pPr algn="ctr"/>
            <a:r>
              <a:rPr lang="en-GB" b="1" dirty="0">
                <a:solidFill>
                  <a:schemeClr val="accent1">
                    <a:lumMod val="60000"/>
                    <a:lumOff val="40000"/>
                  </a:schemeClr>
                </a:solidFill>
              </a:rPr>
              <a:t>STOXX50E</a:t>
            </a:r>
          </a:p>
        </p:txBody>
      </p:sp>
      <p:cxnSp>
        <p:nvCxnSpPr>
          <p:cNvPr id="97" name="Straight Arrow Connector 96">
            <a:extLst>
              <a:ext uri="{FF2B5EF4-FFF2-40B4-BE49-F238E27FC236}">
                <a16:creationId xmlns:a16="http://schemas.microsoft.com/office/drawing/2014/main" id="{8A98C718-69FC-8B52-2276-27B4C46468E5}"/>
              </a:ext>
            </a:extLst>
          </p:cNvPr>
          <p:cNvCxnSpPr>
            <a:cxnSpLocks/>
            <a:stCxn id="29" idx="3"/>
            <a:endCxn id="65" idx="1"/>
          </p:cNvCxnSpPr>
          <p:nvPr/>
        </p:nvCxnSpPr>
        <p:spPr>
          <a:xfrm>
            <a:off x="4838542" y="2901246"/>
            <a:ext cx="924084" cy="6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C43B452-4CE1-BE0C-AE34-696ED714FC01}"/>
              </a:ext>
            </a:extLst>
          </p:cNvPr>
          <p:cNvSpPr txBox="1"/>
          <p:nvPr/>
        </p:nvSpPr>
        <p:spPr>
          <a:xfrm>
            <a:off x="1218489" y="1002911"/>
            <a:ext cx="10027580" cy="369332"/>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GB" b="1" dirty="0">
                <a:solidFill>
                  <a:schemeClr val="bg1"/>
                </a:solidFill>
              </a:rPr>
              <a:t>Explicit Implied Volatility - Moneyness Surface Case</a:t>
            </a:r>
          </a:p>
        </p:txBody>
      </p:sp>
      <p:sp>
        <p:nvSpPr>
          <p:cNvPr id="21" name="TextBox 20">
            <a:extLst>
              <a:ext uri="{FF2B5EF4-FFF2-40B4-BE49-F238E27FC236}">
                <a16:creationId xmlns:a16="http://schemas.microsoft.com/office/drawing/2014/main" id="{083957CB-6BAA-4C91-E9F0-BBD9087BE920}"/>
              </a:ext>
            </a:extLst>
          </p:cNvPr>
          <p:cNvSpPr txBox="1"/>
          <p:nvPr/>
        </p:nvSpPr>
        <p:spPr>
          <a:xfrm>
            <a:off x="1553690" y="3964144"/>
            <a:ext cx="824419" cy="369332"/>
          </a:xfrm>
          <a:prstGeom prst="rect">
            <a:avLst/>
          </a:prstGeom>
          <a:solidFill>
            <a:schemeClr val="accent1">
              <a:lumMod val="20000"/>
              <a:lumOff val="80000"/>
            </a:schemeClr>
          </a:solidFill>
        </p:spPr>
        <p:txBody>
          <a:bodyPr wrap="square" rtlCol="0">
            <a:spAutoFit/>
          </a:bodyPr>
          <a:lstStyle/>
          <a:p>
            <a:pPr algn="ctr"/>
            <a:r>
              <a:rPr lang="en-GB" b="1" dirty="0"/>
              <a:t>Input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84A4EC0-A06D-94F1-6C06-2F29136B4EE4}"/>
                  </a:ext>
                </a:extLst>
              </p:cNvPr>
              <p:cNvSpPr txBox="1"/>
              <p:nvPr/>
            </p:nvSpPr>
            <p:spPr>
              <a:xfrm>
                <a:off x="2378109" y="3946337"/>
                <a:ext cx="895164"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smtClean="0">
                              <a:solidFill>
                                <a:srgbClr val="F28B62"/>
                              </a:solidFill>
                              <a:latin typeface="Cambria Math" panose="02040503050406030204" pitchFamily="18" charset="0"/>
                              <a:ea typeface="Cambria Math" panose="02040503050406030204" pitchFamily="18" charset="0"/>
                            </a:rPr>
                          </m:ctrlPr>
                        </m:sSubPr>
                        <m:e>
                          <m:r>
                            <a:rPr lang="en-GB" b="0" i="1" smtClean="0">
                              <a:solidFill>
                                <a:srgbClr val="F28B62"/>
                              </a:solidFill>
                              <a:latin typeface="Cambria Math" panose="02040503050406030204" pitchFamily="18" charset="0"/>
                              <a:ea typeface="Cambria Math" panose="02040503050406030204" pitchFamily="18" charset="0"/>
                            </a:rPr>
                            <m:t>𝜎</m:t>
                          </m:r>
                        </m:e>
                        <m:sub>
                          <m:r>
                            <a:rPr lang="en-GB" b="0" i="1" smtClean="0">
                              <a:solidFill>
                                <a:srgbClr val="F28B62"/>
                              </a:solidFill>
                              <a:latin typeface="Cambria Math" panose="02040503050406030204" pitchFamily="18" charset="0"/>
                              <a:ea typeface="Cambria Math" panose="02040503050406030204" pitchFamily="18" charset="0"/>
                            </a:rPr>
                            <m:t>𝑀</m:t>
                          </m:r>
                          <m:r>
                            <a:rPr lang="en-GB" b="0" i="1" smtClean="0">
                              <a:solidFill>
                                <a:srgbClr val="F28B62"/>
                              </a:solidFill>
                              <a:latin typeface="Cambria Math" panose="02040503050406030204" pitchFamily="18" charset="0"/>
                              <a:ea typeface="Cambria Math" panose="02040503050406030204" pitchFamily="18" charset="0"/>
                            </a:rPr>
                            <m:t>,</m:t>
                          </m:r>
                          <m:r>
                            <a:rPr lang="en-GB" b="0" i="1" smtClean="0">
                              <a:solidFill>
                                <a:srgbClr val="F28B62"/>
                              </a:solidFill>
                              <a:latin typeface="Cambria Math" panose="02040503050406030204" pitchFamily="18" charset="0"/>
                              <a:ea typeface="Cambria Math" panose="02040503050406030204" pitchFamily="18" charset="0"/>
                            </a:rPr>
                            <m:t>𝑡</m:t>
                          </m:r>
                        </m:sub>
                      </m:sSub>
                      <m:r>
                        <a:rPr lang="en-GB" b="0" i="1" smtClean="0">
                          <a:solidFill>
                            <a:srgbClr val="F28B62"/>
                          </a:solidFill>
                          <a:latin typeface="Cambria Math" panose="02040503050406030204" pitchFamily="18" charset="0"/>
                          <a:ea typeface="Cambria Math" panose="02040503050406030204" pitchFamily="18" charset="0"/>
                        </a:rPr>
                        <m:t> </m:t>
                      </m:r>
                    </m:oMath>
                  </m:oMathPara>
                </a14:m>
                <a:endParaRPr lang="en-GB" dirty="0">
                  <a:solidFill>
                    <a:srgbClr val="F28B62"/>
                  </a:solidFill>
                </a:endParaRPr>
              </a:p>
            </p:txBody>
          </p:sp>
        </mc:Choice>
        <mc:Fallback xmlns="">
          <p:sp>
            <p:nvSpPr>
              <p:cNvPr id="7" name="TextBox 6">
                <a:extLst>
                  <a:ext uri="{FF2B5EF4-FFF2-40B4-BE49-F238E27FC236}">
                    <a16:creationId xmlns:a16="http://schemas.microsoft.com/office/drawing/2014/main" id="{384A4EC0-A06D-94F1-6C06-2F29136B4EE4}"/>
                  </a:ext>
                </a:extLst>
              </p:cNvPr>
              <p:cNvSpPr txBox="1">
                <a:spLocks noRot="1" noChangeAspect="1" noMove="1" noResize="1" noEditPoints="1" noAdjustHandles="1" noChangeArrowheads="1" noChangeShapeType="1" noTextEdit="1"/>
              </p:cNvSpPr>
              <p:nvPr/>
            </p:nvSpPr>
            <p:spPr>
              <a:xfrm>
                <a:off x="2378109" y="3946337"/>
                <a:ext cx="895164" cy="381515"/>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04AA0B-C6CC-4B9C-7548-82F3138B6D95}"/>
                  </a:ext>
                </a:extLst>
              </p:cNvPr>
              <p:cNvSpPr txBox="1"/>
              <p:nvPr/>
            </p:nvSpPr>
            <p:spPr>
              <a:xfrm>
                <a:off x="5798051" y="2723749"/>
                <a:ext cx="895164"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smtClean="0">
                              <a:solidFill>
                                <a:srgbClr val="F28B62"/>
                              </a:solidFill>
                              <a:latin typeface="Cambria Math" panose="02040503050406030204" pitchFamily="18" charset="0"/>
                              <a:ea typeface="Cambria Math" panose="02040503050406030204" pitchFamily="18" charset="0"/>
                            </a:rPr>
                          </m:ctrlPr>
                        </m:sSubPr>
                        <m:e>
                          <m:r>
                            <a:rPr lang="en-GB" b="0" i="1" smtClean="0">
                              <a:solidFill>
                                <a:srgbClr val="F28B62"/>
                              </a:solidFill>
                              <a:latin typeface="Cambria Math" panose="02040503050406030204" pitchFamily="18" charset="0"/>
                              <a:ea typeface="Cambria Math" panose="02040503050406030204" pitchFamily="18" charset="0"/>
                            </a:rPr>
                            <m:t>𝜎</m:t>
                          </m:r>
                        </m:e>
                        <m:sub>
                          <m:r>
                            <a:rPr lang="en-GB" b="0" i="1" smtClean="0">
                              <a:solidFill>
                                <a:srgbClr val="F28B62"/>
                              </a:solidFill>
                              <a:latin typeface="Cambria Math" panose="02040503050406030204" pitchFamily="18" charset="0"/>
                              <a:ea typeface="Cambria Math" panose="02040503050406030204" pitchFamily="18" charset="0"/>
                            </a:rPr>
                            <m:t>𝑀</m:t>
                          </m:r>
                          <m:r>
                            <a:rPr lang="en-GB" b="0" i="1" smtClean="0">
                              <a:solidFill>
                                <a:srgbClr val="F28B62"/>
                              </a:solidFill>
                              <a:latin typeface="Cambria Math" panose="02040503050406030204" pitchFamily="18" charset="0"/>
                              <a:ea typeface="Cambria Math" panose="02040503050406030204" pitchFamily="18" charset="0"/>
                            </a:rPr>
                            <m:t>,</m:t>
                          </m:r>
                          <m:r>
                            <a:rPr lang="en-GB" b="0" i="1" smtClean="0">
                              <a:solidFill>
                                <a:srgbClr val="F28B62"/>
                              </a:solidFill>
                              <a:latin typeface="Cambria Math" panose="02040503050406030204" pitchFamily="18" charset="0"/>
                              <a:ea typeface="Cambria Math" panose="02040503050406030204" pitchFamily="18" charset="0"/>
                            </a:rPr>
                            <m:t>𝑡</m:t>
                          </m:r>
                        </m:sub>
                      </m:sSub>
                      <m:r>
                        <a:rPr lang="en-GB" b="0" i="1" smtClean="0">
                          <a:solidFill>
                            <a:srgbClr val="F28B62"/>
                          </a:solidFill>
                          <a:latin typeface="Cambria Math" panose="02040503050406030204" pitchFamily="18" charset="0"/>
                          <a:ea typeface="Cambria Math" panose="02040503050406030204" pitchFamily="18" charset="0"/>
                        </a:rPr>
                        <m:t> </m:t>
                      </m:r>
                    </m:oMath>
                  </m:oMathPara>
                </a14:m>
                <a:endParaRPr lang="en-GB" dirty="0">
                  <a:solidFill>
                    <a:srgbClr val="F28B62"/>
                  </a:solidFill>
                </a:endParaRPr>
              </a:p>
            </p:txBody>
          </p:sp>
        </mc:Choice>
        <mc:Fallback xmlns="">
          <p:sp>
            <p:nvSpPr>
              <p:cNvPr id="8" name="TextBox 7">
                <a:extLst>
                  <a:ext uri="{FF2B5EF4-FFF2-40B4-BE49-F238E27FC236}">
                    <a16:creationId xmlns:a16="http://schemas.microsoft.com/office/drawing/2014/main" id="{5404AA0B-C6CC-4B9C-7548-82F3138B6D95}"/>
                  </a:ext>
                </a:extLst>
              </p:cNvPr>
              <p:cNvSpPr txBox="1">
                <a:spLocks noRot="1" noChangeAspect="1" noMove="1" noResize="1" noEditPoints="1" noAdjustHandles="1" noChangeArrowheads="1" noChangeShapeType="1" noTextEdit="1"/>
              </p:cNvSpPr>
              <p:nvPr/>
            </p:nvSpPr>
            <p:spPr>
              <a:xfrm>
                <a:off x="5798051" y="2723749"/>
                <a:ext cx="895164" cy="381515"/>
              </a:xfrm>
              <a:prstGeom prst="rect">
                <a:avLst/>
              </a:prstGeom>
              <a:blipFill>
                <a:blip r:embed="rId3"/>
                <a:stretch>
                  <a:fillRect/>
                </a:stretch>
              </a:blipFill>
            </p:spPr>
            <p:txBody>
              <a:bodyPr/>
              <a:lstStyle/>
              <a:p>
                <a:r>
                  <a:rPr lang="en-GB">
                    <a:noFill/>
                  </a:rPr>
                  <a:t> </a:t>
                </a:r>
              </a:p>
            </p:txBody>
          </p:sp>
        </mc:Fallback>
      </mc:AlternateContent>
      <p:sp>
        <p:nvSpPr>
          <p:cNvPr id="14" name="Rectangle: Rounded Corners 13">
            <a:extLst>
              <a:ext uri="{FF2B5EF4-FFF2-40B4-BE49-F238E27FC236}">
                <a16:creationId xmlns:a16="http://schemas.microsoft.com/office/drawing/2014/main" id="{09CD337C-7D13-98B2-323A-515FEC24EBFA}"/>
              </a:ext>
            </a:extLst>
          </p:cNvPr>
          <p:cNvSpPr/>
          <p:nvPr/>
        </p:nvSpPr>
        <p:spPr>
          <a:xfrm>
            <a:off x="6625363" y="2645157"/>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t>FX/RATE/EUR/USD</a:t>
            </a:r>
          </a:p>
        </p:txBody>
      </p:sp>
      <p:sp>
        <p:nvSpPr>
          <p:cNvPr id="15" name="Rectangle: Rounded Corners 14">
            <a:extLst>
              <a:ext uri="{FF2B5EF4-FFF2-40B4-BE49-F238E27FC236}">
                <a16:creationId xmlns:a16="http://schemas.microsoft.com/office/drawing/2014/main" id="{7C54910E-7D22-4B4E-0440-8B17EE0AA7DF}"/>
              </a:ext>
            </a:extLst>
          </p:cNvPr>
          <p:cNvSpPr/>
          <p:nvPr/>
        </p:nvSpPr>
        <p:spPr>
          <a:xfrm>
            <a:off x="6666849" y="2676749"/>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t>FX/RATE/EUR/USD</a:t>
            </a:r>
          </a:p>
        </p:txBody>
      </p:sp>
      <p:sp>
        <p:nvSpPr>
          <p:cNvPr id="16" name="Rectangle: Rounded Corners 15">
            <a:extLst>
              <a:ext uri="{FF2B5EF4-FFF2-40B4-BE49-F238E27FC236}">
                <a16:creationId xmlns:a16="http://schemas.microsoft.com/office/drawing/2014/main" id="{5C7C904F-AF05-93D3-F1FF-5E3742B0AC55}"/>
              </a:ext>
            </a:extLst>
          </p:cNvPr>
          <p:cNvSpPr/>
          <p:nvPr/>
        </p:nvSpPr>
        <p:spPr>
          <a:xfrm>
            <a:off x="6707945" y="2712373"/>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000" dirty="0"/>
              <a:t>EQUITY_OPTION/RATE_LNVOL/RIC:.STOXX50E/EUR/*</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3F67A15-6F12-C167-1D5B-B5ACA95C4AC7}"/>
                  </a:ext>
                </a:extLst>
              </p:cNvPr>
              <p:cNvSpPr txBox="1"/>
              <p:nvPr/>
            </p:nvSpPr>
            <p:spPr>
              <a:xfrm>
                <a:off x="2573486" y="4488124"/>
                <a:ext cx="114383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ea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𝐾</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sub>
                      </m:sSub>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𝑀</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sub>
                      </m:sSub>
                    </m:oMath>
                  </m:oMathPara>
                </a14:m>
                <a:endParaRPr lang="en-GB" dirty="0"/>
              </a:p>
            </p:txBody>
          </p:sp>
        </mc:Choice>
        <mc:Fallback xmlns="">
          <p:sp>
            <p:nvSpPr>
              <p:cNvPr id="3" name="TextBox 2">
                <a:extLst>
                  <a:ext uri="{FF2B5EF4-FFF2-40B4-BE49-F238E27FC236}">
                    <a16:creationId xmlns:a16="http://schemas.microsoft.com/office/drawing/2014/main" id="{73F67A15-6F12-C167-1D5B-B5ACA95C4AC7}"/>
                  </a:ext>
                </a:extLst>
              </p:cNvPr>
              <p:cNvSpPr txBox="1">
                <a:spLocks noRot="1" noChangeAspect="1" noMove="1" noResize="1" noEditPoints="1" noAdjustHandles="1" noChangeArrowheads="1" noChangeShapeType="1" noTextEdit="1"/>
              </p:cNvSpPr>
              <p:nvPr/>
            </p:nvSpPr>
            <p:spPr>
              <a:xfrm>
                <a:off x="2573486" y="4488124"/>
                <a:ext cx="1143839" cy="289182"/>
              </a:xfrm>
              <a:prstGeom prst="rect">
                <a:avLst/>
              </a:prstGeom>
              <a:blipFill>
                <a:blip r:embed="rId4"/>
                <a:stretch>
                  <a:fillRect l="-2660" r="-532" b="-125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14CE2B3-A9DE-06E4-CA17-4C924454C3CD}"/>
                  </a:ext>
                </a:extLst>
              </p:cNvPr>
              <p:cNvSpPr txBox="1"/>
              <p:nvPr/>
            </p:nvSpPr>
            <p:spPr>
              <a:xfrm>
                <a:off x="2573486" y="4981563"/>
                <a:ext cx="3204146" cy="480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𝐾</m:t>
                      </m:r>
                      <m:r>
                        <a:rPr lang="en-GB" sz="1400" b="0" i="1" smtClean="0">
                          <a:latin typeface="Cambria Math" panose="02040503050406030204" pitchFamily="18" charset="0"/>
                        </a:rPr>
                        <m:t>=</m:t>
                      </m:r>
                      <m:d>
                        <m:dPr>
                          <m:begChr m:val="{"/>
                          <m:endChr m:val=""/>
                          <m:ctrlPr>
                            <a:rPr lang="en-GB" sz="1400" b="0" i="1" smtClean="0">
                              <a:latin typeface="Cambria Math" panose="02040503050406030204" pitchFamily="18" charset="0"/>
                            </a:rPr>
                          </m:ctrlPr>
                        </m:dPr>
                        <m:e>
                          <m:eqArr>
                            <m:eqArrPr>
                              <m:ctrlPr>
                                <a:rPr lang="en-GB" sz="1400" b="0" i="1" smtClean="0">
                                  <a:latin typeface="Cambria Math" panose="02040503050406030204" pitchFamily="18" charset="0"/>
                                </a:rPr>
                              </m:ctrlPr>
                            </m:eqArrPr>
                            <m:e>
                              <m:r>
                                <a:rPr lang="en-GB" sz="1400" i="1" smtClean="0">
                                  <a:solidFill>
                                    <a:schemeClr val="tx1"/>
                                  </a:solidFill>
                                  <a:latin typeface="Cambria Math" panose="02040503050406030204" pitchFamily="18" charset="0"/>
                                </a:rPr>
                                <m:t>𝑀</m:t>
                              </m:r>
                              <m:r>
                                <a:rPr lang="en-GB" sz="1400" i="1" smtClean="0">
                                  <a:solidFill>
                                    <a:schemeClr val="tx1"/>
                                  </a:solidFill>
                                  <a:latin typeface="Cambria Math" panose="02040503050406030204" pitchFamily="18" charset="0"/>
                                  <a:ea typeface="Cambria Math" panose="02040503050406030204" pitchFamily="18" charset="0"/>
                                </a:rPr>
                                <m:t>∙</m:t>
                              </m:r>
                              <m:sSub>
                                <m:sSubPr>
                                  <m:ctrlPr>
                                    <a:rPr lang="en-GB" sz="1400" i="1" smtClean="0">
                                      <a:solidFill>
                                        <a:schemeClr val="tx1"/>
                                      </a:solidFill>
                                      <a:latin typeface="Cambria Math" panose="02040503050406030204" pitchFamily="18" charset="0"/>
                                    </a:rPr>
                                  </m:ctrlPr>
                                </m:sSubPr>
                                <m:e>
                                  <m:r>
                                    <a:rPr lang="en-GB" sz="1400" i="1">
                                      <a:solidFill>
                                        <a:schemeClr val="tx1"/>
                                      </a:solidFill>
                                      <a:latin typeface="Cambria Math" panose="02040503050406030204" pitchFamily="18" charset="0"/>
                                    </a:rPr>
                                    <m:t>𝑆</m:t>
                                  </m:r>
                                </m:e>
                                <m:sub>
                                  <m:r>
                                    <a:rPr lang="en-GB" sz="1400" i="1">
                                      <a:solidFill>
                                        <a:schemeClr val="tx1"/>
                                      </a:solidFill>
                                      <a:latin typeface="Cambria Math" panose="02040503050406030204" pitchFamily="18" charset="0"/>
                                    </a:rPr>
                                    <m:t>𝑡</m:t>
                                  </m:r>
                                </m:sub>
                              </m:sSub>
                              <m:r>
                                <a:rPr lang="en-GB" sz="1400" b="0" i="1" smtClean="0">
                                  <a:solidFill>
                                    <a:schemeClr val="tx1"/>
                                  </a:solidFill>
                                  <a:latin typeface="Cambria Math" panose="02040503050406030204" pitchFamily="18" charset="0"/>
                                </a:rPr>
                                <m:t>   </m:t>
                              </m:r>
                              <m:r>
                                <a:rPr lang="en-GB" sz="1400" b="0" i="1" smtClean="0">
                                  <a:latin typeface="Cambria Math" panose="02040503050406030204" pitchFamily="18" charset="0"/>
                                </a:rPr>
                                <m:t>𝑖𝑓</m:t>
                              </m:r>
                              <m:r>
                                <a:rPr lang="en-GB" sz="1400" b="0" i="1" smtClean="0">
                                  <a:latin typeface="Cambria Math" panose="02040503050406030204" pitchFamily="18" charset="0"/>
                                </a:rPr>
                                <m:t> </m:t>
                              </m:r>
                              <m:r>
                                <a:rPr lang="en-GB" sz="1400" b="0" i="1" smtClean="0">
                                  <a:latin typeface="Cambria Math" panose="02040503050406030204" pitchFamily="18" charset="0"/>
                                </a:rPr>
                                <m:t>𝑀𝑜𝑛𝑒𝑦𝑛𝑒𝑠𝑠</m:t>
                              </m:r>
                              <m:r>
                                <a:rPr lang="en-GB" sz="1400" b="0" i="1" smtClean="0">
                                  <a:latin typeface="Cambria Math" panose="02040503050406030204" pitchFamily="18" charset="0"/>
                                </a:rPr>
                                <m:t> </m:t>
                              </m:r>
                              <m:r>
                                <a:rPr lang="en-GB" sz="1400" b="0" i="1" smtClean="0">
                                  <a:latin typeface="Cambria Math" panose="02040503050406030204" pitchFamily="18" charset="0"/>
                                </a:rPr>
                                <m:t>𝑇𝑦𝑝𝑒</m:t>
                              </m:r>
                              <m:r>
                                <a:rPr lang="en-GB" sz="1400" b="0" i="1" smtClean="0">
                                  <a:latin typeface="Cambria Math" panose="02040503050406030204" pitchFamily="18" charset="0"/>
                                </a:rPr>
                                <m:t>=</m:t>
                              </m:r>
                              <m:r>
                                <a:rPr lang="en-GB" sz="1400" b="0" i="1" smtClean="0">
                                  <a:latin typeface="Cambria Math" panose="02040503050406030204" pitchFamily="18" charset="0"/>
                                </a:rPr>
                                <m:t>𝑆𝑝𝑜𝑡</m:t>
                              </m:r>
                            </m:e>
                            <m:e>
                              <m:r>
                                <a:rPr lang="en-GB" sz="1400" b="0" i="1" smtClean="0">
                                  <a:solidFill>
                                    <a:schemeClr val="tx1"/>
                                  </a:solidFill>
                                  <a:latin typeface="Cambria Math" panose="02040503050406030204" pitchFamily="18" charset="0"/>
                                </a:rPr>
                                <m:t>𝑀</m:t>
                              </m:r>
                              <m:r>
                                <a:rPr lang="en-GB" sz="1400" b="0" i="1" smtClean="0">
                                  <a:solidFill>
                                    <a:schemeClr val="tx1"/>
                                  </a:solidFill>
                                  <a:latin typeface="Cambria Math" panose="02040503050406030204" pitchFamily="18" charset="0"/>
                                  <a:ea typeface="Cambria Math" panose="02040503050406030204" pitchFamily="18" charset="0"/>
                                </a:rPr>
                                <m:t>∙</m:t>
                              </m:r>
                              <m:sSub>
                                <m:sSubPr>
                                  <m:ctrlPr>
                                    <a:rPr lang="en-GB" sz="1400" i="1" smtClean="0">
                                      <a:solidFill>
                                        <a:schemeClr val="tx1"/>
                                      </a:solidFill>
                                      <a:latin typeface="Cambria Math" panose="02040503050406030204" pitchFamily="18" charset="0"/>
                                    </a:rPr>
                                  </m:ctrlPr>
                                </m:sSubPr>
                                <m:e>
                                  <m:r>
                                    <a:rPr lang="en-GB" sz="1400" i="1">
                                      <a:solidFill>
                                        <a:schemeClr val="tx1"/>
                                      </a:solidFill>
                                      <a:latin typeface="Cambria Math" panose="02040503050406030204" pitchFamily="18" charset="0"/>
                                    </a:rPr>
                                    <m:t>𝐹</m:t>
                                  </m:r>
                                </m:e>
                                <m:sub>
                                  <m:r>
                                    <a:rPr lang="en-GB" sz="1400" i="1">
                                      <a:solidFill>
                                        <a:schemeClr val="tx1"/>
                                      </a:solidFill>
                                      <a:latin typeface="Cambria Math" panose="02040503050406030204" pitchFamily="18" charset="0"/>
                                    </a:rPr>
                                    <m:t>𝑡</m:t>
                                  </m:r>
                                </m:sub>
                              </m:sSub>
                              <m:r>
                                <a:rPr lang="en-GB" sz="1400" b="0" i="1" smtClean="0">
                                  <a:latin typeface="Cambria Math" panose="02040503050406030204" pitchFamily="18" charset="0"/>
                                </a:rPr>
                                <m:t>   </m:t>
                              </m:r>
                              <m:r>
                                <a:rPr lang="en-GB" sz="1400" i="1">
                                  <a:latin typeface="Cambria Math" panose="02040503050406030204" pitchFamily="18" charset="0"/>
                                </a:rPr>
                                <m:t>𝑖𝑓</m:t>
                              </m:r>
                              <m:r>
                                <a:rPr lang="en-GB" sz="1400" i="1">
                                  <a:latin typeface="Cambria Math" panose="02040503050406030204" pitchFamily="18" charset="0"/>
                                </a:rPr>
                                <m:t> </m:t>
                              </m:r>
                              <m:r>
                                <a:rPr lang="en-GB" sz="1400" i="1">
                                  <a:latin typeface="Cambria Math" panose="02040503050406030204" pitchFamily="18" charset="0"/>
                                </a:rPr>
                                <m:t>𝑀𝑜𝑛𝑒𝑦𝑛𝑒𝑠𝑠</m:t>
                              </m:r>
                              <m:r>
                                <a:rPr lang="en-GB" sz="1400" i="1">
                                  <a:latin typeface="Cambria Math" panose="02040503050406030204" pitchFamily="18" charset="0"/>
                                </a:rPr>
                                <m:t> </m:t>
                              </m:r>
                              <m:r>
                                <a:rPr lang="en-GB" sz="1400" i="1">
                                  <a:latin typeface="Cambria Math" panose="02040503050406030204" pitchFamily="18" charset="0"/>
                                </a:rPr>
                                <m:t>𝑇𝑦𝑝𝑒</m:t>
                              </m:r>
                              <m:r>
                                <a:rPr lang="en-GB" sz="1400" i="1">
                                  <a:latin typeface="Cambria Math" panose="02040503050406030204" pitchFamily="18" charset="0"/>
                                </a:rPr>
                                <m:t>=</m:t>
                              </m:r>
                              <m:r>
                                <a:rPr lang="en-GB" sz="1400" b="0" i="1" smtClean="0">
                                  <a:latin typeface="Cambria Math" panose="02040503050406030204" pitchFamily="18" charset="0"/>
                                </a:rPr>
                                <m:t>𝐹𝑤𝑑</m:t>
                              </m:r>
                            </m:e>
                          </m:eqArr>
                        </m:e>
                      </m:d>
                    </m:oMath>
                  </m:oMathPara>
                </a14:m>
                <a:endParaRPr lang="en-GB" sz="1400" dirty="0"/>
              </a:p>
            </p:txBody>
          </p:sp>
        </mc:Choice>
        <mc:Fallback xmlns="">
          <p:sp>
            <p:nvSpPr>
              <p:cNvPr id="4" name="TextBox 3">
                <a:extLst>
                  <a:ext uri="{FF2B5EF4-FFF2-40B4-BE49-F238E27FC236}">
                    <a16:creationId xmlns:a16="http://schemas.microsoft.com/office/drawing/2014/main" id="{214CE2B3-A9DE-06E4-CA17-4C924454C3CD}"/>
                  </a:ext>
                </a:extLst>
              </p:cNvPr>
              <p:cNvSpPr txBox="1">
                <a:spLocks noRot="1" noChangeAspect="1" noMove="1" noResize="1" noEditPoints="1" noAdjustHandles="1" noChangeArrowheads="1" noChangeShapeType="1" noTextEdit="1"/>
              </p:cNvSpPr>
              <p:nvPr/>
            </p:nvSpPr>
            <p:spPr>
              <a:xfrm>
                <a:off x="2573486" y="4981563"/>
                <a:ext cx="3204146" cy="480581"/>
              </a:xfrm>
              <a:prstGeom prst="rect">
                <a:avLst/>
              </a:prstGeom>
              <a:blipFill>
                <a:blip r:embed="rId5"/>
                <a:stretch>
                  <a:fillRect l="-15399" t="-222785" r="-951" b="-325316"/>
                </a:stretch>
              </a:blipFill>
            </p:spPr>
            <p:txBody>
              <a:bodyPr/>
              <a:lstStyle/>
              <a:p>
                <a:r>
                  <a:rPr lang="en-GB">
                    <a:noFill/>
                  </a:rPr>
                  <a:t> </a:t>
                </a:r>
              </a:p>
            </p:txBody>
          </p:sp>
        </mc:Fallback>
      </mc:AlternateContent>
    </p:spTree>
    <p:extLst>
      <p:ext uri="{BB962C8B-B14F-4D97-AF65-F5344CB8AC3E}">
        <p14:creationId xmlns:p14="http://schemas.microsoft.com/office/powerpoint/2010/main" val="1589253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CD4BCAB-AA3A-0480-96ED-F4C521FBD175}"/>
              </a:ext>
            </a:extLst>
          </p:cNvPr>
          <p:cNvSpPr>
            <a:spLocks noGrp="1"/>
          </p:cNvSpPr>
          <p:nvPr>
            <p:ph type="ctrTitle"/>
          </p:nvPr>
        </p:nvSpPr>
        <p:spPr>
          <a:xfrm>
            <a:off x="491237" y="1372148"/>
            <a:ext cx="10101648" cy="582888"/>
          </a:xfrm>
        </p:spPr>
        <p:txBody>
          <a:bodyPr anchor="t">
            <a:normAutofit/>
          </a:bodyPr>
          <a:lstStyle/>
          <a:p>
            <a:r>
              <a:rPr lang="en-GB" sz="2800" dirty="0"/>
              <a:t>Table of Content</a:t>
            </a:r>
          </a:p>
        </p:txBody>
      </p:sp>
      <p:sp>
        <p:nvSpPr>
          <p:cNvPr id="6" name="Subtitle 2">
            <a:extLst>
              <a:ext uri="{FF2B5EF4-FFF2-40B4-BE49-F238E27FC236}">
                <a16:creationId xmlns:a16="http://schemas.microsoft.com/office/drawing/2014/main" id="{10636F31-3301-2A77-7E37-A41C334759D4}"/>
              </a:ext>
            </a:extLst>
          </p:cNvPr>
          <p:cNvSpPr>
            <a:spLocks noGrp="1"/>
          </p:cNvSpPr>
          <p:nvPr>
            <p:ph type="subTitle" idx="1"/>
          </p:nvPr>
        </p:nvSpPr>
        <p:spPr>
          <a:xfrm>
            <a:off x="851964" y="1806817"/>
            <a:ext cx="10101648" cy="3286391"/>
          </a:xfrm>
        </p:spPr>
        <p:txBody>
          <a:bodyPr>
            <a:normAutofit/>
          </a:bodyPr>
          <a:lstStyle/>
          <a:p>
            <a:pPr marL="285750" indent="-285750">
              <a:lnSpc>
                <a:spcPct val="200000"/>
              </a:lnSpc>
              <a:buFont typeface="Wingdings" panose="05000000000000000000" pitchFamily="2" charset="2"/>
              <a:buChar char="§"/>
            </a:pPr>
            <a:r>
              <a:rPr lang="en-GB" sz="2000" b="1" dirty="0">
                <a:solidFill>
                  <a:schemeClr val="accent4"/>
                </a:solidFill>
              </a:rPr>
              <a:t>Chapter 1 – Model Choice</a:t>
            </a:r>
          </a:p>
          <a:p>
            <a:pPr marL="285750" indent="-285750">
              <a:lnSpc>
                <a:spcPct val="200000"/>
              </a:lnSpc>
              <a:buFont typeface="Wingdings" panose="05000000000000000000" pitchFamily="2" charset="2"/>
              <a:buChar char="§"/>
            </a:pPr>
            <a:r>
              <a:rPr lang="en-GB" sz="2000" b="1" dirty="0"/>
              <a:t>Chapter 2 – Model Inputs</a:t>
            </a:r>
          </a:p>
          <a:p>
            <a:pPr marL="285750" indent="-285750">
              <a:lnSpc>
                <a:spcPct val="200000"/>
              </a:lnSpc>
              <a:buFont typeface="Wingdings" panose="05000000000000000000" pitchFamily="2" charset="2"/>
              <a:buChar char="§"/>
            </a:pPr>
            <a:r>
              <a:rPr lang="en-GB" sz="2000" b="1" dirty="0"/>
              <a:t>Chapter 3 – Trade Configuration</a:t>
            </a:r>
          </a:p>
          <a:p>
            <a:pPr marL="285750" indent="-285750">
              <a:lnSpc>
                <a:spcPct val="200000"/>
              </a:lnSpc>
              <a:buFont typeface="Wingdings" panose="05000000000000000000" pitchFamily="2" charset="2"/>
              <a:buChar char="§"/>
            </a:pPr>
            <a:r>
              <a:rPr lang="en-GB" sz="2000" b="1" dirty="0"/>
              <a:t>Chapter 4 – Greeks &amp; Other Risk Measures</a:t>
            </a:r>
          </a:p>
          <a:p>
            <a:endParaRPr lang="en-GB" sz="2000" b="1" dirty="0"/>
          </a:p>
          <a:p>
            <a:pPr marL="504000" indent="-285750">
              <a:spcBef>
                <a:spcPts val="0"/>
              </a:spcBef>
              <a:buFont typeface="Arial" panose="020B0604020202020204" pitchFamily="34" charset="0"/>
              <a:buChar char="•"/>
            </a:pPr>
            <a:endParaRPr lang="en-GB" sz="500" dirty="0"/>
          </a:p>
        </p:txBody>
      </p:sp>
    </p:spTree>
    <p:extLst>
      <p:ext uri="{BB962C8B-B14F-4D97-AF65-F5344CB8AC3E}">
        <p14:creationId xmlns:p14="http://schemas.microsoft.com/office/powerpoint/2010/main" val="41712895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DAECA-7810-373F-7BA0-CDC3A3C0EF7F}"/>
            </a:ext>
          </a:extLst>
        </p:cNvPr>
        <p:cNvGrpSpPr/>
        <p:nvPr/>
      </p:nvGrpSpPr>
      <p:grpSpPr>
        <a:xfrm>
          <a:off x="0" y="0"/>
          <a:ext cx="0" cy="0"/>
          <a:chOff x="0" y="0"/>
          <a:chExt cx="0" cy="0"/>
        </a:xfrm>
      </p:grpSpPr>
      <p:pic>
        <p:nvPicPr>
          <p:cNvPr id="24" name="Picture 23">
            <a:extLst>
              <a:ext uri="{FF2B5EF4-FFF2-40B4-BE49-F238E27FC236}">
                <a16:creationId xmlns:a16="http://schemas.microsoft.com/office/drawing/2014/main" id="{679BBB73-2103-CC41-9F1D-1C41C3348038}"/>
              </a:ext>
            </a:extLst>
          </p:cNvPr>
          <p:cNvPicPr>
            <a:picLocks noChangeAspect="1"/>
          </p:cNvPicPr>
          <p:nvPr/>
        </p:nvPicPr>
        <p:blipFill>
          <a:blip r:embed="rId3"/>
          <a:stretch>
            <a:fillRect/>
          </a:stretch>
        </p:blipFill>
        <p:spPr>
          <a:xfrm>
            <a:off x="-4040" y="1774452"/>
            <a:ext cx="6622906" cy="4166410"/>
          </a:xfrm>
          <a:prstGeom prst="rect">
            <a:avLst/>
          </a:prstGeom>
        </p:spPr>
      </p:pic>
      <p:sp>
        <p:nvSpPr>
          <p:cNvPr id="2" name="Title 1">
            <a:extLst>
              <a:ext uri="{FF2B5EF4-FFF2-40B4-BE49-F238E27FC236}">
                <a16:creationId xmlns:a16="http://schemas.microsoft.com/office/drawing/2014/main" id="{A73727F0-B9A6-DE15-48E2-D59110C9323D}"/>
              </a:ext>
            </a:extLst>
          </p:cNvPr>
          <p:cNvSpPr>
            <a:spLocks noGrp="1"/>
          </p:cNvSpPr>
          <p:nvPr>
            <p:ph type="ctrTitle"/>
          </p:nvPr>
        </p:nvSpPr>
        <p:spPr/>
        <p:txBody>
          <a:bodyPr/>
          <a:lstStyle/>
          <a:p>
            <a:r>
              <a:rPr lang="en-GB" dirty="0"/>
              <a:t>ORE Equity Volatility Configuration</a:t>
            </a:r>
          </a:p>
        </p:txBody>
      </p:sp>
      <p:sp>
        <p:nvSpPr>
          <p:cNvPr id="3" name="Text Placeholder 2">
            <a:extLst>
              <a:ext uri="{FF2B5EF4-FFF2-40B4-BE49-F238E27FC236}">
                <a16:creationId xmlns:a16="http://schemas.microsoft.com/office/drawing/2014/main" id="{22F0C383-ACEF-E721-0DA5-1AB44262F423}"/>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p:sp>
        <p:nvSpPr>
          <p:cNvPr id="13" name="TextBox 12">
            <a:extLst>
              <a:ext uri="{FF2B5EF4-FFF2-40B4-BE49-F238E27FC236}">
                <a16:creationId xmlns:a16="http://schemas.microsoft.com/office/drawing/2014/main" id="{D6590E16-A126-CD85-02DD-0B4E97E28A44}"/>
              </a:ext>
            </a:extLst>
          </p:cNvPr>
          <p:cNvSpPr txBox="1"/>
          <p:nvPr/>
        </p:nvSpPr>
        <p:spPr>
          <a:xfrm>
            <a:off x="443289" y="951071"/>
            <a:ext cx="11532810" cy="461665"/>
          </a:xfrm>
          <a:prstGeom prst="rect">
            <a:avLst/>
          </a:prstGeom>
          <a:solidFill>
            <a:schemeClr val="bg1">
              <a:lumMod val="95000"/>
            </a:schemeClr>
          </a:solidFill>
        </p:spPr>
        <p:txBody>
          <a:bodyPr wrap="square" rtlCol="0">
            <a:spAutoFit/>
          </a:bodyPr>
          <a:lstStyle/>
          <a:p>
            <a:pPr algn="ctr"/>
            <a:r>
              <a:rPr lang="en-GB" sz="2400" b="1" dirty="0"/>
              <a:t>Delta Surface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0ADA250-C6D6-A68F-9BE7-845D591FC81B}"/>
                  </a:ext>
                </a:extLst>
              </p:cNvPr>
              <p:cNvSpPr txBox="1"/>
              <p:nvPr/>
            </p:nvSpPr>
            <p:spPr>
              <a:xfrm>
                <a:off x="1977865" y="2709021"/>
                <a:ext cx="395814"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ea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𝜎</m:t>
                          </m:r>
                        </m:e>
                        <m:sub>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sub>
                      </m:sSub>
                    </m:oMath>
                  </m:oMathPara>
                </a14:m>
                <a:endParaRPr lang="en-GB" dirty="0"/>
              </a:p>
            </p:txBody>
          </p:sp>
        </mc:Choice>
        <mc:Fallback xmlns="">
          <p:sp>
            <p:nvSpPr>
              <p:cNvPr id="7" name="TextBox 6">
                <a:extLst>
                  <a:ext uri="{FF2B5EF4-FFF2-40B4-BE49-F238E27FC236}">
                    <a16:creationId xmlns:a16="http://schemas.microsoft.com/office/drawing/2014/main" id="{90ADA250-C6D6-A68F-9BE7-845D591FC81B}"/>
                  </a:ext>
                </a:extLst>
              </p:cNvPr>
              <p:cNvSpPr txBox="1">
                <a:spLocks noRot="1" noChangeAspect="1" noMove="1" noResize="1" noEditPoints="1" noAdjustHandles="1" noChangeArrowheads="1" noChangeShapeType="1" noTextEdit="1"/>
              </p:cNvSpPr>
              <p:nvPr/>
            </p:nvSpPr>
            <p:spPr>
              <a:xfrm>
                <a:off x="1977865" y="2709021"/>
                <a:ext cx="395814" cy="289182"/>
              </a:xfrm>
              <a:prstGeom prst="rect">
                <a:avLst/>
              </a:prstGeom>
              <a:blipFill>
                <a:blip r:embed="rId4"/>
                <a:stretch>
                  <a:fillRect l="-7692" r="-4615" b="-12500"/>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77E416FD-2477-93E9-B77C-FB36D4BB0862}"/>
              </a:ext>
            </a:extLst>
          </p:cNvPr>
          <p:cNvSpPr txBox="1"/>
          <p:nvPr/>
        </p:nvSpPr>
        <p:spPr>
          <a:xfrm>
            <a:off x="6742026" y="2410548"/>
            <a:ext cx="5777753" cy="2554545"/>
          </a:xfrm>
          <a:prstGeom prst="rect">
            <a:avLst/>
          </a:prstGeom>
          <a:noFill/>
        </p:spPr>
        <p:txBody>
          <a:bodyPr wrap="square">
            <a:spAutoFit/>
          </a:bodyPr>
          <a:lstStyle/>
          <a:p>
            <a:pPr algn="l"/>
            <a:r>
              <a:rPr lang="en-GB" sz="1600" b="0" i="0" u="none" strike="noStrike" baseline="0" dirty="0">
                <a:solidFill>
                  <a:srgbClr val="008000"/>
                </a:solidFill>
                <a:latin typeface="SFTT1000"/>
              </a:rPr>
              <a:t>&lt;</a:t>
            </a:r>
            <a:r>
              <a:rPr lang="en-GB" sz="1600" dirty="0">
                <a:solidFill>
                  <a:srgbClr val="008000"/>
                </a:solidFill>
                <a:latin typeface="SFTT1000"/>
              </a:rPr>
              <a:t>Delta</a:t>
            </a:r>
            <a:r>
              <a:rPr lang="en-GB" sz="1600" b="0" i="0" u="none" strike="noStrike" baseline="0" dirty="0">
                <a:solidFill>
                  <a:srgbClr val="008000"/>
                </a:solidFill>
                <a:latin typeface="SFTT1000"/>
              </a:rPr>
              <a:t>Surface&gt;</a:t>
            </a:r>
          </a:p>
          <a:p>
            <a:pPr lvl="1"/>
            <a:r>
              <a:rPr lang="en-GB" sz="1600" b="0" i="0" u="none" strike="noStrike" baseline="0" dirty="0">
                <a:solidFill>
                  <a:srgbClr val="008000"/>
                </a:solidFill>
                <a:latin typeface="SFTT1000"/>
              </a:rPr>
              <a:t>&lt;QuoteType&gt;</a:t>
            </a:r>
            <a:r>
              <a:rPr lang="en-GB" sz="1600" b="0" i="0" u="none" strike="noStrike" baseline="0" dirty="0">
                <a:latin typeface="SFTT1000"/>
              </a:rPr>
              <a:t>ImpliedVolatility</a:t>
            </a:r>
            <a:r>
              <a:rPr lang="en-GB" sz="1600" b="0" i="0" u="none" strike="noStrike" baseline="0" dirty="0">
                <a:solidFill>
                  <a:srgbClr val="008000"/>
                </a:solidFill>
                <a:latin typeface="SFTT1000"/>
              </a:rPr>
              <a:t>&lt;/QuoteType&gt;</a:t>
            </a:r>
          </a:p>
          <a:p>
            <a:pPr lvl="1"/>
            <a:r>
              <a:rPr lang="en-GB" sz="1600" b="0" i="0" u="none" strike="noStrike" baseline="0" dirty="0">
                <a:solidFill>
                  <a:srgbClr val="008000"/>
                </a:solidFill>
                <a:latin typeface="SFTT1000"/>
              </a:rPr>
              <a:t>&lt;VolatilityType&gt;</a:t>
            </a:r>
            <a:r>
              <a:rPr lang="en-GB" sz="1600" dirty="0">
                <a:latin typeface="SFTT1000"/>
              </a:rPr>
              <a:t>LogNormal</a:t>
            </a:r>
            <a:r>
              <a:rPr lang="en-GB" sz="1600" b="0" i="0" u="none" strike="noStrike" baseline="0" dirty="0">
                <a:solidFill>
                  <a:srgbClr val="008000"/>
                </a:solidFill>
                <a:latin typeface="SFTT1000"/>
              </a:rPr>
              <a:t>&lt;/ VolatilityType&gt;</a:t>
            </a:r>
          </a:p>
          <a:p>
            <a:pPr lvl="1"/>
            <a:r>
              <a:rPr lang="en-GB" sz="1600" dirty="0">
                <a:solidFill>
                  <a:srgbClr val="008000"/>
                </a:solidFill>
                <a:latin typeface="SFTT1000"/>
              </a:rPr>
              <a:t>&lt;DeltaType&gt;</a:t>
            </a:r>
            <a:r>
              <a:rPr lang="en-GB" sz="1600" dirty="0">
                <a:solidFill>
                  <a:schemeClr val="accent2">
                    <a:lumMod val="40000"/>
                    <a:lumOff val="60000"/>
                  </a:schemeClr>
                </a:solidFill>
                <a:latin typeface="SFTT1000"/>
              </a:rPr>
              <a:t>Spot|Fwd</a:t>
            </a:r>
            <a:r>
              <a:rPr lang="en-GB" sz="1600" dirty="0">
                <a:solidFill>
                  <a:srgbClr val="008000"/>
                </a:solidFill>
                <a:latin typeface="SFTT1000"/>
              </a:rPr>
              <a:t>&lt;/DeltaType&gt;</a:t>
            </a:r>
          </a:p>
          <a:p>
            <a:pPr lvl="1"/>
            <a:r>
              <a:rPr lang="en-GB" sz="1600" dirty="0">
                <a:solidFill>
                  <a:srgbClr val="008000"/>
                </a:solidFill>
                <a:latin typeface="SFTT1000"/>
              </a:rPr>
              <a:t>&lt;PutDeltas&gt;</a:t>
            </a:r>
            <a:r>
              <a:rPr lang="en-GB" sz="1600" dirty="0">
                <a:solidFill>
                  <a:schemeClr val="accent3">
                    <a:lumMod val="40000"/>
                    <a:lumOff val="60000"/>
                  </a:schemeClr>
                </a:solidFill>
                <a:latin typeface="SFTT1000"/>
              </a:rPr>
              <a:t>0.10,0.20,0.30,0.40</a:t>
            </a:r>
            <a:r>
              <a:rPr lang="en-GB" sz="1600" dirty="0">
                <a:solidFill>
                  <a:srgbClr val="008000"/>
                </a:solidFill>
                <a:latin typeface="SFTT1000"/>
              </a:rPr>
              <a:t>&lt;/PutDeltas&gt;</a:t>
            </a:r>
          </a:p>
          <a:p>
            <a:pPr lvl="1"/>
            <a:r>
              <a:rPr lang="en-GB" sz="1600" dirty="0">
                <a:solidFill>
                  <a:srgbClr val="008000"/>
                </a:solidFill>
                <a:latin typeface="SFTT1000"/>
              </a:rPr>
              <a:t>&lt;CallDeltas&gt;</a:t>
            </a:r>
            <a:r>
              <a:rPr lang="en-GB" sz="1600" dirty="0">
                <a:solidFill>
                  <a:schemeClr val="accent3">
                    <a:lumMod val="40000"/>
                    <a:lumOff val="60000"/>
                  </a:schemeClr>
                </a:solidFill>
                <a:latin typeface="SFTT1000"/>
              </a:rPr>
              <a:t>0.10,0.20,0.30,0.40</a:t>
            </a:r>
            <a:r>
              <a:rPr lang="en-GB" sz="1600" dirty="0">
                <a:solidFill>
                  <a:srgbClr val="008000"/>
                </a:solidFill>
                <a:latin typeface="SFTT1000"/>
              </a:rPr>
              <a:t>&lt;/CallDeltas&gt;</a:t>
            </a:r>
          </a:p>
          <a:p>
            <a:pPr lvl="1"/>
            <a:r>
              <a:rPr lang="en-GB" sz="1600" dirty="0">
                <a:solidFill>
                  <a:srgbClr val="008000"/>
                </a:solidFill>
                <a:latin typeface="SFTT1000"/>
              </a:rPr>
              <a:t>&lt;AtmType&gt;</a:t>
            </a:r>
            <a:r>
              <a:rPr lang="en-GB" sz="1600" dirty="0">
                <a:latin typeface="SFTT1000"/>
              </a:rPr>
              <a:t>AtmDeltaNeutral</a:t>
            </a:r>
            <a:r>
              <a:rPr lang="en-GB" sz="1600" dirty="0">
                <a:solidFill>
                  <a:srgbClr val="008000"/>
                </a:solidFill>
                <a:latin typeface="SFTT1000"/>
              </a:rPr>
              <a:t>&lt;/AtmType&gt;</a:t>
            </a:r>
          </a:p>
          <a:p>
            <a:pPr lvl="1"/>
            <a:r>
              <a:rPr lang="en-GB" sz="1600" dirty="0">
                <a:solidFill>
                  <a:srgbClr val="008000"/>
                </a:solidFill>
                <a:latin typeface="SFTT1000"/>
              </a:rPr>
              <a:t>&lt;AtmDeltaType&gt;</a:t>
            </a:r>
            <a:r>
              <a:rPr lang="en-GB" sz="1600" dirty="0">
                <a:solidFill>
                  <a:schemeClr val="accent2">
                    <a:lumMod val="40000"/>
                    <a:lumOff val="60000"/>
                  </a:schemeClr>
                </a:solidFill>
                <a:latin typeface="SFTT1000"/>
              </a:rPr>
              <a:t>Spot|Fwd</a:t>
            </a:r>
            <a:r>
              <a:rPr lang="en-GB" sz="1600" dirty="0">
                <a:solidFill>
                  <a:srgbClr val="008000"/>
                </a:solidFill>
                <a:latin typeface="SFTT1000"/>
              </a:rPr>
              <a:t>&lt;/AtmDeltaType&gt;</a:t>
            </a:r>
          </a:p>
          <a:p>
            <a:pPr lvl="1"/>
            <a:r>
              <a:rPr lang="en-GB" sz="1600" dirty="0">
                <a:solidFill>
                  <a:srgbClr val="008000"/>
                </a:solidFill>
                <a:latin typeface="SFTT1000"/>
              </a:rPr>
              <a:t>&lt;Expiries&gt;</a:t>
            </a:r>
            <a:r>
              <a:rPr lang="en-GB" sz="1600" dirty="0">
                <a:solidFill>
                  <a:schemeClr val="accent3">
                    <a:lumMod val="40000"/>
                    <a:lumOff val="60000"/>
                  </a:schemeClr>
                </a:solidFill>
                <a:latin typeface="SFTT1000"/>
              </a:rPr>
              <a:t>*</a:t>
            </a:r>
            <a:r>
              <a:rPr lang="en-GB" sz="1600" dirty="0">
                <a:solidFill>
                  <a:srgbClr val="008000"/>
                </a:solidFill>
                <a:latin typeface="SFTT1000"/>
              </a:rPr>
              <a:t>&lt;/Expiries&gt;</a:t>
            </a:r>
            <a:endParaRPr lang="en-GB" sz="1600" b="0" i="0" u="none" strike="noStrike" baseline="0" dirty="0">
              <a:solidFill>
                <a:srgbClr val="008000"/>
              </a:solidFill>
              <a:latin typeface="SFTT1000"/>
            </a:endParaRPr>
          </a:p>
          <a:p>
            <a:r>
              <a:rPr lang="en-GB" sz="1600" b="0" i="0" u="none" strike="noStrike" baseline="0" dirty="0">
                <a:solidFill>
                  <a:srgbClr val="008000"/>
                </a:solidFill>
                <a:latin typeface="SFTT1000"/>
              </a:rPr>
              <a:t>&lt;/DeltaSurface&gt;</a:t>
            </a:r>
          </a:p>
        </p:txBody>
      </p:sp>
      <p:cxnSp>
        <p:nvCxnSpPr>
          <p:cNvPr id="15" name="Straight Connector 14">
            <a:extLst>
              <a:ext uri="{FF2B5EF4-FFF2-40B4-BE49-F238E27FC236}">
                <a16:creationId xmlns:a16="http://schemas.microsoft.com/office/drawing/2014/main" id="{ED197B28-B90A-95E4-8A5B-4396B377C693}"/>
              </a:ext>
            </a:extLst>
          </p:cNvPr>
          <p:cNvCxnSpPr/>
          <p:nvPr/>
        </p:nvCxnSpPr>
        <p:spPr>
          <a:xfrm>
            <a:off x="10979186" y="6003207"/>
            <a:ext cx="462337" cy="0"/>
          </a:xfrm>
          <a:prstGeom prst="line">
            <a:avLst/>
          </a:prstGeom>
          <a:ln>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9E3828E-ED3E-CA36-B739-F576B5363AEC}"/>
              </a:ext>
            </a:extLst>
          </p:cNvPr>
          <p:cNvSpPr txBox="1"/>
          <p:nvPr/>
        </p:nvSpPr>
        <p:spPr>
          <a:xfrm>
            <a:off x="11441523" y="5871920"/>
            <a:ext cx="1208926" cy="276999"/>
          </a:xfrm>
          <a:prstGeom prst="rect">
            <a:avLst/>
          </a:prstGeom>
          <a:noFill/>
        </p:spPr>
        <p:txBody>
          <a:bodyPr wrap="square" rtlCol="0">
            <a:spAutoFit/>
          </a:bodyPr>
          <a:lstStyle/>
          <a:p>
            <a:r>
              <a:rPr lang="en-GB" sz="1200" dirty="0">
                <a:solidFill>
                  <a:schemeClr val="accent3">
                    <a:lumMod val="40000"/>
                    <a:lumOff val="60000"/>
                  </a:schemeClr>
                </a:solidFill>
              </a:rPr>
              <a:t>Example</a:t>
            </a:r>
          </a:p>
        </p:txBody>
      </p:sp>
      <p:sp>
        <p:nvSpPr>
          <p:cNvPr id="21" name="TextBox 20">
            <a:extLst>
              <a:ext uri="{FF2B5EF4-FFF2-40B4-BE49-F238E27FC236}">
                <a16:creationId xmlns:a16="http://schemas.microsoft.com/office/drawing/2014/main" id="{81C9CE72-2CEB-B192-0DF3-9E3C9E0C7761}"/>
              </a:ext>
            </a:extLst>
          </p:cNvPr>
          <p:cNvSpPr txBox="1"/>
          <p:nvPr/>
        </p:nvSpPr>
        <p:spPr>
          <a:xfrm>
            <a:off x="11449931" y="6112099"/>
            <a:ext cx="815835" cy="276999"/>
          </a:xfrm>
          <a:prstGeom prst="rect">
            <a:avLst/>
          </a:prstGeom>
          <a:noFill/>
        </p:spPr>
        <p:txBody>
          <a:bodyPr wrap="square">
            <a:spAutoFit/>
          </a:bodyPr>
          <a:lstStyle/>
          <a:p>
            <a:r>
              <a:rPr lang="en-US" sz="1200" b="0" i="0" u="none" strike="noStrike" baseline="0" dirty="0">
                <a:solidFill>
                  <a:schemeClr val="accent2">
                    <a:lumMod val="40000"/>
                    <a:lumOff val="60000"/>
                  </a:schemeClr>
                </a:solidFill>
                <a:latin typeface="SFTT1200"/>
              </a:rPr>
              <a:t>Choice</a:t>
            </a:r>
            <a:endParaRPr lang="en-GB" sz="1200" dirty="0"/>
          </a:p>
        </p:txBody>
      </p:sp>
      <p:cxnSp>
        <p:nvCxnSpPr>
          <p:cNvPr id="22" name="Straight Connector 21">
            <a:extLst>
              <a:ext uri="{FF2B5EF4-FFF2-40B4-BE49-F238E27FC236}">
                <a16:creationId xmlns:a16="http://schemas.microsoft.com/office/drawing/2014/main" id="{7C497624-FEDA-DAA0-DD18-C299B1315096}"/>
              </a:ext>
            </a:extLst>
          </p:cNvPr>
          <p:cNvCxnSpPr/>
          <p:nvPr/>
        </p:nvCxnSpPr>
        <p:spPr>
          <a:xfrm>
            <a:off x="10988104" y="6250598"/>
            <a:ext cx="462337"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54085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A57E41-298E-671E-FDBC-A4F3FAFCB7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FA9AA3-EB54-265D-635C-9947E9C3F283}"/>
              </a:ext>
            </a:extLst>
          </p:cNvPr>
          <p:cNvSpPr>
            <a:spLocks noGrp="1"/>
          </p:cNvSpPr>
          <p:nvPr>
            <p:ph type="ctrTitle"/>
          </p:nvPr>
        </p:nvSpPr>
        <p:spPr/>
        <p:txBody>
          <a:bodyPr/>
          <a:lstStyle/>
          <a:p>
            <a:r>
              <a:rPr lang="en-GB" dirty="0"/>
              <a:t>Market Data Schema</a:t>
            </a:r>
          </a:p>
        </p:txBody>
      </p:sp>
      <p:sp>
        <p:nvSpPr>
          <p:cNvPr id="29" name="Rectangle: Rounded Corners 28">
            <a:extLst>
              <a:ext uri="{FF2B5EF4-FFF2-40B4-BE49-F238E27FC236}">
                <a16:creationId xmlns:a16="http://schemas.microsoft.com/office/drawing/2014/main" id="{F38BDEC0-5AF1-BE23-C231-383A541D2A90}"/>
              </a:ext>
            </a:extLst>
          </p:cNvPr>
          <p:cNvSpPr/>
          <p:nvPr/>
        </p:nvSpPr>
        <p:spPr>
          <a:xfrm>
            <a:off x="2983845" y="2645157"/>
            <a:ext cx="1854697" cy="512177"/>
          </a:xfrm>
          <a:prstGeom prst="round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400" dirty="0"/>
              <a:t>STOXX50E</a:t>
            </a:r>
          </a:p>
        </p:txBody>
      </p:sp>
      <p:sp>
        <p:nvSpPr>
          <p:cNvPr id="30" name="TextBox 29">
            <a:extLst>
              <a:ext uri="{FF2B5EF4-FFF2-40B4-BE49-F238E27FC236}">
                <a16:creationId xmlns:a16="http://schemas.microsoft.com/office/drawing/2014/main" id="{EBBB1B9F-4BB2-3598-61DA-809835138B95}"/>
              </a:ext>
            </a:extLst>
          </p:cNvPr>
          <p:cNvSpPr txBox="1"/>
          <p:nvPr/>
        </p:nvSpPr>
        <p:spPr>
          <a:xfrm>
            <a:off x="3022991" y="3157334"/>
            <a:ext cx="1794316" cy="307777"/>
          </a:xfrm>
          <a:prstGeom prst="rect">
            <a:avLst/>
          </a:prstGeom>
          <a:noFill/>
        </p:spPr>
        <p:txBody>
          <a:bodyPr wrap="square" rtlCol="0">
            <a:spAutoFit/>
          </a:bodyPr>
          <a:lstStyle/>
          <a:p>
            <a:pPr algn="ctr"/>
            <a:r>
              <a:rPr lang="en-GB" sz="1400" b="1" dirty="0">
                <a:solidFill>
                  <a:schemeClr val="accent6">
                    <a:lumMod val="75000"/>
                  </a:schemeClr>
                </a:solidFill>
              </a:rPr>
              <a:t>Equity Volatility</a:t>
            </a:r>
          </a:p>
        </p:txBody>
      </p:sp>
      <p:sp>
        <p:nvSpPr>
          <p:cNvPr id="37" name="TextBox 36">
            <a:extLst>
              <a:ext uri="{FF2B5EF4-FFF2-40B4-BE49-F238E27FC236}">
                <a16:creationId xmlns:a16="http://schemas.microsoft.com/office/drawing/2014/main" id="{E6730885-3506-BD31-7AA5-5414AB5A5014}"/>
              </a:ext>
            </a:extLst>
          </p:cNvPr>
          <p:cNvSpPr txBox="1"/>
          <p:nvPr/>
        </p:nvSpPr>
        <p:spPr>
          <a:xfrm rot="16200000">
            <a:off x="500920" y="2527722"/>
            <a:ext cx="1725193" cy="954107"/>
          </a:xfrm>
          <a:prstGeom prst="rect">
            <a:avLst/>
          </a:prstGeom>
          <a:noFill/>
        </p:spPr>
        <p:txBody>
          <a:bodyPr wrap="square" rtlCol="0">
            <a:spAutoFit/>
          </a:bodyPr>
          <a:lstStyle/>
          <a:p>
            <a:pPr algn="ctr"/>
            <a:r>
              <a:rPr lang="en-GB" sz="2800" b="1" dirty="0">
                <a:solidFill>
                  <a:schemeClr val="accent6">
                    <a:lumMod val="75000"/>
                  </a:schemeClr>
                </a:solidFill>
              </a:rPr>
              <a:t>Equity Volatility</a:t>
            </a:r>
          </a:p>
        </p:txBody>
      </p:sp>
      <p:grpSp>
        <p:nvGrpSpPr>
          <p:cNvPr id="57" name="Group 56">
            <a:extLst>
              <a:ext uri="{FF2B5EF4-FFF2-40B4-BE49-F238E27FC236}">
                <a16:creationId xmlns:a16="http://schemas.microsoft.com/office/drawing/2014/main" id="{777CBDBD-8DA6-99A1-D3A7-D8F855D7C556}"/>
              </a:ext>
            </a:extLst>
          </p:cNvPr>
          <p:cNvGrpSpPr/>
          <p:nvPr/>
        </p:nvGrpSpPr>
        <p:grpSpPr>
          <a:xfrm>
            <a:off x="6513724" y="5050290"/>
            <a:ext cx="2130753" cy="1122306"/>
            <a:chOff x="9023567" y="5093877"/>
            <a:chExt cx="2283769" cy="948082"/>
          </a:xfrm>
        </p:grpSpPr>
        <p:sp>
          <p:nvSpPr>
            <p:cNvPr id="58" name="Rectangle: Rounded Corners 57">
              <a:extLst>
                <a:ext uri="{FF2B5EF4-FFF2-40B4-BE49-F238E27FC236}">
                  <a16:creationId xmlns:a16="http://schemas.microsoft.com/office/drawing/2014/main" id="{9B2D8BAC-BBB2-49FE-779F-3665DE14A075}"/>
                </a:ext>
              </a:extLst>
            </p:cNvPr>
            <p:cNvSpPr/>
            <p:nvPr/>
          </p:nvSpPr>
          <p:spPr>
            <a:xfrm>
              <a:off x="9157381" y="5441796"/>
              <a:ext cx="2042903" cy="234459"/>
            </a:xfrm>
            <a:prstGeom prst="round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050" dirty="0"/>
                <a:t>CurveConfig + TodaysMarket</a:t>
              </a:r>
            </a:p>
          </p:txBody>
        </p:sp>
        <p:sp>
          <p:nvSpPr>
            <p:cNvPr id="63" name="Rectangle: Rounded Corners 62">
              <a:extLst>
                <a:ext uri="{FF2B5EF4-FFF2-40B4-BE49-F238E27FC236}">
                  <a16:creationId xmlns:a16="http://schemas.microsoft.com/office/drawing/2014/main" id="{8BFAFCF3-1D3D-7533-A43A-F2919793410E}"/>
                </a:ext>
              </a:extLst>
            </p:cNvPr>
            <p:cNvSpPr/>
            <p:nvPr/>
          </p:nvSpPr>
          <p:spPr>
            <a:xfrm>
              <a:off x="9157381" y="5697264"/>
              <a:ext cx="2042903" cy="23445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050" dirty="0"/>
                <a:t>MarketData</a:t>
              </a:r>
            </a:p>
          </p:txBody>
        </p:sp>
        <p:sp>
          <p:nvSpPr>
            <p:cNvPr id="64" name="Rectangle: Rounded Corners 63">
              <a:extLst>
                <a:ext uri="{FF2B5EF4-FFF2-40B4-BE49-F238E27FC236}">
                  <a16:creationId xmlns:a16="http://schemas.microsoft.com/office/drawing/2014/main" id="{DED0FA91-24D5-B769-B948-4DC38814D05E}"/>
                </a:ext>
              </a:extLst>
            </p:cNvPr>
            <p:cNvSpPr/>
            <p:nvPr/>
          </p:nvSpPr>
          <p:spPr>
            <a:xfrm>
              <a:off x="9023567" y="5093877"/>
              <a:ext cx="2283769" cy="948082"/>
            </a:xfrm>
            <a:prstGeom prst="roundRect">
              <a:avLst>
                <a:gd name="adj" fmla="val 688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100" b="1" dirty="0">
                  <a:solidFill>
                    <a:srgbClr val="C00000"/>
                  </a:solidFill>
                </a:rPr>
                <a:t>Legend:</a:t>
              </a:r>
            </a:p>
          </p:txBody>
        </p:sp>
      </p:grpSp>
      <p:sp>
        <p:nvSpPr>
          <p:cNvPr id="65" name="Rectangle: Rounded Corners 64">
            <a:extLst>
              <a:ext uri="{FF2B5EF4-FFF2-40B4-BE49-F238E27FC236}">
                <a16:creationId xmlns:a16="http://schemas.microsoft.com/office/drawing/2014/main" id="{5976994E-BEA5-DFD0-1F4A-8E70EBC24B59}"/>
              </a:ext>
            </a:extLst>
          </p:cNvPr>
          <p:cNvSpPr/>
          <p:nvPr/>
        </p:nvSpPr>
        <p:spPr>
          <a:xfrm>
            <a:off x="5762626" y="2142177"/>
            <a:ext cx="3086100" cy="1530929"/>
          </a:xfrm>
          <a:prstGeom prst="roundRect">
            <a:avLst>
              <a:gd name="adj" fmla="val 4404"/>
            </a:avLst>
          </a:prstGeom>
          <a:solidFill>
            <a:schemeClr val="bg1">
              <a:lumMod val="95000"/>
            </a:schemeClr>
          </a:solid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400" b="1" dirty="0">
                <a:solidFill>
                  <a:schemeClr val="tx1"/>
                </a:solidFill>
              </a:rPr>
              <a:t>Delta Surface</a:t>
            </a:r>
          </a:p>
        </p:txBody>
      </p:sp>
      <p:sp>
        <p:nvSpPr>
          <p:cNvPr id="67" name="TextBox 66">
            <a:extLst>
              <a:ext uri="{FF2B5EF4-FFF2-40B4-BE49-F238E27FC236}">
                <a16:creationId xmlns:a16="http://schemas.microsoft.com/office/drawing/2014/main" id="{9EE3FCA6-C913-3481-826A-5B36B2EBB9C3}"/>
              </a:ext>
            </a:extLst>
          </p:cNvPr>
          <p:cNvSpPr txBox="1"/>
          <p:nvPr/>
        </p:nvSpPr>
        <p:spPr>
          <a:xfrm>
            <a:off x="6096000" y="1713986"/>
            <a:ext cx="2212533" cy="369332"/>
          </a:xfrm>
          <a:prstGeom prst="rect">
            <a:avLst/>
          </a:prstGeom>
          <a:noFill/>
        </p:spPr>
        <p:txBody>
          <a:bodyPr wrap="square" rtlCol="0">
            <a:spAutoFit/>
          </a:bodyPr>
          <a:lstStyle/>
          <a:p>
            <a:pPr algn="ctr"/>
            <a:r>
              <a:rPr lang="en-GB" b="1" dirty="0">
                <a:solidFill>
                  <a:schemeClr val="accent1">
                    <a:lumMod val="60000"/>
                    <a:lumOff val="40000"/>
                  </a:schemeClr>
                </a:solidFill>
              </a:rPr>
              <a:t>STOXX50E</a:t>
            </a:r>
          </a:p>
        </p:txBody>
      </p:sp>
      <p:cxnSp>
        <p:nvCxnSpPr>
          <p:cNvPr id="97" name="Straight Arrow Connector 96">
            <a:extLst>
              <a:ext uri="{FF2B5EF4-FFF2-40B4-BE49-F238E27FC236}">
                <a16:creationId xmlns:a16="http://schemas.microsoft.com/office/drawing/2014/main" id="{C21C14B9-508F-708E-46FE-AE5462FC11C9}"/>
              </a:ext>
            </a:extLst>
          </p:cNvPr>
          <p:cNvCxnSpPr>
            <a:cxnSpLocks/>
            <a:stCxn id="29" idx="3"/>
            <a:endCxn id="65" idx="1"/>
          </p:cNvCxnSpPr>
          <p:nvPr/>
        </p:nvCxnSpPr>
        <p:spPr>
          <a:xfrm>
            <a:off x="4838542" y="2901246"/>
            <a:ext cx="924084" cy="6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78AB1FC4-4CF4-9AC1-5267-0881544BADC7}"/>
              </a:ext>
            </a:extLst>
          </p:cNvPr>
          <p:cNvSpPr txBox="1"/>
          <p:nvPr/>
        </p:nvSpPr>
        <p:spPr>
          <a:xfrm>
            <a:off x="1218489" y="1002911"/>
            <a:ext cx="10027580" cy="369332"/>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GB" b="1" dirty="0">
                <a:solidFill>
                  <a:schemeClr val="bg1"/>
                </a:solidFill>
              </a:rPr>
              <a:t>Explicit Implied Volatility - Delta Surface Case</a:t>
            </a:r>
          </a:p>
        </p:txBody>
      </p:sp>
      <p:sp>
        <p:nvSpPr>
          <p:cNvPr id="21" name="TextBox 20">
            <a:extLst>
              <a:ext uri="{FF2B5EF4-FFF2-40B4-BE49-F238E27FC236}">
                <a16:creationId xmlns:a16="http://schemas.microsoft.com/office/drawing/2014/main" id="{C1C2CC43-E583-6869-42B3-0FCF092EA32D}"/>
              </a:ext>
            </a:extLst>
          </p:cNvPr>
          <p:cNvSpPr txBox="1"/>
          <p:nvPr/>
        </p:nvSpPr>
        <p:spPr>
          <a:xfrm>
            <a:off x="1553690" y="3964144"/>
            <a:ext cx="824419" cy="369332"/>
          </a:xfrm>
          <a:prstGeom prst="rect">
            <a:avLst/>
          </a:prstGeom>
          <a:solidFill>
            <a:schemeClr val="accent1">
              <a:lumMod val="20000"/>
              <a:lumOff val="80000"/>
            </a:schemeClr>
          </a:solidFill>
        </p:spPr>
        <p:txBody>
          <a:bodyPr wrap="square" rtlCol="0">
            <a:spAutoFit/>
          </a:bodyPr>
          <a:lstStyle/>
          <a:p>
            <a:pPr algn="ctr"/>
            <a:r>
              <a:rPr lang="en-GB" b="1" dirty="0"/>
              <a:t>Input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544FBDF-56D9-80F5-A73A-07CAE95D0299}"/>
                  </a:ext>
                </a:extLst>
              </p:cNvPr>
              <p:cNvSpPr txBox="1"/>
              <p:nvPr/>
            </p:nvSpPr>
            <p:spPr>
              <a:xfrm>
                <a:off x="2378109" y="3946337"/>
                <a:ext cx="895164"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smtClean="0">
                              <a:solidFill>
                                <a:srgbClr val="F28B62"/>
                              </a:solidFill>
                              <a:latin typeface="Cambria Math" panose="02040503050406030204" pitchFamily="18" charset="0"/>
                              <a:ea typeface="Cambria Math" panose="02040503050406030204" pitchFamily="18" charset="0"/>
                            </a:rPr>
                          </m:ctrlPr>
                        </m:sSubPr>
                        <m:e>
                          <m:r>
                            <a:rPr lang="en-GB" b="0" i="1" smtClean="0">
                              <a:solidFill>
                                <a:srgbClr val="F28B62"/>
                              </a:solidFill>
                              <a:latin typeface="Cambria Math" panose="02040503050406030204" pitchFamily="18" charset="0"/>
                              <a:ea typeface="Cambria Math" panose="02040503050406030204" pitchFamily="18" charset="0"/>
                            </a:rPr>
                            <m:t>𝜎</m:t>
                          </m:r>
                        </m:e>
                        <m:sub>
                          <m:r>
                            <a:rPr lang="en-GB" b="0" i="1" smtClean="0">
                              <a:solidFill>
                                <a:srgbClr val="F28B62"/>
                              </a:solidFill>
                              <a:latin typeface="Cambria Math" panose="02040503050406030204" pitchFamily="18" charset="0"/>
                              <a:ea typeface="Cambria Math" panose="02040503050406030204" pitchFamily="18" charset="0"/>
                            </a:rPr>
                            <m:t>∆,</m:t>
                          </m:r>
                          <m:r>
                            <a:rPr lang="en-GB" b="0" i="1" smtClean="0">
                              <a:solidFill>
                                <a:srgbClr val="F28B62"/>
                              </a:solidFill>
                              <a:latin typeface="Cambria Math" panose="02040503050406030204" pitchFamily="18" charset="0"/>
                              <a:ea typeface="Cambria Math" panose="02040503050406030204" pitchFamily="18" charset="0"/>
                            </a:rPr>
                            <m:t>𝑡</m:t>
                          </m:r>
                        </m:sub>
                      </m:sSub>
                      <m:r>
                        <a:rPr lang="en-GB" b="0" i="1" smtClean="0">
                          <a:solidFill>
                            <a:srgbClr val="F28B62"/>
                          </a:solidFill>
                          <a:latin typeface="Cambria Math" panose="02040503050406030204" pitchFamily="18" charset="0"/>
                          <a:ea typeface="Cambria Math" panose="02040503050406030204" pitchFamily="18" charset="0"/>
                        </a:rPr>
                        <m:t> </m:t>
                      </m:r>
                    </m:oMath>
                  </m:oMathPara>
                </a14:m>
                <a:endParaRPr lang="en-GB" dirty="0">
                  <a:solidFill>
                    <a:srgbClr val="F28B62"/>
                  </a:solidFill>
                </a:endParaRPr>
              </a:p>
            </p:txBody>
          </p:sp>
        </mc:Choice>
        <mc:Fallback xmlns="">
          <p:sp>
            <p:nvSpPr>
              <p:cNvPr id="7" name="TextBox 6">
                <a:extLst>
                  <a:ext uri="{FF2B5EF4-FFF2-40B4-BE49-F238E27FC236}">
                    <a16:creationId xmlns:a16="http://schemas.microsoft.com/office/drawing/2014/main" id="{6544FBDF-56D9-80F5-A73A-07CAE95D0299}"/>
                  </a:ext>
                </a:extLst>
              </p:cNvPr>
              <p:cNvSpPr txBox="1">
                <a:spLocks noRot="1" noChangeAspect="1" noMove="1" noResize="1" noEditPoints="1" noAdjustHandles="1" noChangeArrowheads="1" noChangeShapeType="1" noTextEdit="1"/>
              </p:cNvSpPr>
              <p:nvPr/>
            </p:nvSpPr>
            <p:spPr>
              <a:xfrm>
                <a:off x="2378109" y="3946337"/>
                <a:ext cx="895164" cy="381515"/>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BD55220-F307-1CDC-801A-3176CB3D86C7}"/>
                  </a:ext>
                </a:extLst>
              </p:cNvPr>
              <p:cNvSpPr txBox="1"/>
              <p:nvPr/>
            </p:nvSpPr>
            <p:spPr>
              <a:xfrm>
                <a:off x="5798051" y="2723749"/>
                <a:ext cx="895164"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smtClean="0">
                              <a:solidFill>
                                <a:srgbClr val="F28B62"/>
                              </a:solidFill>
                              <a:latin typeface="Cambria Math" panose="02040503050406030204" pitchFamily="18" charset="0"/>
                              <a:ea typeface="Cambria Math" panose="02040503050406030204" pitchFamily="18" charset="0"/>
                            </a:rPr>
                          </m:ctrlPr>
                        </m:sSubPr>
                        <m:e>
                          <m:r>
                            <a:rPr lang="en-GB" b="0" i="1" smtClean="0">
                              <a:solidFill>
                                <a:srgbClr val="F28B62"/>
                              </a:solidFill>
                              <a:latin typeface="Cambria Math" panose="02040503050406030204" pitchFamily="18" charset="0"/>
                              <a:ea typeface="Cambria Math" panose="02040503050406030204" pitchFamily="18" charset="0"/>
                            </a:rPr>
                            <m:t>𝜎</m:t>
                          </m:r>
                        </m:e>
                        <m:sub>
                          <m:r>
                            <a:rPr lang="en-GB" b="0" i="1" smtClean="0">
                              <a:solidFill>
                                <a:srgbClr val="F28B62"/>
                              </a:solidFill>
                              <a:latin typeface="Cambria Math" panose="02040503050406030204" pitchFamily="18" charset="0"/>
                              <a:ea typeface="Cambria Math" panose="02040503050406030204" pitchFamily="18" charset="0"/>
                            </a:rPr>
                            <m:t>∆,</m:t>
                          </m:r>
                          <m:r>
                            <a:rPr lang="en-GB" b="0" i="1" smtClean="0">
                              <a:solidFill>
                                <a:srgbClr val="F28B62"/>
                              </a:solidFill>
                              <a:latin typeface="Cambria Math" panose="02040503050406030204" pitchFamily="18" charset="0"/>
                              <a:ea typeface="Cambria Math" panose="02040503050406030204" pitchFamily="18" charset="0"/>
                            </a:rPr>
                            <m:t>𝑡</m:t>
                          </m:r>
                        </m:sub>
                      </m:sSub>
                      <m:r>
                        <a:rPr lang="en-GB" b="0" i="1" smtClean="0">
                          <a:solidFill>
                            <a:srgbClr val="F28B62"/>
                          </a:solidFill>
                          <a:latin typeface="Cambria Math" panose="02040503050406030204" pitchFamily="18" charset="0"/>
                          <a:ea typeface="Cambria Math" panose="02040503050406030204" pitchFamily="18" charset="0"/>
                        </a:rPr>
                        <m:t> </m:t>
                      </m:r>
                    </m:oMath>
                  </m:oMathPara>
                </a14:m>
                <a:endParaRPr lang="en-GB" dirty="0">
                  <a:solidFill>
                    <a:srgbClr val="F28B62"/>
                  </a:solidFill>
                </a:endParaRPr>
              </a:p>
            </p:txBody>
          </p:sp>
        </mc:Choice>
        <mc:Fallback xmlns="">
          <p:sp>
            <p:nvSpPr>
              <p:cNvPr id="8" name="TextBox 7">
                <a:extLst>
                  <a:ext uri="{FF2B5EF4-FFF2-40B4-BE49-F238E27FC236}">
                    <a16:creationId xmlns:a16="http://schemas.microsoft.com/office/drawing/2014/main" id="{9BD55220-F307-1CDC-801A-3176CB3D86C7}"/>
                  </a:ext>
                </a:extLst>
              </p:cNvPr>
              <p:cNvSpPr txBox="1">
                <a:spLocks noRot="1" noChangeAspect="1" noMove="1" noResize="1" noEditPoints="1" noAdjustHandles="1" noChangeArrowheads="1" noChangeShapeType="1" noTextEdit="1"/>
              </p:cNvSpPr>
              <p:nvPr/>
            </p:nvSpPr>
            <p:spPr>
              <a:xfrm>
                <a:off x="5798051" y="2723749"/>
                <a:ext cx="895164" cy="381515"/>
              </a:xfrm>
              <a:prstGeom prst="rect">
                <a:avLst/>
              </a:prstGeom>
              <a:blipFill>
                <a:blip r:embed="rId3"/>
                <a:stretch>
                  <a:fillRect/>
                </a:stretch>
              </a:blipFill>
            </p:spPr>
            <p:txBody>
              <a:bodyPr/>
              <a:lstStyle/>
              <a:p>
                <a:r>
                  <a:rPr lang="en-GB">
                    <a:noFill/>
                  </a:rPr>
                  <a:t> </a:t>
                </a:r>
              </a:p>
            </p:txBody>
          </p:sp>
        </mc:Fallback>
      </mc:AlternateContent>
      <p:sp>
        <p:nvSpPr>
          <p:cNvPr id="14" name="Rectangle: Rounded Corners 13">
            <a:extLst>
              <a:ext uri="{FF2B5EF4-FFF2-40B4-BE49-F238E27FC236}">
                <a16:creationId xmlns:a16="http://schemas.microsoft.com/office/drawing/2014/main" id="{DAFB77AB-23D8-6686-1688-E4B2B5C0109B}"/>
              </a:ext>
            </a:extLst>
          </p:cNvPr>
          <p:cNvSpPr/>
          <p:nvPr/>
        </p:nvSpPr>
        <p:spPr>
          <a:xfrm>
            <a:off x="6625363" y="2645157"/>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t>FX/RATE/EUR/USD</a:t>
            </a:r>
          </a:p>
        </p:txBody>
      </p:sp>
      <p:sp>
        <p:nvSpPr>
          <p:cNvPr id="15" name="Rectangle: Rounded Corners 14">
            <a:extLst>
              <a:ext uri="{FF2B5EF4-FFF2-40B4-BE49-F238E27FC236}">
                <a16:creationId xmlns:a16="http://schemas.microsoft.com/office/drawing/2014/main" id="{D3DAFD5E-9103-4491-A05E-9A74543A7CDA}"/>
              </a:ext>
            </a:extLst>
          </p:cNvPr>
          <p:cNvSpPr/>
          <p:nvPr/>
        </p:nvSpPr>
        <p:spPr>
          <a:xfrm>
            <a:off x="6666849" y="2676749"/>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t>FX/RATE/EUR/USD</a:t>
            </a:r>
          </a:p>
        </p:txBody>
      </p:sp>
      <p:sp>
        <p:nvSpPr>
          <p:cNvPr id="16" name="Rectangle: Rounded Corners 15">
            <a:extLst>
              <a:ext uri="{FF2B5EF4-FFF2-40B4-BE49-F238E27FC236}">
                <a16:creationId xmlns:a16="http://schemas.microsoft.com/office/drawing/2014/main" id="{201C4F01-E361-CCEF-639D-94757DD7B4E4}"/>
              </a:ext>
            </a:extLst>
          </p:cNvPr>
          <p:cNvSpPr/>
          <p:nvPr/>
        </p:nvSpPr>
        <p:spPr>
          <a:xfrm>
            <a:off x="6707945" y="2712373"/>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000" dirty="0"/>
              <a:t>EQUITY_OPTION/RATE_LNVOL/RIC:.STOXX50E/EUR/*</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8B53DD9-DDE4-3815-83A6-E555A8E51303}"/>
                  </a:ext>
                </a:extLst>
              </p:cNvPr>
              <p:cNvSpPr txBox="1"/>
              <p:nvPr/>
            </p:nvSpPr>
            <p:spPr>
              <a:xfrm>
                <a:off x="2626037" y="4519896"/>
                <a:ext cx="1093248"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ea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𝐾</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sub>
                      </m:sSub>
                      <m:r>
                        <a:rPr lang="en-GB" i="1">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sub>
                      </m:sSub>
                    </m:oMath>
                  </m:oMathPara>
                </a14:m>
                <a:endParaRPr lang="en-GB" dirty="0"/>
              </a:p>
            </p:txBody>
          </p:sp>
        </mc:Choice>
        <mc:Fallback xmlns="">
          <p:sp>
            <p:nvSpPr>
              <p:cNvPr id="3" name="TextBox 2">
                <a:extLst>
                  <a:ext uri="{FF2B5EF4-FFF2-40B4-BE49-F238E27FC236}">
                    <a16:creationId xmlns:a16="http://schemas.microsoft.com/office/drawing/2014/main" id="{78B53DD9-DDE4-3815-83A6-E555A8E51303}"/>
                  </a:ext>
                </a:extLst>
              </p:cNvPr>
              <p:cNvSpPr txBox="1">
                <a:spLocks noRot="1" noChangeAspect="1" noMove="1" noResize="1" noEditPoints="1" noAdjustHandles="1" noChangeArrowheads="1" noChangeShapeType="1" noTextEdit="1"/>
              </p:cNvSpPr>
              <p:nvPr/>
            </p:nvSpPr>
            <p:spPr>
              <a:xfrm>
                <a:off x="2626037" y="4519896"/>
                <a:ext cx="1093248" cy="289182"/>
              </a:xfrm>
              <a:prstGeom prst="rect">
                <a:avLst/>
              </a:prstGeom>
              <a:blipFill>
                <a:blip r:embed="rId4"/>
                <a:stretch>
                  <a:fillRect l="-2793" r="-1676" b="-125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367693D-6358-0588-C510-AF57D76EFAF6}"/>
                  </a:ext>
                </a:extLst>
              </p:cNvPr>
              <p:cNvSpPr txBox="1"/>
              <p:nvPr/>
            </p:nvSpPr>
            <p:spPr>
              <a:xfrm>
                <a:off x="2702148" y="5050290"/>
                <a:ext cx="47051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𝐾</m:t>
                      </m:r>
                      <m:r>
                        <a:rPr lang="en-GB" sz="1400" b="0" i="1" smtClean="0">
                          <a:latin typeface="Cambria Math" panose="02040503050406030204" pitchFamily="18" charset="0"/>
                        </a:rPr>
                        <m:t>= ?</m:t>
                      </m:r>
                    </m:oMath>
                  </m:oMathPara>
                </a14:m>
                <a:endParaRPr lang="en-GB" sz="1400" dirty="0"/>
              </a:p>
            </p:txBody>
          </p:sp>
        </mc:Choice>
        <mc:Fallback xmlns="">
          <p:sp>
            <p:nvSpPr>
              <p:cNvPr id="4" name="TextBox 3">
                <a:extLst>
                  <a:ext uri="{FF2B5EF4-FFF2-40B4-BE49-F238E27FC236}">
                    <a16:creationId xmlns:a16="http://schemas.microsoft.com/office/drawing/2014/main" id="{7367693D-6358-0588-C510-AF57D76EFAF6}"/>
                  </a:ext>
                </a:extLst>
              </p:cNvPr>
              <p:cNvSpPr txBox="1">
                <a:spLocks noRot="1" noChangeAspect="1" noMove="1" noResize="1" noEditPoints="1" noAdjustHandles="1" noChangeArrowheads="1" noChangeShapeType="1" noTextEdit="1"/>
              </p:cNvSpPr>
              <p:nvPr/>
            </p:nvSpPr>
            <p:spPr>
              <a:xfrm>
                <a:off x="2702148" y="5050290"/>
                <a:ext cx="470513" cy="215444"/>
              </a:xfrm>
              <a:prstGeom prst="rect">
                <a:avLst/>
              </a:prstGeom>
              <a:blipFill>
                <a:blip r:embed="rId5"/>
                <a:stretch>
                  <a:fillRect l="-7792" r="-7792" b="-2778"/>
                </a:stretch>
              </a:blipFill>
            </p:spPr>
            <p:txBody>
              <a:bodyPr/>
              <a:lstStyle/>
              <a:p>
                <a:r>
                  <a:rPr lang="en-GB">
                    <a:noFill/>
                  </a:rPr>
                  <a:t> </a:t>
                </a:r>
              </a:p>
            </p:txBody>
          </p:sp>
        </mc:Fallback>
      </mc:AlternateContent>
    </p:spTree>
    <p:extLst>
      <p:ext uri="{BB962C8B-B14F-4D97-AF65-F5344CB8AC3E}">
        <p14:creationId xmlns:p14="http://schemas.microsoft.com/office/powerpoint/2010/main" val="559284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DCDE7-C698-B8C5-9F07-C9EEC78107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0D3FC9-4247-B73C-29F0-E770CAB142B4}"/>
              </a:ext>
            </a:extLst>
          </p:cNvPr>
          <p:cNvSpPr>
            <a:spLocks noGrp="1"/>
          </p:cNvSpPr>
          <p:nvPr>
            <p:ph type="ctrTitle"/>
          </p:nvPr>
        </p:nvSpPr>
        <p:spPr/>
        <p:txBody>
          <a:bodyPr/>
          <a:lstStyle/>
          <a:p>
            <a:r>
              <a:rPr lang="en-GB" dirty="0"/>
              <a:t>ORE Equity Volatility Configuration</a:t>
            </a:r>
          </a:p>
        </p:txBody>
      </p:sp>
      <p:sp>
        <p:nvSpPr>
          <p:cNvPr id="3" name="Text Placeholder 2">
            <a:extLst>
              <a:ext uri="{FF2B5EF4-FFF2-40B4-BE49-F238E27FC236}">
                <a16:creationId xmlns:a16="http://schemas.microsoft.com/office/drawing/2014/main" id="{FB407956-F78D-F686-4BB2-0C494C6FAF8E}"/>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p:sp>
        <p:nvSpPr>
          <p:cNvPr id="13" name="TextBox 12">
            <a:extLst>
              <a:ext uri="{FF2B5EF4-FFF2-40B4-BE49-F238E27FC236}">
                <a16:creationId xmlns:a16="http://schemas.microsoft.com/office/drawing/2014/main" id="{567B28F1-21E3-5125-C3E3-F8320334C8DB}"/>
              </a:ext>
            </a:extLst>
          </p:cNvPr>
          <p:cNvSpPr txBox="1"/>
          <p:nvPr/>
        </p:nvSpPr>
        <p:spPr>
          <a:xfrm>
            <a:off x="443289" y="951071"/>
            <a:ext cx="11532810" cy="461665"/>
          </a:xfrm>
          <a:prstGeom prst="rect">
            <a:avLst/>
          </a:prstGeom>
          <a:solidFill>
            <a:schemeClr val="bg1">
              <a:lumMod val="95000"/>
            </a:schemeClr>
          </a:solidFill>
        </p:spPr>
        <p:txBody>
          <a:bodyPr wrap="square" rtlCol="0">
            <a:spAutoFit/>
          </a:bodyPr>
          <a:lstStyle/>
          <a:p>
            <a:pPr algn="ctr"/>
            <a:r>
              <a:rPr lang="en-GB" sz="2400" b="1" dirty="0"/>
              <a:t>Delta Surface</a:t>
            </a:r>
          </a:p>
        </p:txBody>
      </p:sp>
      <p:sp>
        <p:nvSpPr>
          <p:cNvPr id="5" name="TextBox 4">
            <a:extLst>
              <a:ext uri="{FF2B5EF4-FFF2-40B4-BE49-F238E27FC236}">
                <a16:creationId xmlns:a16="http://schemas.microsoft.com/office/drawing/2014/main" id="{F01BAE17-91FB-813A-B1A1-EC4B3A71BB9C}"/>
              </a:ext>
            </a:extLst>
          </p:cNvPr>
          <p:cNvSpPr txBox="1"/>
          <p:nvPr/>
        </p:nvSpPr>
        <p:spPr>
          <a:xfrm>
            <a:off x="6742026" y="2410548"/>
            <a:ext cx="5777753" cy="2554545"/>
          </a:xfrm>
          <a:prstGeom prst="rect">
            <a:avLst/>
          </a:prstGeom>
          <a:noFill/>
        </p:spPr>
        <p:txBody>
          <a:bodyPr wrap="square">
            <a:spAutoFit/>
          </a:bodyPr>
          <a:lstStyle/>
          <a:p>
            <a:pPr algn="l"/>
            <a:r>
              <a:rPr lang="en-GB" sz="1600" b="0" i="0" u="none" strike="noStrike" baseline="0" dirty="0">
                <a:solidFill>
                  <a:srgbClr val="008000"/>
                </a:solidFill>
                <a:latin typeface="SFTT1000"/>
              </a:rPr>
              <a:t>&lt;</a:t>
            </a:r>
            <a:r>
              <a:rPr lang="en-GB" sz="1600" dirty="0">
                <a:solidFill>
                  <a:srgbClr val="008000"/>
                </a:solidFill>
                <a:latin typeface="SFTT1000"/>
              </a:rPr>
              <a:t>Delta</a:t>
            </a:r>
            <a:r>
              <a:rPr lang="en-GB" sz="1600" b="0" i="0" u="none" strike="noStrike" baseline="0" dirty="0">
                <a:solidFill>
                  <a:srgbClr val="008000"/>
                </a:solidFill>
                <a:latin typeface="SFTT1000"/>
              </a:rPr>
              <a:t>Surface&gt;</a:t>
            </a:r>
          </a:p>
          <a:p>
            <a:pPr lvl="1"/>
            <a:r>
              <a:rPr lang="en-GB" sz="1600" b="0" i="0" u="none" strike="noStrike" baseline="0" dirty="0">
                <a:solidFill>
                  <a:srgbClr val="008000"/>
                </a:solidFill>
                <a:latin typeface="SFTT1000"/>
              </a:rPr>
              <a:t>&lt;QuoteType&gt;</a:t>
            </a:r>
            <a:r>
              <a:rPr lang="en-GB" sz="1600" b="0" i="0" u="none" strike="noStrike" baseline="0" dirty="0">
                <a:latin typeface="SFTT1000"/>
              </a:rPr>
              <a:t>ImpliedVolatility</a:t>
            </a:r>
            <a:r>
              <a:rPr lang="en-GB" sz="1600" b="0" i="0" u="none" strike="noStrike" baseline="0" dirty="0">
                <a:solidFill>
                  <a:srgbClr val="008000"/>
                </a:solidFill>
                <a:latin typeface="SFTT1000"/>
              </a:rPr>
              <a:t>&lt;/QuoteType&gt;</a:t>
            </a:r>
          </a:p>
          <a:p>
            <a:pPr lvl="1"/>
            <a:r>
              <a:rPr lang="en-GB" sz="1600" b="0" i="0" u="none" strike="noStrike" baseline="0" dirty="0">
                <a:solidFill>
                  <a:srgbClr val="008000"/>
                </a:solidFill>
                <a:latin typeface="SFTT1000"/>
              </a:rPr>
              <a:t>&lt;VolatilityType&gt;</a:t>
            </a:r>
            <a:r>
              <a:rPr lang="en-GB" sz="1600" dirty="0">
                <a:latin typeface="SFTT1000"/>
              </a:rPr>
              <a:t>LogNormal</a:t>
            </a:r>
            <a:r>
              <a:rPr lang="en-GB" sz="1600" b="0" i="0" u="none" strike="noStrike" baseline="0" dirty="0">
                <a:solidFill>
                  <a:srgbClr val="008000"/>
                </a:solidFill>
                <a:latin typeface="SFTT1000"/>
              </a:rPr>
              <a:t>&lt;/ VolatilityType&gt;</a:t>
            </a:r>
          </a:p>
          <a:p>
            <a:pPr lvl="1"/>
            <a:r>
              <a:rPr lang="en-GB" sz="1600" dirty="0">
                <a:solidFill>
                  <a:srgbClr val="008000"/>
                </a:solidFill>
                <a:latin typeface="SFTT1000"/>
              </a:rPr>
              <a:t>&lt;DeltaType&gt;</a:t>
            </a:r>
            <a:r>
              <a:rPr lang="en-GB" sz="1600" dirty="0">
                <a:solidFill>
                  <a:schemeClr val="accent2">
                    <a:lumMod val="40000"/>
                    <a:lumOff val="60000"/>
                  </a:schemeClr>
                </a:solidFill>
                <a:latin typeface="SFTT1000"/>
              </a:rPr>
              <a:t>Spot|Fwd</a:t>
            </a:r>
            <a:r>
              <a:rPr lang="en-GB" sz="1600" dirty="0">
                <a:solidFill>
                  <a:srgbClr val="008000"/>
                </a:solidFill>
                <a:latin typeface="SFTT1000"/>
              </a:rPr>
              <a:t>&lt;/DeltaType&gt;</a:t>
            </a:r>
          </a:p>
          <a:p>
            <a:pPr lvl="1"/>
            <a:r>
              <a:rPr lang="en-GB" sz="1600" dirty="0">
                <a:solidFill>
                  <a:srgbClr val="008000"/>
                </a:solidFill>
                <a:latin typeface="SFTT1000"/>
              </a:rPr>
              <a:t>&lt;PutDeltas&gt;</a:t>
            </a:r>
            <a:r>
              <a:rPr lang="en-GB" sz="1600" dirty="0">
                <a:solidFill>
                  <a:schemeClr val="accent3">
                    <a:lumMod val="40000"/>
                    <a:lumOff val="60000"/>
                  </a:schemeClr>
                </a:solidFill>
                <a:latin typeface="SFTT1000"/>
              </a:rPr>
              <a:t>0.10,0.20,0.30,0.40</a:t>
            </a:r>
            <a:r>
              <a:rPr lang="en-GB" sz="1600" dirty="0">
                <a:solidFill>
                  <a:srgbClr val="008000"/>
                </a:solidFill>
                <a:latin typeface="SFTT1000"/>
              </a:rPr>
              <a:t>&lt;/PutDeltas&gt;</a:t>
            </a:r>
          </a:p>
          <a:p>
            <a:pPr lvl="1"/>
            <a:r>
              <a:rPr lang="en-GB" sz="1600" dirty="0">
                <a:solidFill>
                  <a:srgbClr val="008000"/>
                </a:solidFill>
                <a:latin typeface="SFTT1000"/>
              </a:rPr>
              <a:t>&lt;CallDeltas&gt;</a:t>
            </a:r>
            <a:r>
              <a:rPr lang="en-GB" sz="1600" dirty="0">
                <a:solidFill>
                  <a:schemeClr val="accent3">
                    <a:lumMod val="40000"/>
                    <a:lumOff val="60000"/>
                  </a:schemeClr>
                </a:solidFill>
                <a:latin typeface="SFTT1000"/>
              </a:rPr>
              <a:t>0.10,0.20,0.30,0.40</a:t>
            </a:r>
            <a:r>
              <a:rPr lang="en-GB" sz="1600" dirty="0">
                <a:solidFill>
                  <a:srgbClr val="008000"/>
                </a:solidFill>
                <a:latin typeface="SFTT1000"/>
              </a:rPr>
              <a:t>&lt;/CallDeltas&gt;</a:t>
            </a:r>
          </a:p>
          <a:p>
            <a:pPr lvl="1"/>
            <a:r>
              <a:rPr lang="en-GB" sz="1600" dirty="0">
                <a:solidFill>
                  <a:srgbClr val="008000"/>
                </a:solidFill>
                <a:latin typeface="SFTT1000"/>
              </a:rPr>
              <a:t>&lt;AtmType&gt;</a:t>
            </a:r>
            <a:r>
              <a:rPr lang="en-GB" sz="1600" dirty="0">
                <a:latin typeface="SFTT1000"/>
              </a:rPr>
              <a:t>AtmDeltaNeutral</a:t>
            </a:r>
            <a:r>
              <a:rPr lang="en-GB" sz="1600" dirty="0">
                <a:solidFill>
                  <a:srgbClr val="008000"/>
                </a:solidFill>
                <a:latin typeface="SFTT1000"/>
              </a:rPr>
              <a:t>&lt;/AtmType&gt;</a:t>
            </a:r>
          </a:p>
          <a:p>
            <a:pPr lvl="1"/>
            <a:r>
              <a:rPr lang="en-GB" sz="1600" dirty="0">
                <a:solidFill>
                  <a:srgbClr val="008000"/>
                </a:solidFill>
                <a:latin typeface="SFTT1000"/>
              </a:rPr>
              <a:t>&lt;AtmDeltaType&gt;</a:t>
            </a:r>
            <a:r>
              <a:rPr lang="en-GB" sz="1600" dirty="0">
                <a:solidFill>
                  <a:schemeClr val="accent2">
                    <a:lumMod val="40000"/>
                    <a:lumOff val="60000"/>
                  </a:schemeClr>
                </a:solidFill>
                <a:latin typeface="SFTT1000"/>
              </a:rPr>
              <a:t>Spot|Fwd</a:t>
            </a:r>
            <a:r>
              <a:rPr lang="en-GB" sz="1600" dirty="0">
                <a:solidFill>
                  <a:srgbClr val="008000"/>
                </a:solidFill>
                <a:latin typeface="SFTT1000"/>
              </a:rPr>
              <a:t>&lt;/AtmDeltaType&gt;</a:t>
            </a:r>
          </a:p>
          <a:p>
            <a:pPr lvl="1"/>
            <a:r>
              <a:rPr lang="en-GB" sz="1600" dirty="0">
                <a:solidFill>
                  <a:srgbClr val="008000"/>
                </a:solidFill>
                <a:latin typeface="SFTT1000"/>
              </a:rPr>
              <a:t>&lt;Expiries&gt;</a:t>
            </a:r>
            <a:r>
              <a:rPr lang="en-GB" sz="1600" dirty="0">
                <a:solidFill>
                  <a:schemeClr val="accent3">
                    <a:lumMod val="40000"/>
                    <a:lumOff val="60000"/>
                  </a:schemeClr>
                </a:solidFill>
                <a:latin typeface="SFTT1000"/>
              </a:rPr>
              <a:t>*</a:t>
            </a:r>
            <a:r>
              <a:rPr lang="en-GB" sz="1600" dirty="0">
                <a:solidFill>
                  <a:srgbClr val="008000"/>
                </a:solidFill>
                <a:latin typeface="SFTT1000"/>
              </a:rPr>
              <a:t>&lt;/Expiries&gt;</a:t>
            </a:r>
            <a:endParaRPr lang="en-GB" sz="1600" b="0" i="0" u="none" strike="noStrike" baseline="0" dirty="0">
              <a:solidFill>
                <a:srgbClr val="008000"/>
              </a:solidFill>
              <a:latin typeface="SFTT1000"/>
            </a:endParaRPr>
          </a:p>
          <a:p>
            <a:r>
              <a:rPr lang="en-GB" sz="1600" b="0" i="0" u="none" strike="noStrike" baseline="0" dirty="0">
                <a:solidFill>
                  <a:srgbClr val="008000"/>
                </a:solidFill>
                <a:latin typeface="SFTT1000"/>
              </a:rPr>
              <a:t>&lt;/DeltaSurface&gt;</a:t>
            </a:r>
          </a:p>
        </p:txBody>
      </p:sp>
      <p:sp>
        <p:nvSpPr>
          <p:cNvPr id="8" name="TextBox 7">
            <a:extLst>
              <a:ext uri="{FF2B5EF4-FFF2-40B4-BE49-F238E27FC236}">
                <a16:creationId xmlns:a16="http://schemas.microsoft.com/office/drawing/2014/main" id="{4C075357-C51E-12E2-229D-C24E9147F351}"/>
              </a:ext>
            </a:extLst>
          </p:cNvPr>
          <p:cNvSpPr txBox="1"/>
          <p:nvPr/>
        </p:nvSpPr>
        <p:spPr>
          <a:xfrm>
            <a:off x="4615437" y="1472944"/>
            <a:ext cx="8298904" cy="338554"/>
          </a:xfrm>
          <a:prstGeom prst="rect">
            <a:avLst/>
          </a:prstGeom>
          <a:noFill/>
        </p:spPr>
        <p:txBody>
          <a:bodyPr wrap="square">
            <a:spAutoFit/>
          </a:bodyPr>
          <a:lstStyle/>
          <a:p>
            <a:r>
              <a:rPr lang="en-US" sz="1600" b="0" i="0" u="none" strike="noStrike" baseline="0" dirty="0">
                <a:solidFill>
                  <a:schemeClr val="accent3"/>
                </a:solidFill>
                <a:latin typeface="SFTT1200"/>
              </a:rPr>
              <a:t>EQUITY_OPTION/RATE_LNVOL/[NAME]/[CCY]/[EXPIRY]/DEL/[</a:t>
            </a:r>
            <a:r>
              <a:rPr lang="en-US" sz="1600" b="0" i="0" u="none" strike="noStrike" baseline="0" dirty="0">
                <a:solidFill>
                  <a:schemeClr val="accent2">
                    <a:lumMod val="40000"/>
                    <a:lumOff val="60000"/>
                  </a:schemeClr>
                </a:solidFill>
                <a:latin typeface="SFTT1200"/>
              </a:rPr>
              <a:t>Spot|Fwd</a:t>
            </a:r>
            <a:r>
              <a:rPr lang="en-US" sz="1600" b="0" i="0" u="none" strike="noStrike" baseline="0" dirty="0">
                <a:solidFill>
                  <a:schemeClr val="accent3"/>
                </a:solidFill>
                <a:latin typeface="SFTT1200"/>
              </a:rPr>
              <a:t>]/[</a:t>
            </a:r>
            <a:r>
              <a:rPr lang="en-US" sz="1600" dirty="0">
                <a:solidFill>
                  <a:schemeClr val="accent2">
                    <a:lumMod val="40000"/>
                    <a:lumOff val="60000"/>
                  </a:schemeClr>
                </a:solidFill>
                <a:latin typeface="SFTT1200"/>
              </a:rPr>
              <a:t>Call|Put</a:t>
            </a:r>
            <a:r>
              <a:rPr lang="en-US" sz="1600" b="0" i="0" u="none" strike="noStrike" baseline="0" dirty="0">
                <a:solidFill>
                  <a:schemeClr val="accent3"/>
                </a:solidFill>
                <a:latin typeface="SFTT1200"/>
              </a:rPr>
              <a:t>]/[Delta]</a:t>
            </a:r>
            <a:endParaRPr lang="en-GB" sz="1600" dirty="0">
              <a:solidFill>
                <a:schemeClr val="accent3"/>
              </a:solidFill>
            </a:endParaRPr>
          </a:p>
        </p:txBody>
      </p:sp>
      <p:cxnSp>
        <p:nvCxnSpPr>
          <p:cNvPr id="15" name="Straight Connector 14">
            <a:extLst>
              <a:ext uri="{FF2B5EF4-FFF2-40B4-BE49-F238E27FC236}">
                <a16:creationId xmlns:a16="http://schemas.microsoft.com/office/drawing/2014/main" id="{86A48639-F643-4D3A-C63F-502B36648F64}"/>
              </a:ext>
            </a:extLst>
          </p:cNvPr>
          <p:cNvCxnSpPr/>
          <p:nvPr/>
        </p:nvCxnSpPr>
        <p:spPr>
          <a:xfrm>
            <a:off x="10979186" y="6003207"/>
            <a:ext cx="462337" cy="0"/>
          </a:xfrm>
          <a:prstGeom prst="line">
            <a:avLst/>
          </a:prstGeom>
          <a:ln>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111EC44-A827-351D-F075-33718AAEF67D}"/>
              </a:ext>
            </a:extLst>
          </p:cNvPr>
          <p:cNvSpPr txBox="1"/>
          <p:nvPr/>
        </p:nvSpPr>
        <p:spPr>
          <a:xfrm>
            <a:off x="11441523" y="5871920"/>
            <a:ext cx="1208926" cy="276999"/>
          </a:xfrm>
          <a:prstGeom prst="rect">
            <a:avLst/>
          </a:prstGeom>
          <a:noFill/>
        </p:spPr>
        <p:txBody>
          <a:bodyPr wrap="square" rtlCol="0">
            <a:spAutoFit/>
          </a:bodyPr>
          <a:lstStyle/>
          <a:p>
            <a:r>
              <a:rPr lang="en-GB" sz="1200" dirty="0">
                <a:solidFill>
                  <a:schemeClr val="accent3">
                    <a:lumMod val="40000"/>
                    <a:lumOff val="60000"/>
                  </a:schemeClr>
                </a:solidFill>
              </a:rPr>
              <a:t>Example</a:t>
            </a:r>
          </a:p>
        </p:txBody>
      </p:sp>
      <p:sp>
        <p:nvSpPr>
          <p:cNvPr id="20" name="TextBox 19">
            <a:extLst>
              <a:ext uri="{FF2B5EF4-FFF2-40B4-BE49-F238E27FC236}">
                <a16:creationId xmlns:a16="http://schemas.microsoft.com/office/drawing/2014/main" id="{1D992CBC-656A-B829-B713-CF94240C10D5}"/>
              </a:ext>
            </a:extLst>
          </p:cNvPr>
          <p:cNvSpPr txBox="1"/>
          <p:nvPr/>
        </p:nvSpPr>
        <p:spPr>
          <a:xfrm>
            <a:off x="4003311" y="5509026"/>
            <a:ext cx="8262455" cy="338554"/>
          </a:xfrm>
          <a:prstGeom prst="rect">
            <a:avLst/>
          </a:prstGeom>
          <a:noFill/>
        </p:spPr>
        <p:txBody>
          <a:bodyPr wrap="square">
            <a:spAutoFit/>
          </a:bodyPr>
          <a:lstStyle/>
          <a:p>
            <a:r>
              <a:rPr lang="en-US" sz="1600" b="0" i="0" u="none" strike="noStrike" baseline="0" dirty="0">
                <a:solidFill>
                  <a:schemeClr val="accent3"/>
                </a:solidFill>
                <a:latin typeface="SFTT1200"/>
              </a:rPr>
              <a:t>EQUITY_OPTION/RATE_LNVOL/[NAME]/[CCY]/[EXPIRY]/ATM/</a:t>
            </a:r>
            <a:r>
              <a:rPr lang="en-GB" sz="1600" dirty="0">
                <a:solidFill>
                  <a:schemeClr val="accent3"/>
                </a:solidFill>
                <a:latin typeface="SFTT1200"/>
              </a:rPr>
              <a:t>AtmDeltaNeutral</a:t>
            </a:r>
            <a:r>
              <a:rPr lang="en-US" sz="1600" b="0" i="0" u="none" strike="noStrike" baseline="0" dirty="0">
                <a:solidFill>
                  <a:schemeClr val="accent3"/>
                </a:solidFill>
                <a:latin typeface="SFTT1200"/>
              </a:rPr>
              <a:t>/DEL/[</a:t>
            </a:r>
            <a:r>
              <a:rPr lang="en-US" sz="1600" b="0" i="0" u="none" strike="noStrike" baseline="0" dirty="0">
                <a:solidFill>
                  <a:schemeClr val="accent2">
                    <a:lumMod val="40000"/>
                    <a:lumOff val="60000"/>
                  </a:schemeClr>
                </a:solidFill>
                <a:latin typeface="SFTT1200"/>
              </a:rPr>
              <a:t>Spot|Fwd</a:t>
            </a:r>
            <a:r>
              <a:rPr lang="en-US" sz="1600" b="0" i="0" u="none" strike="noStrike" baseline="0" dirty="0">
                <a:solidFill>
                  <a:schemeClr val="accent3"/>
                </a:solidFill>
                <a:latin typeface="SFTT1200"/>
              </a:rPr>
              <a:t>]</a:t>
            </a:r>
            <a:endParaRPr lang="en-GB" sz="1600" dirty="0">
              <a:solidFill>
                <a:schemeClr val="accent3"/>
              </a:solidFill>
            </a:endParaRPr>
          </a:p>
        </p:txBody>
      </p:sp>
      <p:sp>
        <p:nvSpPr>
          <p:cNvPr id="21" name="TextBox 20">
            <a:extLst>
              <a:ext uri="{FF2B5EF4-FFF2-40B4-BE49-F238E27FC236}">
                <a16:creationId xmlns:a16="http://schemas.microsoft.com/office/drawing/2014/main" id="{A25F3B07-7D48-DBE5-9523-225BEAB29D88}"/>
              </a:ext>
            </a:extLst>
          </p:cNvPr>
          <p:cNvSpPr txBox="1"/>
          <p:nvPr/>
        </p:nvSpPr>
        <p:spPr>
          <a:xfrm>
            <a:off x="11449931" y="6112099"/>
            <a:ext cx="815835" cy="276999"/>
          </a:xfrm>
          <a:prstGeom prst="rect">
            <a:avLst/>
          </a:prstGeom>
          <a:noFill/>
        </p:spPr>
        <p:txBody>
          <a:bodyPr wrap="square">
            <a:spAutoFit/>
          </a:bodyPr>
          <a:lstStyle/>
          <a:p>
            <a:r>
              <a:rPr lang="en-US" sz="1200" b="0" i="0" u="none" strike="noStrike" baseline="0" dirty="0">
                <a:solidFill>
                  <a:schemeClr val="accent2">
                    <a:lumMod val="40000"/>
                    <a:lumOff val="60000"/>
                  </a:schemeClr>
                </a:solidFill>
                <a:latin typeface="SFTT1200"/>
              </a:rPr>
              <a:t>Choice</a:t>
            </a:r>
            <a:endParaRPr lang="en-GB" sz="1200" dirty="0"/>
          </a:p>
        </p:txBody>
      </p:sp>
      <p:cxnSp>
        <p:nvCxnSpPr>
          <p:cNvPr id="22" name="Straight Connector 21">
            <a:extLst>
              <a:ext uri="{FF2B5EF4-FFF2-40B4-BE49-F238E27FC236}">
                <a16:creationId xmlns:a16="http://schemas.microsoft.com/office/drawing/2014/main" id="{D0CF14B5-7F65-AF51-102C-E9C0CBCCEDDC}"/>
              </a:ext>
            </a:extLst>
          </p:cNvPr>
          <p:cNvCxnSpPr/>
          <p:nvPr/>
        </p:nvCxnSpPr>
        <p:spPr>
          <a:xfrm>
            <a:off x="10988104" y="6250598"/>
            <a:ext cx="462337"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CCE1ACF8-3BFE-E6EF-44A4-D3E57B0AFC02}"/>
                  </a:ext>
                </a:extLst>
              </p:cNvPr>
              <p:cNvGraphicFramePr>
                <a:graphicFrameLocks noGrp="1"/>
              </p:cNvGraphicFramePr>
              <p:nvPr>
                <p:extLst>
                  <p:ext uri="{D42A27DB-BD31-4B8C-83A1-F6EECF244321}">
                    <p14:modId xmlns:p14="http://schemas.microsoft.com/office/powerpoint/2010/main" val="3437834934"/>
                  </p:ext>
                </p:extLst>
              </p:nvPr>
            </p:nvGraphicFramePr>
            <p:xfrm>
              <a:off x="229482" y="1553226"/>
              <a:ext cx="3528604" cy="3658300"/>
            </p:xfrm>
            <a:graphic>
              <a:graphicData uri="http://schemas.openxmlformats.org/drawingml/2006/table">
                <a:tbl>
                  <a:tblPr firstRow="1" bandRow="1">
                    <a:tableStyleId>{7DF18680-E054-41AD-8BC1-D1AEF772440D}</a:tableStyleId>
                  </a:tblPr>
                  <a:tblGrid>
                    <a:gridCol w="1764302">
                      <a:extLst>
                        <a:ext uri="{9D8B030D-6E8A-4147-A177-3AD203B41FA5}">
                          <a16:colId xmlns:a16="http://schemas.microsoft.com/office/drawing/2014/main" val="713876906"/>
                        </a:ext>
                      </a:extLst>
                    </a:gridCol>
                    <a:gridCol w="1764302">
                      <a:extLst>
                        <a:ext uri="{9D8B030D-6E8A-4147-A177-3AD203B41FA5}">
                          <a16:colId xmlns:a16="http://schemas.microsoft.com/office/drawing/2014/main" val="2548777207"/>
                        </a:ext>
                      </a:extLst>
                    </a:gridCol>
                  </a:tblGrid>
                  <a:tr h="365830">
                    <a:tc>
                      <a:txBody>
                        <a:bodyPr/>
                        <a:lstStyle/>
                        <a:p>
                          <a:pPr algn="ct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ea typeface="Cambria Math" panose="02040503050406030204" pitchFamily="18" charset="0"/>
                                  </a:rPr>
                                  <m:t>∆</m:t>
                                </m:r>
                                <m:r>
                                  <a:rPr lang="en-GB" i="1" dirty="0" smtClean="0">
                                    <a:latin typeface="Cambria Math" panose="02040503050406030204" pitchFamily="18" charset="0"/>
                                  </a:rPr>
                                  <m:t> </m:t>
                                </m:r>
                                <m:r>
                                  <a:rPr lang="en-GB" b="1" i="1" dirty="0" smtClean="0">
                                    <a:latin typeface="Cambria Math" panose="02040503050406030204" pitchFamily="18" charset="0"/>
                                  </a:rPr>
                                  <m:t>𝑷𝒖𝒕</m:t>
                                </m:r>
                              </m:oMath>
                            </m:oMathPara>
                          </a14:m>
                          <a:endParaRPr lang="en-GB" dirty="0"/>
                        </a:p>
                      </a:txBody>
                      <a:tcPr/>
                    </a:tc>
                    <a:tc>
                      <a:txBody>
                        <a:bodyPr/>
                        <a:lstStyle/>
                        <a:p>
                          <a:pPr algn="ct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ea typeface="Cambria Math" panose="02040503050406030204" pitchFamily="18" charset="0"/>
                                  </a:rPr>
                                  <m:t>∆</m:t>
                                </m:r>
                                <m:r>
                                  <a:rPr lang="en-GB" i="1" dirty="0" smtClean="0">
                                    <a:latin typeface="Cambria Math" panose="02040503050406030204" pitchFamily="18" charset="0"/>
                                  </a:rPr>
                                  <m:t> </m:t>
                                </m:r>
                                <m:r>
                                  <a:rPr lang="en-GB" i="1" dirty="0" smtClean="0">
                                    <a:latin typeface="Cambria Math" panose="02040503050406030204" pitchFamily="18" charset="0"/>
                                  </a:rPr>
                                  <m:t>𝐶𝑎𝑙𝑙</m:t>
                                </m:r>
                              </m:oMath>
                            </m:oMathPara>
                          </a14:m>
                          <a:endParaRPr lang="en-GB" dirty="0"/>
                        </a:p>
                      </a:txBody>
                      <a:tcPr/>
                    </a:tc>
                    <a:extLst>
                      <a:ext uri="{0D108BD9-81ED-4DB2-BD59-A6C34878D82A}">
                        <a16:rowId xmlns:a16="http://schemas.microsoft.com/office/drawing/2014/main" val="476551984"/>
                      </a:ext>
                    </a:extLst>
                  </a:tr>
                  <a:tr h="365830">
                    <a:tc>
                      <a:txBody>
                        <a:bodyPr/>
                        <a:lstStyle/>
                        <a:p>
                          <a:pPr algn="ctr"/>
                          <a:r>
                            <a:rPr lang="en-GB" dirty="0"/>
                            <a:t>-10%</a:t>
                          </a:r>
                        </a:p>
                      </a:txBody>
                      <a:tcPr/>
                    </a:tc>
                    <a:tc>
                      <a:txBody>
                        <a:bodyPr/>
                        <a:lstStyle/>
                        <a:p>
                          <a:pPr algn="ctr"/>
                          <a:r>
                            <a:rPr lang="en-GB" dirty="0"/>
                            <a:t>90%</a:t>
                          </a:r>
                        </a:p>
                      </a:txBody>
                      <a:tcPr/>
                    </a:tc>
                    <a:extLst>
                      <a:ext uri="{0D108BD9-81ED-4DB2-BD59-A6C34878D82A}">
                        <a16:rowId xmlns:a16="http://schemas.microsoft.com/office/drawing/2014/main" val="3268579124"/>
                      </a:ext>
                    </a:extLst>
                  </a:tr>
                  <a:tr h="365830">
                    <a:tc>
                      <a:txBody>
                        <a:bodyPr/>
                        <a:lstStyle/>
                        <a:p>
                          <a:pPr algn="ctr"/>
                          <a:r>
                            <a:rPr lang="en-GB" dirty="0"/>
                            <a:t>-20%</a:t>
                          </a:r>
                        </a:p>
                      </a:txBody>
                      <a:tcPr/>
                    </a:tc>
                    <a:tc>
                      <a:txBody>
                        <a:bodyPr/>
                        <a:lstStyle/>
                        <a:p>
                          <a:pPr algn="ctr"/>
                          <a:r>
                            <a:rPr lang="en-GB" dirty="0"/>
                            <a:t>80%</a:t>
                          </a:r>
                        </a:p>
                      </a:txBody>
                      <a:tcPr/>
                    </a:tc>
                    <a:extLst>
                      <a:ext uri="{0D108BD9-81ED-4DB2-BD59-A6C34878D82A}">
                        <a16:rowId xmlns:a16="http://schemas.microsoft.com/office/drawing/2014/main" val="506851145"/>
                      </a:ext>
                    </a:extLst>
                  </a:tr>
                  <a:tr h="365830">
                    <a:tc>
                      <a:txBody>
                        <a:bodyPr/>
                        <a:lstStyle/>
                        <a:p>
                          <a:pPr algn="ctr"/>
                          <a:r>
                            <a:rPr lang="en-GB" dirty="0"/>
                            <a:t>-30%</a:t>
                          </a:r>
                        </a:p>
                      </a:txBody>
                      <a:tcPr/>
                    </a:tc>
                    <a:tc>
                      <a:txBody>
                        <a:bodyPr/>
                        <a:lstStyle/>
                        <a:p>
                          <a:pPr algn="ctr"/>
                          <a:r>
                            <a:rPr lang="en-GB" dirty="0"/>
                            <a:t>70%</a:t>
                          </a:r>
                        </a:p>
                      </a:txBody>
                      <a:tcPr/>
                    </a:tc>
                    <a:extLst>
                      <a:ext uri="{0D108BD9-81ED-4DB2-BD59-A6C34878D82A}">
                        <a16:rowId xmlns:a16="http://schemas.microsoft.com/office/drawing/2014/main" val="2414993748"/>
                      </a:ext>
                    </a:extLst>
                  </a:tr>
                  <a:tr h="365830">
                    <a:tc>
                      <a:txBody>
                        <a:bodyPr/>
                        <a:lstStyle/>
                        <a:p>
                          <a:pPr algn="ctr"/>
                          <a:r>
                            <a:rPr lang="en-GB" dirty="0"/>
                            <a:t>-40%</a:t>
                          </a:r>
                        </a:p>
                      </a:txBody>
                      <a:tcPr/>
                    </a:tc>
                    <a:tc>
                      <a:txBody>
                        <a:bodyPr/>
                        <a:lstStyle/>
                        <a:p>
                          <a:pPr algn="ctr"/>
                          <a:r>
                            <a:rPr lang="en-GB" dirty="0"/>
                            <a:t>60%</a:t>
                          </a:r>
                        </a:p>
                      </a:txBody>
                      <a:tcPr/>
                    </a:tc>
                    <a:extLst>
                      <a:ext uri="{0D108BD9-81ED-4DB2-BD59-A6C34878D82A}">
                        <a16:rowId xmlns:a16="http://schemas.microsoft.com/office/drawing/2014/main" val="2217302137"/>
                      </a:ext>
                    </a:extLst>
                  </a:tr>
                  <a:tr h="365830">
                    <a:tc>
                      <a:txBody>
                        <a:bodyPr/>
                        <a:lstStyle/>
                        <a:p>
                          <a:pPr algn="ctr"/>
                          <a:r>
                            <a:rPr lang="en-GB" dirty="0"/>
                            <a:t>-50%</a:t>
                          </a:r>
                        </a:p>
                      </a:txBody>
                      <a:tcPr/>
                    </a:tc>
                    <a:tc>
                      <a:txBody>
                        <a:bodyPr/>
                        <a:lstStyle/>
                        <a:p>
                          <a:pPr algn="ctr"/>
                          <a:r>
                            <a:rPr lang="en-GB" dirty="0"/>
                            <a:t>50%</a:t>
                          </a:r>
                        </a:p>
                      </a:txBody>
                      <a:tcPr/>
                    </a:tc>
                    <a:extLst>
                      <a:ext uri="{0D108BD9-81ED-4DB2-BD59-A6C34878D82A}">
                        <a16:rowId xmlns:a16="http://schemas.microsoft.com/office/drawing/2014/main" val="174152490"/>
                      </a:ext>
                    </a:extLst>
                  </a:tr>
                  <a:tr h="365830">
                    <a:tc>
                      <a:txBody>
                        <a:bodyPr/>
                        <a:lstStyle/>
                        <a:p>
                          <a:pPr algn="ctr"/>
                          <a:r>
                            <a:rPr lang="en-GB" dirty="0"/>
                            <a:t>-60%</a:t>
                          </a:r>
                        </a:p>
                      </a:txBody>
                      <a:tcPr/>
                    </a:tc>
                    <a:tc>
                      <a:txBody>
                        <a:bodyPr/>
                        <a:lstStyle/>
                        <a:p>
                          <a:pPr algn="ctr"/>
                          <a:r>
                            <a:rPr lang="en-GB" dirty="0"/>
                            <a:t>40%</a:t>
                          </a:r>
                        </a:p>
                      </a:txBody>
                      <a:tcPr/>
                    </a:tc>
                    <a:extLst>
                      <a:ext uri="{0D108BD9-81ED-4DB2-BD59-A6C34878D82A}">
                        <a16:rowId xmlns:a16="http://schemas.microsoft.com/office/drawing/2014/main" val="4045051468"/>
                      </a:ext>
                    </a:extLst>
                  </a:tr>
                  <a:tr h="365830">
                    <a:tc>
                      <a:txBody>
                        <a:bodyPr/>
                        <a:lstStyle/>
                        <a:p>
                          <a:pPr algn="ctr"/>
                          <a:r>
                            <a:rPr lang="en-GB" dirty="0"/>
                            <a:t>-70%</a:t>
                          </a:r>
                        </a:p>
                      </a:txBody>
                      <a:tcPr/>
                    </a:tc>
                    <a:tc>
                      <a:txBody>
                        <a:bodyPr/>
                        <a:lstStyle/>
                        <a:p>
                          <a:pPr algn="ctr"/>
                          <a:r>
                            <a:rPr lang="en-GB" dirty="0"/>
                            <a:t>30%</a:t>
                          </a:r>
                        </a:p>
                      </a:txBody>
                      <a:tcPr/>
                    </a:tc>
                    <a:extLst>
                      <a:ext uri="{0D108BD9-81ED-4DB2-BD59-A6C34878D82A}">
                        <a16:rowId xmlns:a16="http://schemas.microsoft.com/office/drawing/2014/main" val="2287962634"/>
                      </a:ext>
                    </a:extLst>
                  </a:tr>
                  <a:tr h="365830">
                    <a:tc>
                      <a:txBody>
                        <a:bodyPr/>
                        <a:lstStyle/>
                        <a:p>
                          <a:pPr algn="ctr"/>
                          <a:r>
                            <a:rPr lang="en-GB" dirty="0"/>
                            <a:t>-80%</a:t>
                          </a:r>
                        </a:p>
                      </a:txBody>
                      <a:tcPr/>
                    </a:tc>
                    <a:tc>
                      <a:txBody>
                        <a:bodyPr/>
                        <a:lstStyle/>
                        <a:p>
                          <a:pPr algn="ctr"/>
                          <a:r>
                            <a:rPr lang="en-GB" dirty="0"/>
                            <a:t>20%</a:t>
                          </a:r>
                        </a:p>
                      </a:txBody>
                      <a:tcPr/>
                    </a:tc>
                    <a:extLst>
                      <a:ext uri="{0D108BD9-81ED-4DB2-BD59-A6C34878D82A}">
                        <a16:rowId xmlns:a16="http://schemas.microsoft.com/office/drawing/2014/main" val="505722289"/>
                      </a:ext>
                    </a:extLst>
                  </a:tr>
                  <a:tr h="365830">
                    <a:tc>
                      <a:txBody>
                        <a:bodyPr/>
                        <a:lstStyle/>
                        <a:p>
                          <a:pPr algn="ctr"/>
                          <a:r>
                            <a:rPr lang="en-GB" dirty="0"/>
                            <a:t>-90%</a:t>
                          </a:r>
                        </a:p>
                      </a:txBody>
                      <a:tcPr/>
                    </a:tc>
                    <a:tc>
                      <a:txBody>
                        <a:bodyPr/>
                        <a:lstStyle/>
                        <a:p>
                          <a:pPr algn="ctr"/>
                          <a:r>
                            <a:rPr lang="en-GB" dirty="0"/>
                            <a:t>10%</a:t>
                          </a:r>
                        </a:p>
                      </a:txBody>
                      <a:tcPr/>
                    </a:tc>
                    <a:extLst>
                      <a:ext uri="{0D108BD9-81ED-4DB2-BD59-A6C34878D82A}">
                        <a16:rowId xmlns:a16="http://schemas.microsoft.com/office/drawing/2014/main" val="4133042228"/>
                      </a:ext>
                    </a:extLst>
                  </a:tr>
                </a:tbl>
              </a:graphicData>
            </a:graphic>
          </p:graphicFrame>
        </mc:Choice>
        <mc:Fallback xmlns="">
          <p:graphicFrame>
            <p:nvGraphicFramePr>
              <p:cNvPr id="4" name="Table 3">
                <a:extLst>
                  <a:ext uri="{FF2B5EF4-FFF2-40B4-BE49-F238E27FC236}">
                    <a16:creationId xmlns:a16="http://schemas.microsoft.com/office/drawing/2014/main" id="{CCE1ACF8-3BFE-E6EF-44A4-D3E57B0AFC02}"/>
                  </a:ext>
                </a:extLst>
              </p:cNvPr>
              <p:cNvGraphicFramePr>
                <a:graphicFrameLocks noGrp="1"/>
              </p:cNvGraphicFramePr>
              <p:nvPr>
                <p:extLst>
                  <p:ext uri="{D42A27DB-BD31-4B8C-83A1-F6EECF244321}">
                    <p14:modId xmlns:p14="http://schemas.microsoft.com/office/powerpoint/2010/main" val="3437834934"/>
                  </p:ext>
                </p:extLst>
              </p:nvPr>
            </p:nvGraphicFramePr>
            <p:xfrm>
              <a:off x="229482" y="1553226"/>
              <a:ext cx="3528604" cy="3658300"/>
            </p:xfrm>
            <a:graphic>
              <a:graphicData uri="http://schemas.openxmlformats.org/drawingml/2006/table">
                <a:tbl>
                  <a:tblPr firstRow="1" bandRow="1">
                    <a:tableStyleId>{7DF18680-E054-41AD-8BC1-D1AEF772440D}</a:tableStyleId>
                  </a:tblPr>
                  <a:tblGrid>
                    <a:gridCol w="1764302">
                      <a:extLst>
                        <a:ext uri="{9D8B030D-6E8A-4147-A177-3AD203B41FA5}">
                          <a16:colId xmlns:a16="http://schemas.microsoft.com/office/drawing/2014/main" val="713876906"/>
                        </a:ext>
                      </a:extLst>
                    </a:gridCol>
                    <a:gridCol w="1764302">
                      <a:extLst>
                        <a:ext uri="{9D8B030D-6E8A-4147-A177-3AD203B41FA5}">
                          <a16:colId xmlns:a16="http://schemas.microsoft.com/office/drawing/2014/main" val="2548777207"/>
                        </a:ext>
                      </a:extLst>
                    </a:gridCol>
                  </a:tblGrid>
                  <a:tr h="365830">
                    <a:tc>
                      <a:txBody>
                        <a:bodyPr/>
                        <a:lstStyle/>
                        <a:p>
                          <a:endParaRPr lang="en-US"/>
                        </a:p>
                      </a:txBody>
                      <a:tcPr>
                        <a:blipFill>
                          <a:blip r:embed="rId3"/>
                          <a:stretch>
                            <a:fillRect l="-345" t="-1667" r="-101379" b="-928333"/>
                          </a:stretch>
                        </a:blipFill>
                      </a:tcPr>
                    </a:tc>
                    <a:tc>
                      <a:txBody>
                        <a:bodyPr/>
                        <a:lstStyle/>
                        <a:p>
                          <a:endParaRPr lang="en-US"/>
                        </a:p>
                      </a:txBody>
                      <a:tcPr>
                        <a:blipFill>
                          <a:blip r:embed="rId3"/>
                          <a:stretch>
                            <a:fillRect l="-100345" t="-1667" r="-1379" b="-928333"/>
                          </a:stretch>
                        </a:blipFill>
                      </a:tcPr>
                    </a:tc>
                    <a:extLst>
                      <a:ext uri="{0D108BD9-81ED-4DB2-BD59-A6C34878D82A}">
                        <a16:rowId xmlns:a16="http://schemas.microsoft.com/office/drawing/2014/main" val="476551984"/>
                      </a:ext>
                    </a:extLst>
                  </a:tr>
                  <a:tr h="365830">
                    <a:tc>
                      <a:txBody>
                        <a:bodyPr/>
                        <a:lstStyle/>
                        <a:p>
                          <a:pPr algn="ctr"/>
                          <a:r>
                            <a:rPr lang="en-GB" dirty="0"/>
                            <a:t>-10%</a:t>
                          </a:r>
                        </a:p>
                      </a:txBody>
                      <a:tcPr/>
                    </a:tc>
                    <a:tc>
                      <a:txBody>
                        <a:bodyPr/>
                        <a:lstStyle/>
                        <a:p>
                          <a:pPr algn="ctr"/>
                          <a:r>
                            <a:rPr lang="en-GB" dirty="0"/>
                            <a:t>90%</a:t>
                          </a:r>
                        </a:p>
                      </a:txBody>
                      <a:tcPr/>
                    </a:tc>
                    <a:extLst>
                      <a:ext uri="{0D108BD9-81ED-4DB2-BD59-A6C34878D82A}">
                        <a16:rowId xmlns:a16="http://schemas.microsoft.com/office/drawing/2014/main" val="3268579124"/>
                      </a:ext>
                    </a:extLst>
                  </a:tr>
                  <a:tr h="365830">
                    <a:tc>
                      <a:txBody>
                        <a:bodyPr/>
                        <a:lstStyle/>
                        <a:p>
                          <a:pPr algn="ctr"/>
                          <a:r>
                            <a:rPr lang="en-GB" dirty="0"/>
                            <a:t>-20%</a:t>
                          </a:r>
                        </a:p>
                      </a:txBody>
                      <a:tcPr/>
                    </a:tc>
                    <a:tc>
                      <a:txBody>
                        <a:bodyPr/>
                        <a:lstStyle/>
                        <a:p>
                          <a:pPr algn="ctr"/>
                          <a:r>
                            <a:rPr lang="en-GB" dirty="0"/>
                            <a:t>80%</a:t>
                          </a:r>
                        </a:p>
                      </a:txBody>
                      <a:tcPr/>
                    </a:tc>
                    <a:extLst>
                      <a:ext uri="{0D108BD9-81ED-4DB2-BD59-A6C34878D82A}">
                        <a16:rowId xmlns:a16="http://schemas.microsoft.com/office/drawing/2014/main" val="506851145"/>
                      </a:ext>
                    </a:extLst>
                  </a:tr>
                  <a:tr h="365830">
                    <a:tc>
                      <a:txBody>
                        <a:bodyPr/>
                        <a:lstStyle/>
                        <a:p>
                          <a:pPr algn="ctr"/>
                          <a:r>
                            <a:rPr lang="en-GB" dirty="0"/>
                            <a:t>-30%</a:t>
                          </a:r>
                        </a:p>
                      </a:txBody>
                      <a:tcPr/>
                    </a:tc>
                    <a:tc>
                      <a:txBody>
                        <a:bodyPr/>
                        <a:lstStyle/>
                        <a:p>
                          <a:pPr algn="ctr"/>
                          <a:r>
                            <a:rPr lang="en-GB" dirty="0"/>
                            <a:t>70%</a:t>
                          </a:r>
                        </a:p>
                      </a:txBody>
                      <a:tcPr/>
                    </a:tc>
                    <a:extLst>
                      <a:ext uri="{0D108BD9-81ED-4DB2-BD59-A6C34878D82A}">
                        <a16:rowId xmlns:a16="http://schemas.microsoft.com/office/drawing/2014/main" val="2414993748"/>
                      </a:ext>
                    </a:extLst>
                  </a:tr>
                  <a:tr h="365830">
                    <a:tc>
                      <a:txBody>
                        <a:bodyPr/>
                        <a:lstStyle/>
                        <a:p>
                          <a:pPr algn="ctr"/>
                          <a:r>
                            <a:rPr lang="en-GB" dirty="0"/>
                            <a:t>-40%</a:t>
                          </a:r>
                        </a:p>
                      </a:txBody>
                      <a:tcPr/>
                    </a:tc>
                    <a:tc>
                      <a:txBody>
                        <a:bodyPr/>
                        <a:lstStyle/>
                        <a:p>
                          <a:pPr algn="ctr"/>
                          <a:r>
                            <a:rPr lang="en-GB" dirty="0"/>
                            <a:t>60%</a:t>
                          </a:r>
                        </a:p>
                      </a:txBody>
                      <a:tcPr/>
                    </a:tc>
                    <a:extLst>
                      <a:ext uri="{0D108BD9-81ED-4DB2-BD59-A6C34878D82A}">
                        <a16:rowId xmlns:a16="http://schemas.microsoft.com/office/drawing/2014/main" val="2217302137"/>
                      </a:ext>
                    </a:extLst>
                  </a:tr>
                  <a:tr h="365830">
                    <a:tc>
                      <a:txBody>
                        <a:bodyPr/>
                        <a:lstStyle/>
                        <a:p>
                          <a:pPr algn="ctr"/>
                          <a:r>
                            <a:rPr lang="en-GB" dirty="0"/>
                            <a:t>-50%</a:t>
                          </a:r>
                        </a:p>
                      </a:txBody>
                      <a:tcPr/>
                    </a:tc>
                    <a:tc>
                      <a:txBody>
                        <a:bodyPr/>
                        <a:lstStyle/>
                        <a:p>
                          <a:pPr algn="ctr"/>
                          <a:r>
                            <a:rPr lang="en-GB" dirty="0"/>
                            <a:t>50%</a:t>
                          </a:r>
                        </a:p>
                      </a:txBody>
                      <a:tcPr/>
                    </a:tc>
                    <a:extLst>
                      <a:ext uri="{0D108BD9-81ED-4DB2-BD59-A6C34878D82A}">
                        <a16:rowId xmlns:a16="http://schemas.microsoft.com/office/drawing/2014/main" val="174152490"/>
                      </a:ext>
                    </a:extLst>
                  </a:tr>
                  <a:tr h="365830">
                    <a:tc>
                      <a:txBody>
                        <a:bodyPr/>
                        <a:lstStyle/>
                        <a:p>
                          <a:pPr algn="ctr"/>
                          <a:r>
                            <a:rPr lang="en-GB" dirty="0"/>
                            <a:t>-60%</a:t>
                          </a:r>
                        </a:p>
                      </a:txBody>
                      <a:tcPr/>
                    </a:tc>
                    <a:tc>
                      <a:txBody>
                        <a:bodyPr/>
                        <a:lstStyle/>
                        <a:p>
                          <a:pPr algn="ctr"/>
                          <a:r>
                            <a:rPr lang="en-GB" dirty="0"/>
                            <a:t>40%</a:t>
                          </a:r>
                        </a:p>
                      </a:txBody>
                      <a:tcPr/>
                    </a:tc>
                    <a:extLst>
                      <a:ext uri="{0D108BD9-81ED-4DB2-BD59-A6C34878D82A}">
                        <a16:rowId xmlns:a16="http://schemas.microsoft.com/office/drawing/2014/main" val="4045051468"/>
                      </a:ext>
                    </a:extLst>
                  </a:tr>
                  <a:tr h="365830">
                    <a:tc>
                      <a:txBody>
                        <a:bodyPr/>
                        <a:lstStyle/>
                        <a:p>
                          <a:pPr algn="ctr"/>
                          <a:r>
                            <a:rPr lang="en-GB" dirty="0"/>
                            <a:t>-70%</a:t>
                          </a:r>
                        </a:p>
                      </a:txBody>
                      <a:tcPr/>
                    </a:tc>
                    <a:tc>
                      <a:txBody>
                        <a:bodyPr/>
                        <a:lstStyle/>
                        <a:p>
                          <a:pPr algn="ctr"/>
                          <a:r>
                            <a:rPr lang="en-GB" dirty="0"/>
                            <a:t>30%</a:t>
                          </a:r>
                        </a:p>
                      </a:txBody>
                      <a:tcPr/>
                    </a:tc>
                    <a:extLst>
                      <a:ext uri="{0D108BD9-81ED-4DB2-BD59-A6C34878D82A}">
                        <a16:rowId xmlns:a16="http://schemas.microsoft.com/office/drawing/2014/main" val="2287962634"/>
                      </a:ext>
                    </a:extLst>
                  </a:tr>
                  <a:tr h="365830">
                    <a:tc>
                      <a:txBody>
                        <a:bodyPr/>
                        <a:lstStyle/>
                        <a:p>
                          <a:pPr algn="ctr"/>
                          <a:r>
                            <a:rPr lang="en-GB" dirty="0"/>
                            <a:t>-80%</a:t>
                          </a:r>
                        </a:p>
                      </a:txBody>
                      <a:tcPr/>
                    </a:tc>
                    <a:tc>
                      <a:txBody>
                        <a:bodyPr/>
                        <a:lstStyle/>
                        <a:p>
                          <a:pPr algn="ctr"/>
                          <a:r>
                            <a:rPr lang="en-GB" dirty="0"/>
                            <a:t>20%</a:t>
                          </a:r>
                        </a:p>
                      </a:txBody>
                      <a:tcPr/>
                    </a:tc>
                    <a:extLst>
                      <a:ext uri="{0D108BD9-81ED-4DB2-BD59-A6C34878D82A}">
                        <a16:rowId xmlns:a16="http://schemas.microsoft.com/office/drawing/2014/main" val="505722289"/>
                      </a:ext>
                    </a:extLst>
                  </a:tr>
                  <a:tr h="365830">
                    <a:tc>
                      <a:txBody>
                        <a:bodyPr/>
                        <a:lstStyle/>
                        <a:p>
                          <a:pPr algn="ctr"/>
                          <a:r>
                            <a:rPr lang="en-GB" dirty="0"/>
                            <a:t>-90%</a:t>
                          </a:r>
                        </a:p>
                      </a:txBody>
                      <a:tcPr/>
                    </a:tc>
                    <a:tc>
                      <a:txBody>
                        <a:bodyPr/>
                        <a:lstStyle/>
                        <a:p>
                          <a:pPr algn="ctr"/>
                          <a:r>
                            <a:rPr lang="en-GB" dirty="0"/>
                            <a:t>10%</a:t>
                          </a:r>
                        </a:p>
                      </a:txBody>
                      <a:tcPr/>
                    </a:tc>
                    <a:extLst>
                      <a:ext uri="{0D108BD9-81ED-4DB2-BD59-A6C34878D82A}">
                        <a16:rowId xmlns:a16="http://schemas.microsoft.com/office/drawing/2014/main" val="4133042228"/>
                      </a:ext>
                    </a:extLst>
                  </a:tr>
                </a:tbl>
              </a:graphicData>
            </a:graphic>
          </p:graphicFrame>
        </mc:Fallback>
      </mc:AlternateContent>
      <p:sp>
        <p:nvSpPr>
          <p:cNvPr id="6" name="Right Brace 5">
            <a:extLst>
              <a:ext uri="{FF2B5EF4-FFF2-40B4-BE49-F238E27FC236}">
                <a16:creationId xmlns:a16="http://schemas.microsoft.com/office/drawing/2014/main" id="{185EB4B3-1F4A-0FC6-940C-D6DC8B86CCD0}"/>
              </a:ext>
            </a:extLst>
          </p:cNvPr>
          <p:cNvSpPr/>
          <p:nvPr/>
        </p:nvSpPr>
        <p:spPr>
          <a:xfrm>
            <a:off x="1511140" y="1967485"/>
            <a:ext cx="94130" cy="136827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Right Brace 8">
            <a:extLst>
              <a:ext uri="{FF2B5EF4-FFF2-40B4-BE49-F238E27FC236}">
                <a16:creationId xmlns:a16="http://schemas.microsoft.com/office/drawing/2014/main" id="{52753608-40D4-A1BE-42E4-0D5F9CC36C33}"/>
              </a:ext>
            </a:extLst>
          </p:cNvPr>
          <p:cNvSpPr/>
          <p:nvPr/>
        </p:nvSpPr>
        <p:spPr>
          <a:xfrm>
            <a:off x="3612935" y="3750016"/>
            <a:ext cx="159208" cy="144981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Rectangle 9">
            <a:extLst>
              <a:ext uri="{FF2B5EF4-FFF2-40B4-BE49-F238E27FC236}">
                <a16:creationId xmlns:a16="http://schemas.microsoft.com/office/drawing/2014/main" id="{A2173024-BECE-B312-8E76-69A03237DAB9}"/>
              </a:ext>
            </a:extLst>
          </p:cNvPr>
          <p:cNvSpPr/>
          <p:nvPr/>
        </p:nvSpPr>
        <p:spPr>
          <a:xfrm>
            <a:off x="215426" y="3383586"/>
            <a:ext cx="3542660" cy="324052"/>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Arrow Connector 16">
            <a:extLst>
              <a:ext uri="{FF2B5EF4-FFF2-40B4-BE49-F238E27FC236}">
                <a16:creationId xmlns:a16="http://schemas.microsoft.com/office/drawing/2014/main" id="{6CC9953A-9D78-CAB1-80D8-206C0C95274D}"/>
              </a:ext>
            </a:extLst>
          </p:cNvPr>
          <p:cNvCxnSpPr>
            <a:cxnSpLocks/>
          </p:cNvCxnSpPr>
          <p:nvPr/>
        </p:nvCxnSpPr>
        <p:spPr>
          <a:xfrm>
            <a:off x="1605270" y="2703032"/>
            <a:ext cx="5629248" cy="842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BBAC668-2C4A-3061-9440-90F87AAC2F8C}"/>
              </a:ext>
            </a:extLst>
          </p:cNvPr>
          <p:cNvCxnSpPr>
            <a:cxnSpLocks/>
            <a:stCxn id="10" idx="3"/>
            <a:endCxn id="50" idx="1"/>
          </p:cNvCxnSpPr>
          <p:nvPr/>
        </p:nvCxnSpPr>
        <p:spPr>
          <a:xfrm>
            <a:off x="3758086" y="3545612"/>
            <a:ext cx="3362173" cy="638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05FF0E3-5564-5740-58D6-FB2791879BEC}"/>
              </a:ext>
            </a:extLst>
          </p:cNvPr>
          <p:cNvSpPr txBox="1"/>
          <p:nvPr/>
        </p:nvSpPr>
        <p:spPr>
          <a:xfrm rot="564642">
            <a:off x="3973197" y="2924223"/>
            <a:ext cx="2023782" cy="307777"/>
          </a:xfrm>
          <a:prstGeom prst="rect">
            <a:avLst/>
          </a:prstGeom>
          <a:noFill/>
        </p:spPr>
        <p:txBody>
          <a:bodyPr wrap="square" rtlCol="0">
            <a:spAutoFit/>
          </a:bodyPr>
          <a:lstStyle/>
          <a:p>
            <a:pPr algn="ctr"/>
            <a:r>
              <a:rPr lang="en-GB" sz="1400" i="1" dirty="0">
                <a:solidFill>
                  <a:schemeClr val="accent1"/>
                </a:solidFill>
              </a:rPr>
              <a:t>Absolute Value</a:t>
            </a:r>
          </a:p>
        </p:txBody>
      </p:sp>
      <p:sp>
        <p:nvSpPr>
          <p:cNvPr id="47" name="Multiplication Sign 46">
            <a:extLst>
              <a:ext uri="{FF2B5EF4-FFF2-40B4-BE49-F238E27FC236}">
                <a16:creationId xmlns:a16="http://schemas.microsoft.com/office/drawing/2014/main" id="{956C5D75-0661-3379-40AF-1CA2A900EBEC}"/>
              </a:ext>
            </a:extLst>
          </p:cNvPr>
          <p:cNvSpPr/>
          <p:nvPr/>
        </p:nvSpPr>
        <p:spPr>
          <a:xfrm>
            <a:off x="805858" y="3145610"/>
            <a:ext cx="665711" cy="2532693"/>
          </a:xfrm>
          <a:prstGeom prst="mathMultiply">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E83BDF93-2BF2-A890-EB77-3FDA5A5C6D89}"/>
              </a:ext>
            </a:extLst>
          </p:cNvPr>
          <p:cNvSpPr/>
          <p:nvPr/>
        </p:nvSpPr>
        <p:spPr>
          <a:xfrm>
            <a:off x="2546227" y="1258035"/>
            <a:ext cx="665711" cy="3174795"/>
          </a:xfrm>
          <a:prstGeom prst="mathMultiply">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p:cxnSp>
        <p:nvCxnSpPr>
          <p:cNvPr id="12" name="Straight Arrow Connector 11">
            <a:extLst>
              <a:ext uri="{FF2B5EF4-FFF2-40B4-BE49-F238E27FC236}">
                <a16:creationId xmlns:a16="http://schemas.microsoft.com/office/drawing/2014/main" id="{8754D315-9DA7-122F-8C95-5A5EFEFA1832}"/>
              </a:ext>
            </a:extLst>
          </p:cNvPr>
          <p:cNvCxnSpPr>
            <a:cxnSpLocks/>
            <a:stCxn id="9" idx="1"/>
          </p:cNvCxnSpPr>
          <p:nvPr/>
        </p:nvCxnSpPr>
        <p:spPr>
          <a:xfrm flipV="1">
            <a:off x="3772143" y="3803016"/>
            <a:ext cx="3467445" cy="671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F3488593-19D6-7585-67E7-0AAE68BE3724}"/>
              </a:ext>
            </a:extLst>
          </p:cNvPr>
          <p:cNvSpPr/>
          <p:nvPr/>
        </p:nvSpPr>
        <p:spPr>
          <a:xfrm>
            <a:off x="7114019" y="3227293"/>
            <a:ext cx="3985664" cy="677913"/>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id="{C3D88A85-9051-F7FD-D832-0303C5F399DA}"/>
              </a:ext>
            </a:extLst>
          </p:cNvPr>
          <p:cNvSpPr/>
          <p:nvPr/>
        </p:nvSpPr>
        <p:spPr>
          <a:xfrm>
            <a:off x="7120259" y="3935211"/>
            <a:ext cx="3979424" cy="497619"/>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1" name="Straight Arrow Connector 50">
            <a:extLst>
              <a:ext uri="{FF2B5EF4-FFF2-40B4-BE49-F238E27FC236}">
                <a16:creationId xmlns:a16="http://schemas.microsoft.com/office/drawing/2014/main" id="{3DF9FE9E-2892-00E5-8E8B-42E707501267}"/>
              </a:ext>
            </a:extLst>
          </p:cNvPr>
          <p:cNvCxnSpPr>
            <a:cxnSpLocks/>
            <a:endCxn id="8" idx="2"/>
          </p:cNvCxnSpPr>
          <p:nvPr/>
        </p:nvCxnSpPr>
        <p:spPr>
          <a:xfrm flipH="1" flipV="1">
            <a:off x="8764889" y="1811498"/>
            <a:ext cx="333844" cy="1409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D9D75F77-44A6-1B87-67EE-F9F4DA08A037}"/>
              </a:ext>
            </a:extLst>
          </p:cNvPr>
          <p:cNvCxnSpPr>
            <a:cxnSpLocks/>
            <a:stCxn id="50" idx="2"/>
            <a:endCxn id="20" idx="0"/>
          </p:cNvCxnSpPr>
          <p:nvPr/>
        </p:nvCxnSpPr>
        <p:spPr>
          <a:xfrm flipH="1">
            <a:off x="8134539" y="4432830"/>
            <a:ext cx="975432" cy="10761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0571F0B-56CF-6755-1EA2-0AD33A763693}"/>
              </a:ext>
            </a:extLst>
          </p:cNvPr>
          <p:cNvSpPr txBox="1"/>
          <p:nvPr/>
        </p:nvSpPr>
        <p:spPr>
          <a:xfrm rot="396272">
            <a:off x="5039404" y="3589923"/>
            <a:ext cx="565050" cy="307777"/>
          </a:xfrm>
          <a:prstGeom prst="rect">
            <a:avLst/>
          </a:prstGeom>
          <a:noFill/>
        </p:spPr>
        <p:txBody>
          <a:bodyPr wrap="square" rtlCol="0">
            <a:spAutoFit/>
          </a:bodyPr>
          <a:lstStyle/>
          <a:p>
            <a:r>
              <a:rPr lang="en-GB" sz="1400" i="1" dirty="0">
                <a:solidFill>
                  <a:schemeClr val="accent1"/>
                </a:solidFill>
              </a:rPr>
              <a:t>ATM</a:t>
            </a:r>
          </a:p>
        </p:txBody>
      </p:sp>
    </p:spTree>
    <p:extLst>
      <p:ext uri="{BB962C8B-B14F-4D97-AF65-F5344CB8AC3E}">
        <p14:creationId xmlns:p14="http://schemas.microsoft.com/office/powerpoint/2010/main" val="24585285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AE941-F4F5-E800-837E-2FD5AEEA04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833877-0504-53BB-90C9-175ED0665B00}"/>
              </a:ext>
            </a:extLst>
          </p:cNvPr>
          <p:cNvSpPr>
            <a:spLocks noGrp="1"/>
          </p:cNvSpPr>
          <p:nvPr>
            <p:ph type="ctrTitle"/>
          </p:nvPr>
        </p:nvSpPr>
        <p:spPr/>
        <p:txBody>
          <a:bodyPr/>
          <a:lstStyle/>
          <a:p>
            <a:r>
              <a:rPr lang="en-GB" dirty="0"/>
              <a:t>ORE Equity Volatility Configuration</a:t>
            </a:r>
          </a:p>
        </p:txBody>
      </p:sp>
      <p:sp>
        <p:nvSpPr>
          <p:cNvPr id="3" name="Text Placeholder 2">
            <a:extLst>
              <a:ext uri="{FF2B5EF4-FFF2-40B4-BE49-F238E27FC236}">
                <a16:creationId xmlns:a16="http://schemas.microsoft.com/office/drawing/2014/main" id="{7D68E33D-7CCD-BB3B-2CFA-8DAE0962966F}"/>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p:sp>
        <p:nvSpPr>
          <p:cNvPr id="13" name="TextBox 12">
            <a:extLst>
              <a:ext uri="{FF2B5EF4-FFF2-40B4-BE49-F238E27FC236}">
                <a16:creationId xmlns:a16="http://schemas.microsoft.com/office/drawing/2014/main" id="{E49DE63F-4A3F-D60D-4C85-366186A1E35D}"/>
              </a:ext>
            </a:extLst>
          </p:cNvPr>
          <p:cNvSpPr txBox="1"/>
          <p:nvPr/>
        </p:nvSpPr>
        <p:spPr>
          <a:xfrm>
            <a:off x="443289" y="951071"/>
            <a:ext cx="11532810" cy="461665"/>
          </a:xfrm>
          <a:prstGeom prst="rect">
            <a:avLst/>
          </a:prstGeom>
          <a:solidFill>
            <a:schemeClr val="bg1">
              <a:lumMod val="95000"/>
            </a:schemeClr>
          </a:solidFill>
        </p:spPr>
        <p:txBody>
          <a:bodyPr wrap="square" rtlCol="0">
            <a:spAutoFit/>
          </a:bodyPr>
          <a:lstStyle/>
          <a:p>
            <a:pPr algn="ctr"/>
            <a:r>
              <a:rPr lang="en-GB" sz="2400" b="1" dirty="0"/>
              <a:t>Delta Surface</a:t>
            </a:r>
          </a:p>
        </p:txBody>
      </p:sp>
      <p:sp>
        <p:nvSpPr>
          <p:cNvPr id="8" name="TextBox 7">
            <a:extLst>
              <a:ext uri="{FF2B5EF4-FFF2-40B4-BE49-F238E27FC236}">
                <a16:creationId xmlns:a16="http://schemas.microsoft.com/office/drawing/2014/main" id="{036D9201-AD92-CB17-6B9C-A0E7E6165555}"/>
              </a:ext>
            </a:extLst>
          </p:cNvPr>
          <p:cNvSpPr txBox="1"/>
          <p:nvPr/>
        </p:nvSpPr>
        <p:spPr>
          <a:xfrm>
            <a:off x="527050" y="1536882"/>
            <a:ext cx="8298904" cy="338554"/>
          </a:xfrm>
          <a:prstGeom prst="rect">
            <a:avLst/>
          </a:prstGeom>
          <a:noFill/>
        </p:spPr>
        <p:txBody>
          <a:bodyPr wrap="square">
            <a:spAutoFit/>
          </a:bodyPr>
          <a:lstStyle/>
          <a:p>
            <a:r>
              <a:rPr lang="en-US" sz="1600" b="0" i="0" u="none" strike="noStrike" baseline="0" dirty="0">
                <a:solidFill>
                  <a:schemeClr val="accent3"/>
                </a:solidFill>
                <a:latin typeface="SFTT1200"/>
              </a:rPr>
              <a:t>EQUITY_OPTION/RATE_LNVOL/[NAME]/[CCY]/[EXPIRY]/DEL/[</a:t>
            </a:r>
            <a:r>
              <a:rPr lang="en-US" sz="1600" b="0" i="0" u="none" strike="noStrike" baseline="0" dirty="0">
                <a:solidFill>
                  <a:schemeClr val="accent2">
                    <a:lumMod val="40000"/>
                    <a:lumOff val="60000"/>
                  </a:schemeClr>
                </a:solidFill>
                <a:latin typeface="SFTT1200"/>
              </a:rPr>
              <a:t>Spot|Fwd</a:t>
            </a:r>
            <a:r>
              <a:rPr lang="en-US" sz="1600" b="0" i="0" u="none" strike="noStrike" baseline="0" dirty="0">
                <a:solidFill>
                  <a:schemeClr val="accent3"/>
                </a:solidFill>
                <a:latin typeface="SFTT1200"/>
              </a:rPr>
              <a:t>]/[</a:t>
            </a:r>
            <a:r>
              <a:rPr lang="en-US" sz="1600" dirty="0">
                <a:solidFill>
                  <a:schemeClr val="accent2">
                    <a:lumMod val="40000"/>
                    <a:lumOff val="60000"/>
                  </a:schemeClr>
                </a:solidFill>
                <a:latin typeface="SFTT1200"/>
              </a:rPr>
              <a:t>Call|Put</a:t>
            </a:r>
            <a:r>
              <a:rPr lang="en-US" sz="1600" b="0" i="0" u="none" strike="noStrike" baseline="0" dirty="0">
                <a:solidFill>
                  <a:schemeClr val="accent3"/>
                </a:solidFill>
                <a:latin typeface="SFTT1200"/>
              </a:rPr>
              <a:t>]/[Delta]</a:t>
            </a:r>
            <a:endParaRPr lang="en-GB" sz="1600" dirty="0">
              <a:solidFill>
                <a:schemeClr val="accent3"/>
              </a:solidFill>
            </a:endParaRP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A4BB1FF0-126A-AE73-1A52-4638E67C5F99}"/>
                  </a:ext>
                </a:extLst>
              </p:cNvPr>
              <p:cNvGraphicFramePr>
                <a:graphicFrameLocks noGrp="1"/>
              </p:cNvGraphicFramePr>
              <p:nvPr>
                <p:extLst>
                  <p:ext uri="{D42A27DB-BD31-4B8C-83A1-F6EECF244321}">
                    <p14:modId xmlns:p14="http://schemas.microsoft.com/office/powerpoint/2010/main" val="1162653563"/>
                  </p:ext>
                </p:extLst>
              </p:nvPr>
            </p:nvGraphicFramePr>
            <p:xfrm>
              <a:off x="218725" y="2017483"/>
              <a:ext cx="6288339" cy="3889446"/>
            </p:xfrm>
            <a:graphic>
              <a:graphicData uri="http://schemas.openxmlformats.org/drawingml/2006/table">
                <a:tbl>
                  <a:tblPr firstRow="1" bandRow="1">
                    <a:tableStyleId>{073A0DAA-6AF3-43AB-8588-CEC1D06C72B9}</a:tableStyleId>
                  </a:tblPr>
                  <a:tblGrid>
                    <a:gridCol w="6288339">
                      <a:extLst>
                        <a:ext uri="{9D8B030D-6E8A-4147-A177-3AD203B41FA5}">
                          <a16:colId xmlns:a16="http://schemas.microsoft.com/office/drawing/2014/main" val="2203128750"/>
                        </a:ext>
                      </a:extLst>
                    </a:gridCol>
                  </a:tblGrid>
                  <a:tr h="7192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Transformation </a:t>
                          </a:r>
                          <a14:m>
                            <m:oMath xmlns:m="http://schemas.openxmlformats.org/officeDocument/2006/math">
                              <m:r>
                                <a:rPr lang="en-GB" i="1" dirty="0" smtClean="0">
                                  <a:latin typeface="Cambria Math" panose="02040503050406030204" pitchFamily="18" charset="0"/>
                                  <a:ea typeface="Cambria Math" panose="02040503050406030204" pitchFamily="18" charset="0"/>
                                </a:rPr>
                                <m:t>∆</m:t>
                              </m:r>
                            </m:oMath>
                          </a14:m>
                          <a:r>
                            <a:rPr lang="en-GB" dirty="0"/>
                            <a:t> </a:t>
                          </a:r>
                          <a14:m>
                            <m:oMath xmlns:m="http://schemas.openxmlformats.org/officeDocument/2006/math">
                              <m:r>
                                <a:rPr lang="en-GB" i="1" dirty="0" smtClean="0">
                                  <a:latin typeface="Cambria Math" panose="02040503050406030204" pitchFamily="18" charset="0"/>
                                </a:rPr>
                                <m:t>−&gt;</m:t>
                              </m:r>
                            </m:oMath>
                          </a14:m>
                          <a:r>
                            <a:rPr lang="en-GB" dirty="0"/>
                            <a:t> </a:t>
                          </a:r>
                          <a14:m>
                            <m:oMath xmlns:m="http://schemas.openxmlformats.org/officeDocument/2006/math">
                              <m:r>
                                <a:rPr lang="en-GB" b="1" i="1" dirty="0" smtClean="0">
                                  <a:latin typeface="Cambria Math" panose="02040503050406030204" pitchFamily="18" charset="0"/>
                                </a:rPr>
                                <m:t>𝑲</m:t>
                              </m:r>
                            </m:oMath>
                          </a14:m>
                          <a:endParaRPr lang="en-GB" dirty="0"/>
                        </a:p>
                      </a:txBody>
                      <a:tcPr anchor="ctr"/>
                    </a:tc>
                    <a:extLst>
                      <a:ext uri="{0D108BD9-81ED-4DB2-BD59-A6C34878D82A}">
                        <a16:rowId xmlns:a16="http://schemas.microsoft.com/office/drawing/2014/main" val="3180809379"/>
                      </a:ext>
                    </a:extLst>
                  </a:tr>
                  <a:tr h="3170196">
                    <a:tc>
                      <a:txBody>
                        <a:bodyPr/>
                        <a:lstStyle/>
                        <a:p>
                          <a:endParaRPr lang="en-GB" dirty="0"/>
                        </a:p>
                      </a:txBody>
                      <a:tcPr/>
                    </a:tc>
                    <a:extLst>
                      <a:ext uri="{0D108BD9-81ED-4DB2-BD59-A6C34878D82A}">
                        <a16:rowId xmlns:a16="http://schemas.microsoft.com/office/drawing/2014/main" val="2524753463"/>
                      </a:ext>
                    </a:extLst>
                  </a:tr>
                </a:tbl>
              </a:graphicData>
            </a:graphic>
          </p:graphicFrame>
        </mc:Choice>
        <mc:Fallback xmlns="">
          <p:graphicFrame>
            <p:nvGraphicFramePr>
              <p:cNvPr id="4" name="Table 3">
                <a:extLst>
                  <a:ext uri="{FF2B5EF4-FFF2-40B4-BE49-F238E27FC236}">
                    <a16:creationId xmlns:a16="http://schemas.microsoft.com/office/drawing/2014/main" id="{A4BB1FF0-126A-AE73-1A52-4638E67C5F99}"/>
                  </a:ext>
                </a:extLst>
              </p:cNvPr>
              <p:cNvGraphicFramePr>
                <a:graphicFrameLocks noGrp="1"/>
              </p:cNvGraphicFramePr>
              <p:nvPr>
                <p:extLst>
                  <p:ext uri="{D42A27DB-BD31-4B8C-83A1-F6EECF244321}">
                    <p14:modId xmlns:p14="http://schemas.microsoft.com/office/powerpoint/2010/main" val="1162653563"/>
                  </p:ext>
                </p:extLst>
              </p:nvPr>
            </p:nvGraphicFramePr>
            <p:xfrm>
              <a:off x="218725" y="2017483"/>
              <a:ext cx="6288339" cy="3889446"/>
            </p:xfrm>
            <a:graphic>
              <a:graphicData uri="http://schemas.openxmlformats.org/drawingml/2006/table">
                <a:tbl>
                  <a:tblPr firstRow="1" bandRow="1">
                    <a:tableStyleId>{073A0DAA-6AF3-43AB-8588-CEC1D06C72B9}</a:tableStyleId>
                  </a:tblPr>
                  <a:tblGrid>
                    <a:gridCol w="6288339">
                      <a:extLst>
                        <a:ext uri="{9D8B030D-6E8A-4147-A177-3AD203B41FA5}">
                          <a16:colId xmlns:a16="http://schemas.microsoft.com/office/drawing/2014/main" val="2203128750"/>
                        </a:ext>
                      </a:extLst>
                    </a:gridCol>
                  </a:tblGrid>
                  <a:tr h="719250">
                    <a:tc>
                      <a:txBody>
                        <a:bodyPr/>
                        <a:lstStyle/>
                        <a:p>
                          <a:endParaRPr lang="en-US"/>
                        </a:p>
                      </a:txBody>
                      <a:tcPr anchor="ctr">
                        <a:blipFill>
                          <a:blip r:embed="rId3"/>
                          <a:stretch>
                            <a:fillRect l="-97" t="-847" r="-387" b="-444068"/>
                          </a:stretch>
                        </a:blipFill>
                      </a:tcPr>
                    </a:tc>
                    <a:extLst>
                      <a:ext uri="{0D108BD9-81ED-4DB2-BD59-A6C34878D82A}">
                        <a16:rowId xmlns:a16="http://schemas.microsoft.com/office/drawing/2014/main" val="3180809379"/>
                      </a:ext>
                    </a:extLst>
                  </a:tr>
                  <a:tr h="3170196">
                    <a:tc>
                      <a:txBody>
                        <a:bodyPr/>
                        <a:lstStyle/>
                        <a:p>
                          <a:endParaRPr lang="en-GB" dirty="0"/>
                        </a:p>
                      </a:txBody>
                      <a:tcPr/>
                    </a:tc>
                    <a:extLst>
                      <a:ext uri="{0D108BD9-81ED-4DB2-BD59-A6C34878D82A}">
                        <a16:rowId xmlns:a16="http://schemas.microsoft.com/office/drawing/2014/main" val="2524753463"/>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94937DD-1BC9-660C-3AA8-CD5A08F4006F}"/>
                  </a:ext>
                </a:extLst>
              </p:cNvPr>
              <p:cNvSpPr txBox="1"/>
              <p:nvPr/>
            </p:nvSpPr>
            <p:spPr>
              <a:xfrm>
                <a:off x="257918" y="2797445"/>
                <a:ext cx="6249147" cy="13947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𝐾</m:t>
                      </m:r>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eqArr>
                            <m:eqArrPr>
                              <m:ctrlPr>
                                <a:rPr lang="en-GB" b="0" i="1" smtClean="0">
                                  <a:latin typeface="Cambria Math" panose="02040503050406030204" pitchFamily="18" charset="0"/>
                                </a:rPr>
                              </m:ctrlPr>
                            </m:eqArrPr>
                            <m:e>
                              <m:sSub>
                                <m:sSubPr>
                                  <m:ctrlPr>
                                    <a:rPr lang="en-GB" i="1">
                                      <a:solidFill>
                                        <a:srgbClr val="00B0F0"/>
                                      </a:solidFill>
                                      <a:latin typeface="Cambria Math" panose="02040503050406030204" pitchFamily="18" charset="0"/>
                                    </a:rPr>
                                  </m:ctrlPr>
                                </m:sSubPr>
                                <m:e>
                                  <m:r>
                                    <a:rPr lang="en-GB" i="1">
                                      <a:solidFill>
                                        <a:srgbClr val="00B0F0"/>
                                      </a:solidFill>
                                      <a:latin typeface="Cambria Math" panose="02040503050406030204" pitchFamily="18" charset="0"/>
                                    </a:rPr>
                                    <m:t>𝐹</m:t>
                                  </m:r>
                                </m:e>
                                <m:sub>
                                  <m:r>
                                    <a:rPr lang="en-GB" i="1">
                                      <a:solidFill>
                                        <a:srgbClr val="00B0F0"/>
                                      </a:solidFill>
                                      <a:latin typeface="Cambria Math" panose="02040503050406030204" pitchFamily="18" charset="0"/>
                                    </a:rPr>
                                    <m:t>𝑡</m:t>
                                  </m:r>
                                </m:sub>
                              </m:sSub>
                              <m:r>
                                <a:rPr lang="en-GB" i="1">
                                  <a:latin typeface="Cambria Math" panose="02040503050406030204" pitchFamily="18" charset="0"/>
                                  <a:ea typeface="Cambria Math" panose="02040503050406030204" pitchFamily="18" charset="0"/>
                                </a:rPr>
                                <m:t>∙</m:t>
                              </m:r>
                              <m:func>
                                <m:funcPr>
                                  <m:ctrlPr>
                                    <a:rPr lang="en-GB" i="1">
                                      <a:latin typeface="Cambria Math" panose="02040503050406030204" pitchFamily="18" charset="0"/>
                                      <a:ea typeface="Cambria Math" panose="02040503050406030204" pitchFamily="18" charset="0"/>
                                    </a:rPr>
                                  </m:ctrlPr>
                                </m:funcPr>
                                <m:fName>
                                  <m:r>
                                    <m:rPr>
                                      <m:sty m:val="p"/>
                                    </m:rPr>
                                    <a:rPr lang="en-GB">
                                      <a:latin typeface="Cambria Math" panose="02040503050406030204" pitchFamily="18" charset="0"/>
                                      <a:ea typeface="Cambria Math" panose="02040503050406030204" pitchFamily="18" charset="0"/>
                                    </a:rPr>
                                    <m:t>exp</m:t>
                                  </m:r>
                                </m:fName>
                                <m:e>
                                  <m:d>
                                    <m:dPr>
                                      <m:ctrlPr>
                                        <a:rPr lang="en-GB" i="1">
                                          <a:latin typeface="Cambria Math" panose="02040503050406030204" pitchFamily="18" charset="0"/>
                                          <a:ea typeface="Cambria Math" panose="02040503050406030204" pitchFamily="18" charset="0"/>
                                        </a:rPr>
                                      </m:ctrlPr>
                                    </m:dPr>
                                    <m:e>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𝛾</m:t>
                                      </m:r>
                                      <m:r>
                                        <a:rPr lang="en-GB" i="1">
                                          <a:latin typeface="Cambria Math" panose="02040503050406030204" pitchFamily="18" charset="0"/>
                                          <a:ea typeface="Cambria Math" panose="02040503050406030204" pitchFamily="18" charset="0"/>
                                        </a:rPr>
                                        <m:t>∙</m:t>
                                      </m:r>
                                      <m:sSup>
                                        <m:sSupPr>
                                          <m:ctrlPr>
                                            <a:rPr lang="en-GB" i="1">
                                              <a:latin typeface="Cambria Math" panose="02040503050406030204" pitchFamily="18" charset="0"/>
                                              <a:ea typeface="Cambria Math" panose="02040503050406030204" pitchFamily="18" charset="0"/>
                                            </a:rPr>
                                          </m:ctrlPr>
                                        </m:sSupPr>
                                        <m:e>
                                          <m:r>
                                            <a:rPr lang="en-GB" i="1">
                                              <a:latin typeface="Cambria Math" panose="02040503050406030204" pitchFamily="18" charset="0"/>
                                              <a:ea typeface="Cambria Math" panose="02040503050406030204" pitchFamily="18" charset="0"/>
                                            </a:rPr>
                                            <m:t>𝑁</m:t>
                                          </m:r>
                                        </m:e>
                                        <m:sup>
                                          <m:r>
                                            <a:rPr lang="en-GB" i="1">
                                              <a:latin typeface="Cambria Math" panose="02040503050406030204" pitchFamily="18" charset="0"/>
                                              <a:ea typeface="Cambria Math" panose="02040503050406030204" pitchFamily="18" charset="0"/>
                                            </a:rPr>
                                            <m:t>−1</m:t>
                                          </m:r>
                                        </m:sup>
                                      </m:sSup>
                                      <m:d>
                                        <m:dPr>
                                          <m:ctrlPr>
                                            <a:rPr lang="en-GB" i="1">
                                              <a:latin typeface="Cambria Math" panose="02040503050406030204" pitchFamily="18" charset="0"/>
                                              <a:ea typeface="Cambria Math" panose="02040503050406030204" pitchFamily="18" charset="0"/>
                                            </a:rPr>
                                          </m:ctrlPr>
                                        </m:dPr>
                                        <m:e>
                                          <m:r>
                                            <a:rPr lang="en-GB" i="1">
                                              <a:latin typeface="Cambria Math" panose="02040503050406030204" pitchFamily="18" charset="0"/>
                                              <a:ea typeface="Cambria Math" panose="02040503050406030204" pitchFamily="18" charset="0"/>
                                            </a:rPr>
                                            <m:t>𝛾</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𝜐</m:t>
                                          </m:r>
                                        </m:e>
                                      </m:d>
                                      <m:r>
                                        <a:rPr lang="en-GB" i="1">
                                          <a:latin typeface="Cambria Math" panose="02040503050406030204" pitchFamily="18" charset="0"/>
                                          <a:ea typeface="Cambria Math" panose="02040503050406030204" pitchFamily="18" charset="0"/>
                                        </a:rPr>
                                        <m:t>∙</m:t>
                                      </m:r>
                                      <m:sSub>
                                        <m:sSubPr>
                                          <m:ctrlPr>
                                            <a:rPr lang="en-GB" i="1">
                                              <a:solidFill>
                                                <a:schemeClr val="accent4">
                                                  <a:lumMod val="75000"/>
                                                </a:schemeClr>
                                              </a:solidFill>
                                              <a:latin typeface="Cambria Math" panose="02040503050406030204" pitchFamily="18" charset="0"/>
                                              <a:ea typeface="Cambria Math" panose="02040503050406030204" pitchFamily="18" charset="0"/>
                                            </a:rPr>
                                          </m:ctrlPr>
                                        </m:sSubPr>
                                        <m:e>
                                          <m:r>
                                            <a:rPr lang="en-GB" i="1">
                                              <a:solidFill>
                                                <a:schemeClr val="accent4">
                                                  <a:lumMod val="75000"/>
                                                </a:schemeClr>
                                              </a:solidFill>
                                              <a:latin typeface="Cambria Math" panose="02040503050406030204" pitchFamily="18" charset="0"/>
                                              <a:ea typeface="Cambria Math" panose="02040503050406030204" pitchFamily="18" charset="0"/>
                                            </a:rPr>
                                            <m:t>𝜎</m:t>
                                          </m:r>
                                        </m:e>
                                        <m:sub>
                                          <m:r>
                                            <a:rPr lang="en-GB" i="1">
                                              <a:solidFill>
                                                <a:schemeClr val="accent4">
                                                  <a:lumMod val="75000"/>
                                                </a:schemeClr>
                                              </a:solidFill>
                                              <a:latin typeface="Cambria Math" panose="02040503050406030204" pitchFamily="18" charset="0"/>
                                              <a:ea typeface="Cambria Math" panose="02040503050406030204" pitchFamily="18" charset="0"/>
                                            </a:rPr>
                                            <m:t>∆,</m:t>
                                          </m:r>
                                          <m:r>
                                            <a:rPr lang="en-GB" i="1">
                                              <a:solidFill>
                                                <a:schemeClr val="accent4">
                                                  <a:lumMod val="75000"/>
                                                </a:schemeClr>
                                              </a:solidFill>
                                              <a:latin typeface="Cambria Math" panose="02040503050406030204" pitchFamily="18" charset="0"/>
                                              <a:ea typeface="Cambria Math" panose="02040503050406030204" pitchFamily="18" charset="0"/>
                                            </a:rPr>
                                            <m:t>𝑡</m:t>
                                          </m:r>
                                        </m:sub>
                                      </m:sSub>
                                      <m:r>
                                        <a:rPr lang="en-GB" i="1">
                                          <a:latin typeface="Cambria Math" panose="02040503050406030204" pitchFamily="18" charset="0"/>
                                          <a:ea typeface="Cambria Math" panose="02040503050406030204" pitchFamily="18" charset="0"/>
                                        </a:rPr>
                                        <m:t>∙</m:t>
                                      </m:r>
                                      <m:rad>
                                        <m:radPr>
                                          <m:degHide m:val="on"/>
                                          <m:ctrlPr>
                                            <a:rPr lang="en-GB" i="1">
                                              <a:latin typeface="Cambria Math" panose="02040503050406030204" pitchFamily="18" charset="0"/>
                                              <a:ea typeface="Cambria Math" panose="02040503050406030204" pitchFamily="18" charset="0"/>
                                            </a:rPr>
                                          </m:ctrlPr>
                                        </m:radPr>
                                        <m:deg/>
                                        <m:e>
                                          <m:r>
                                            <a:rPr lang="en-GB" i="1">
                                              <a:solidFill>
                                                <a:schemeClr val="accent4">
                                                  <a:lumMod val="75000"/>
                                                </a:schemeClr>
                                              </a:solidFill>
                                              <a:latin typeface="Cambria Math" panose="02040503050406030204" pitchFamily="18" charset="0"/>
                                              <a:ea typeface="Cambria Math" panose="02040503050406030204" pitchFamily="18" charset="0"/>
                                            </a:rPr>
                                            <m:t>𝑡</m:t>
                                          </m:r>
                                        </m:e>
                                      </m:rad>
                                      <m:r>
                                        <a:rPr lang="en-GB" i="1">
                                          <a:latin typeface="Cambria Math" panose="02040503050406030204" pitchFamily="18" charset="0"/>
                                          <a:ea typeface="Cambria Math" panose="02040503050406030204" pitchFamily="18" charset="0"/>
                                        </a:rPr>
                                        <m:t>+</m:t>
                                      </m:r>
                                      <m:f>
                                        <m:fPr>
                                          <m:ctrlPr>
                                            <a:rPr lang="en-GB" i="1">
                                              <a:latin typeface="Cambria Math" panose="02040503050406030204" pitchFamily="18" charset="0"/>
                                              <a:ea typeface="Cambria Math" panose="02040503050406030204" pitchFamily="18" charset="0"/>
                                            </a:rPr>
                                          </m:ctrlPr>
                                        </m:fPr>
                                        <m:num>
                                          <m:sSubSup>
                                            <m:sSubSupPr>
                                              <m:ctrlPr>
                                                <a:rPr lang="en-GB" i="1">
                                                  <a:solidFill>
                                                    <a:schemeClr val="accent4">
                                                      <a:lumMod val="75000"/>
                                                    </a:schemeClr>
                                                  </a:solidFill>
                                                  <a:latin typeface="Cambria Math" panose="02040503050406030204" pitchFamily="18" charset="0"/>
                                                  <a:ea typeface="Cambria Math" panose="02040503050406030204" pitchFamily="18" charset="0"/>
                                                </a:rPr>
                                              </m:ctrlPr>
                                            </m:sSubSupPr>
                                            <m:e>
                                              <m:r>
                                                <a:rPr lang="en-GB" i="1">
                                                  <a:solidFill>
                                                    <a:schemeClr val="accent4">
                                                      <a:lumMod val="75000"/>
                                                    </a:schemeClr>
                                                  </a:solidFill>
                                                  <a:latin typeface="Cambria Math" panose="02040503050406030204" pitchFamily="18" charset="0"/>
                                                  <a:ea typeface="Cambria Math" panose="02040503050406030204" pitchFamily="18" charset="0"/>
                                                </a:rPr>
                                                <m:t>𝜎</m:t>
                                              </m:r>
                                            </m:e>
                                            <m:sub>
                                              <m:r>
                                                <a:rPr lang="en-GB" i="1">
                                                  <a:solidFill>
                                                    <a:schemeClr val="accent4">
                                                      <a:lumMod val="75000"/>
                                                    </a:schemeClr>
                                                  </a:solidFill>
                                                  <a:latin typeface="Cambria Math" panose="02040503050406030204" pitchFamily="18" charset="0"/>
                                                  <a:ea typeface="Cambria Math" panose="02040503050406030204" pitchFamily="18" charset="0"/>
                                                </a:rPr>
                                                <m:t>∆,</m:t>
                                              </m:r>
                                              <m:r>
                                                <a:rPr lang="en-GB" i="1">
                                                  <a:solidFill>
                                                    <a:schemeClr val="accent4">
                                                      <a:lumMod val="75000"/>
                                                    </a:schemeClr>
                                                  </a:solidFill>
                                                  <a:latin typeface="Cambria Math" panose="02040503050406030204" pitchFamily="18" charset="0"/>
                                                  <a:ea typeface="Cambria Math" panose="02040503050406030204" pitchFamily="18" charset="0"/>
                                                </a:rPr>
                                                <m:t>𝑡</m:t>
                                              </m:r>
                                            </m:sub>
                                            <m:sup>
                                              <m:r>
                                                <a:rPr lang="en-GB" i="1">
                                                  <a:solidFill>
                                                    <a:schemeClr val="accent4">
                                                      <a:lumMod val="75000"/>
                                                    </a:schemeClr>
                                                  </a:solidFill>
                                                  <a:latin typeface="Cambria Math" panose="02040503050406030204" pitchFamily="18" charset="0"/>
                                                  <a:ea typeface="Cambria Math" panose="02040503050406030204" pitchFamily="18" charset="0"/>
                                                </a:rPr>
                                                <m:t>2</m:t>
                                              </m:r>
                                            </m:sup>
                                          </m:sSubSup>
                                          <m:r>
                                            <a:rPr lang="en-GB" i="1">
                                              <a:latin typeface="Cambria Math" panose="02040503050406030204" pitchFamily="18" charset="0"/>
                                              <a:ea typeface="Cambria Math" panose="02040503050406030204" pitchFamily="18" charset="0"/>
                                            </a:rPr>
                                            <m:t>∙</m:t>
                                          </m:r>
                                          <m:r>
                                            <a:rPr lang="en-GB" i="1">
                                              <a:solidFill>
                                                <a:schemeClr val="accent4">
                                                  <a:lumMod val="75000"/>
                                                </a:schemeClr>
                                              </a:solidFill>
                                              <a:latin typeface="Cambria Math" panose="02040503050406030204" pitchFamily="18" charset="0"/>
                                              <a:ea typeface="Cambria Math" panose="02040503050406030204" pitchFamily="18" charset="0"/>
                                            </a:rPr>
                                            <m:t>𝑡</m:t>
                                          </m:r>
                                        </m:num>
                                        <m:den>
                                          <m:r>
                                            <a:rPr lang="en-GB" i="1">
                                              <a:latin typeface="Cambria Math" panose="02040503050406030204" pitchFamily="18" charset="0"/>
                                              <a:ea typeface="Cambria Math" panose="02040503050406030204" pitchFamily="18" charset="0"/>
                                            </a:rPr>
                                            <m:t>2</m:t>
                                          </m:r>
                                        </m:den>
                                      </m:f>
                                    </m:e>
                                  </m:d>
                                </m:e>
                              </m:func>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𝑖𝑓</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𝑛𝑜𝑡</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𝐴𝑇𝑀</m:t>
                              </m:r>
                            </m:e>
                            <m:e>
                              <m:sSub>
                                <m:sSubPr>
                                  <m:ctrlPr>
                                    <a:rPr lang="en-GB" b="0" i="1" smtClean="0">
                                      <a:latin typeface="Cambria Math" panose="02040503050406030204" pitchFamily="18" charset="0"/>
                                    </a:rPr>
                                  </m:ctrlPr>
                                </m:sSubPr>
                                <m:e>
                                  <m:r>
                                    <a:rPr lang="en-GB" b="0" i="1" smtClean="0">
                                      <a:latin typeface="Cambria Math" panose="02040503050406030204" pitchFamily="18" charset="0"/>
                                    </a:rPr>
                                    <m:t>𝐹</m:t>
                                  </m:r>
                                </m:e>
                                <m:sub>
                                  <m:r>
                                    <a:rPr lang="en-GB" b="0" i="1" smtClean="0">
                                      <a:latin typeface="Cambria Math" panose="02040503050406030204" pitchFamily="18" charset="0"/>
                                    </a:rPr>
                                    <m:t>𝑡</m:t>
                                  </m:r>
                                </m:sub>
                              </m:sSub>
                              <m:r>
                                <a:rPr lang="en-GB" b="0" i="1" smtClean="0">
                                  <a:latin typeface="Cambria Math" panose="02040503050406030204" pitchFamily="18" charset="0"/>
                                  <a:ea typeface="Cambria Math" panose="02040503050406030204" pitchFamily="18" charset="0"/>
                                </a:rPr>
                                <m:t>∙</m:t>
                              </m:r>
                              <m:func>
                                <m:funcPr>
                                  <m:ctrlPr>
                                    <a:rPr lang="en-GB" b="0" i="1" smtClean="0">
                                      <a:latin typeface="Cambria Math" panose="02040503050406030204" pitchFamily="18" charset="0"/>
                                      <a:ea typeface="Cambria Math" panose="02040503050406030204" pitchFamily="18" charset="0"/>
                                    </a:rPr>
                                  </m:ctrlPr>
                                </m:funcPr>
                                <m:fName>
                                  <m:r>
                                    <m:rPr>
                                      <m:sty m:val="p"/>
                                    </m:rPr>
                                    <a:rPr lang="en-GB" b="0" i="0" smtClean="0">
                                      <a:latin typeface="Cambria Math" panose="02040503050406030204" pitchFamily="18" charset="0"/>
                                      <a:ea typeface="Cambria Math" panose="02040503050406030204" pitchFamily="18" charset="0"/>
                                    </a:rPr>
                                    <m:t>exp</m:t>
                                  </m:r>
                                </m:fName>
                                <m:e>
                                  <m:d>
                                    <m:dPr>
                                      <m:ctrlPr>
                                        <a:rPr lang="en-GB" b="0" i="1" smtClean="0">
                                          <a:latin typeface="Cambria Math" panose="02040503050406030204" pitchFamily="18" charset="0"/>
                                          <a:ea typeface="Cambria Math" panose="02040503050406030204" pitchFamily="18" charset="0"/>
                                        </a:rPr>
                                      </m:ctrlPr>
                                    </m:dPr>
                                    <m:e>
                                      <m:f>
                                        <m:fPr>
                                          <m:ctrlPr>
                                            <a:rPr lang="en-GB" i="1">
                                              <a:latin typeface="Cambria Math" panose="02040503050406030204" pitchFamily="18" charset="0"/>
                                              <a:ea typeface="Cambria Math" panose="02040503050406030204" pitchFamily="18" charset="0"/>
                                            </a:rPr>
                                          </m:ctrlPr>
                                        </m:fPr>
                                        <m:num>
                                          <m:sSubSup>
                                            <m:sSubSupPr>
                                              <m:ctrlPr>
                                                <a:rPr lang="en-GB" i="1">
                                                  <a:solidFill>
                                                    <a:schemeClr val="accent4">
                                                      <a:lumMod val="75000"/>
                                                    </a:schemeClr>
                                                  </a:solidFill>
                                                  <a:latin typeface="Cambria Math" panose="02040503050406030204" pitchFamily="18" charset="0"/>
                                                  <a:ea typeface="Cambria Math" panose="02040503050406030204" pitchFamily="18" charset="0"/>
                                                </a:rPr>
                                              </m:ctrlPr>
                                            </m:sSubSupPr>
                                            <m:e>
                                              <m:r>
                                                <a:rPr lang="en-GB" i="1">
                                                  <a:solidFill>
                                                    <a:schemeClr val="accent4">
                                                      <a:lumMod val="75000"/>
                                                    </a:schemeClr>
                                                  </a:solidFill>
                                                  <a:latin typeface="Cambria Math" panose="02040503050406030204" pitchFamily="18" charset="0"/>
                                                  <a:ea typeface="Cambria Math" panose="02040503050406030204" pitchFamily="18" charset="0"/>
                                                </a:rPr>
                                                <m:t>𝜎</m:t>
                                              </m:r>
                                            </m:e>
                                            <m:sub>
                                              <m:r>
                                                <a:rPr lang="en-GB" i="1">
                                                  <a:solidFill>
                                                    <a:schemeClr val="accent4">
                                                      <a:lumMod val="75000"/>
                                                    </a:schemeClr>
                                                  </a:solidFill>
                                                  <a:latin typeface="Cambria Math" panose="02040503050406030204" pitchFamily="18" charset="0"/>
                                                  <a:ea typeface="Cambria Math" panose="02040503050406030204" pitchFamily="18" charset="0"/>
                                                </a:rPr>
                                                <m:t>∆,</m:t>
                                              </m:r>
                                              <m:r>
                                                <a:rPr lang="en-GB" i="1">
                                                  <a:solidFill>
                                                    <a:schemeClr val="accent4">
                                                      <a:lumMod val="75000"/>
                                                    </a:schemeClr>
                                                  </a:solidFill>
                                                  <a:latin typeface="Cambria Math" panose="02040503050406030204" pitchFamily="18" charset="0"/>
                                                  <a:ea typeface="Cambria Math" panose="02040503050406030204" pitchFamily="18" charset="0"/>
                                                </a:rPr>
                                                <m:t>𝑡</m:t>
                                              </m:r>
                                            </m:sub>
                                            <m:sup>
                                              <m:r>
                                                <a:rPr lang="en-GB" i="1">
                                                  <a:solidFill>
                                                    <a:schemeClr val="accent4">
                                                      <a:lumMod val="75000"/>
                                                    </a:schemeClr>
                                                  </a:solidFill>
                                                  <a:latin typeface="Cambria Math" panose="02040503050406030204" pitchFamily="18" charset="0"/>
                                                  <a:ea typeface="Cambria Math" panose="02040503050406030204" pitchFamily="18" charset="0"/>
                                                </a:rPr>
                                                <m:t>2</m:t>
                                              </m:r>
                                            </m:sup>
                                          </m:sSubSup>
                                          <m:r>
                                            <a:rPr lang="en-GB" i="1">
                                              <a:latin typeface="Cambria Math" panose="02040503050406030204" pitchFamily="18" charset="0"/>
                                              <a:ea typeface="Cambria Math" panose="02040503050406030204" pitchFamily="18" charset="0"/>
                                            </a:rPr>
                                            <m:t>∙</m:t>
                                          </m:r>
                                          <m:r>
                                            <a:rPr lang="en-GB" i="1">
                                              <a:solidFill>
                                                <a:schemeClr val="accent4">
                                                  <a:lumMod val="75000"/>
                                                </a:schemeClr>
                                              </a:solidFill>
                                              <a:latin typeface="Cambria Math" panose="02040503050406030204" pitchFamily="18" charset="0"/>
                                              <a:ea typeface="Cambria Math" panose="02040503050406030204" pitchFamily="18" charset="0"/>
                                            </a:rPr>
                                            <m:t>𝑡</m:t>
                                          </m:r>
                                        </m:num>
                                        <m:den>
                                          <m:r>
                                            <a:rPr lang="en-GB" i="1">
                                              <a:latin typeface="Cambria Math" panose="02040503050406030204" pitchFamily="18" charset="0"/>
                                              <a:ea typeface="Cambria Math" panose="02040503050406030204" pitchFamily="18" charset="0"/>
                                            </a:rPr>
                                            <m:t>2</m:t>
                                          </m:r>
                                        </m:den>
                                      </m:f>
                                    </m:e>
                                  </m:d>
                                </m:e>
                              </m:func>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rPr>
                                <m:t>𝑖𝑓</m:t>
                              </m:r>
                              <m:r>
                                <a:rPr lang="en-GB" b="0" i="1" smtClean="0">
                                  <a:latin typeface="Cambria Math" panose="02040503050406030204" pitchFamily="18" charset="0"/>
                                </a:rPr>
                                <m:t> </m:t>
                              </m:r>
                              <m:r>
                                <a:rPr lang="en-GB" b="0" i="1" smtClean="0">
                                  <a:latin typeface="Cambria Math" panose="02040503050406030204" pitchFamily="18" charset="0"/>
                                </a:rPr>
                                <m:t>𝐴𝑇𝑀</m:t>
                              </m:r>
                              <m:r>
                                <a:rPr lang="en-GB" b="0" i="1" smtClean="0">
                                  <a:latin typeface="Cambria Math" panose="02040503050406030204" pitchFamily="18" charset="0"/>
                                </a:rPr>
                                <m:t>       </m:t>
                              </m:r>
                            </m:e>
                          </m:eqArr>
                        </m:e>
                      </m:d>
                    </m:oMath>
                  </m:oMathPara>
                </a14:m>
                <a:endParaRPr lang="en-GB" dirty="0"/>
              </a:p>
            </p:txBody>
          </p:sp>
        </mc:Choice>
        <mc:Fallback xmlns="">
          <p:sp>
            <p:nvSpPr>
              <p:cNvPr id="6" name="TextBox 5">
                <a:extLst>
                  <a:ext uri="{FF2B5EF4-FFF2-40B4-BE49-F238E27FC236}">
                    <a16:creationId xmlns:a16="http://schemas.microsoft.com/office/drawing/2014/main" id="{394937DD-1BC9-660C-3AA8-CD5A08F4006F}"/>
                  </a:ext>
                </a:extLst>
              </p:cNvPr>
              <p:cNvSpPr txBox="1">
                <a:spLocks noRot="1" noChangeAspect="1" noMove="1" noResize="1" noEditPoints="1" noAdjustHandles="1" noChangeArrowheads="1" noChangeShapeType="1" noTextEdit="1"/>
              </p:cNvSpPr>
              <p:nvPr/>
            </p:nvSpPr>
            <p:spPr>
              <a:xfrm>
                <a:off x="257918" y="2797445"/>
                <a:ext cx="6249147" cy="1394741"/>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2BD05A3-90A1-BAFE-0925-7D2E45EE311B}"/>
                  </a:ext>
                </a:extLst>
              </p:cNvPr>
              <p:cNvSpPr txBox="1"/>
              <p:nvPr/>
            </p:nvSpPr>
            <p:spPr>
              <a:xfrm>
                <a:off x="216264" y="4369964"/>
                <a:ext cx="4232380" cy="1117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ea typeface="Cambria Math" panose="02040503050406030204" pitchFamily="18" charset="0"/>
                        </a:rPr>
                        <m:t>𝑤𝑖𝑡h</m:t>
                      </m:r>
                      <m:r>
                        <a:rPr lang="en-GB" b="0" i="1" smtClean="0">
                          <a:latin typeface="Cambria Math" panose="02040503050406030204" pitchFamily="18" charset="0"/>
                          <a:ea typeface="Cambria Math" panose="02040503050406030204" pitchFamily="18" charset="0"/>
                        </a:rPr>
                        <m:t> </m:t>
                      </m:r>
                      <m:r>
                        <a:rPr lang="en-GB" i="1" smtClean="0">
                          <a:latin typeface="Cambria Math" panose="02040503050406030204" pitchFamily="18" charset="0"/>
                          <a:ea typeface="Cambria Math" panose="02040503050406030204" pitchFamily="18" charset="0"/>
                        </a:rPr>
                        <m:t>𝜐</m:t>
                      </m:r>
                      <m:r>
                        <a:rPr lang="en-GB" b="0" i="1" smtClean="0">
                          <a:latin typeface="Cambria Math" panose="02040503050406030204" pitchFamily="18" charset="0"/>
                          <a:ea typeface="Cambria Math" panose="02040503050406030204" pitchFamily="18" charset="0"/>
                        </a:rPr>
                        <m:t>=</m:t>
                      </m:r>
                      <m:d>
                        <m:dPr>
                          <m:begChr m:val="{"/>
                          <m:endChr m:val=""/>
                          <m:ctrlPr>
                            <a:rPr lang="en-GB" b="0" i="1" smtClean="0">
                              <a:latin typeface="Cambria Math" panose="02040503050406030204" pitchFamily="18" charset="0"/>
                              <a:ea typeface="Cambria Math" panose="02040503050406030204" pitchFamily="18" charset="0"/>
                            </a:rPr>
                          </m:ctrlPr>
                        </m:dPr>
                        <m:e>
                          <m:eqArr>
                            <m:eqArrPr>
                              <m:ctrlPr>
                                <a:rPr lang="en-GB" b="0" i="1" smtClean="0">
                                  <a:latin typeface="Cambria Math" panose="02040503050406030204" pitchFamily="18" charset="0"/>
                                  <a:ea typeface="Cambria Math" panose="02040503050406030204" pitchFamily="18" charset="0"/>
                                </a:rPr>
                              </m:ctrlPr>
                            </m:eqArrPr>
                            <m:e>
                              <m:f>
                                <m:fPr>
                                  <m:ctrlPr>
                                    <a:rPr lang="en-GB" i="1">
                                      <a:latin typeface="Cambria Math" panose="02040503050406030204" pitchFamily="18" charset="0"/>
                                      <a:ea typeface="Cambria Math" panose="02040503050406030204" pitchFamily="18" charset="0"/>
                                    </a:rPr>
                                  </m:ctrlPr>
                                </m:fPr>
                                <m:num>
                                  <m:sSup>
                                    <m:sSupPr>
                                      <m:ctrlPr>
                                        <a:rPr lang="en-GB" b="0" i="1" smtClean="0">
                                          <a:solidFill>
                                            <a:schemeClr val="accent4">
                                              <a:lumMod val="75000"/>
                                            </a:schemeClr>
                                          </a:solidFill>
                                          <a:latin typeface="Cambria Math" panose="02040503050406030204" pitchFamily="18" charset="0"/>
                                          <a:ea typeface="Cambria Math" panose="02040503050406030204" pitchFamily="18" charset="0"/>
                                        </a:rPr>
                                      </m:ctrlPr>
                                    </m:sSupPr>
                                    <m:e>
                                      <m:r>
                                        <a:rPr lang="en-GB" i="1">
                                          <a:solidFill>
                                            <a:schemeClr val="accent4">
                                              <a:lumMod val="75000"/>
                                            </a:schemeClr>
                                          </a:solidFill>
                                          <a:latin typeface="Cambria Math" panose="02040503050406030204" pitchFamily="18" charset="0"/>
                                          <a:ea typeface="Cambria Math" panose="02040503050406030204" pitchFamily="18" charset="0"/>
                                        </a:rPr>
                                        <m:t>∆</m:t>
                                      </m:r>
                                    </m:e>
                                    <m:sup>
                                      <m:r>
                                        <a:rPr lang="en-GB" b="0" i="1" smtClean="0">
                                          <a:solidFill>
                                            <a:schemeClr val="accent4">
                                              <a:lumMod val="75000"/>
                                            </a:schemeClr>
                                          </a:solidFill>
                                          <a:latin typeface="Cambria Math" panose="02040503050406030204" pitchFamily="18" charset="0"/>
                                          <a:ea typeface="Cambria Math" panose="02040503050406030204" pitchFamily="18" charset="0"/>
                                        </a:rPr>
                                        <m:t>𝑆𝑝𝑜𝑡</m:t>
                                      </m:r>
                                    </m:sup>
                                  </m:sSup>
                                </m:num>
                                <m:den>
                                  <m:r>
                                    <a:rPr lang="en-GB" i="1" smtClean="0">
                                      <a:solidFill>
                                        <a:srgbClr val="00B0F0"/>
                                      </a:solidFill>
                                      <a:latin typeface="Cambria Math" panose="02040503050406030204" pitchFamily="18" charset="0"/>
                                      <a:ea typeface="Cambria Math" panose="02040503050406030204" pitchFamily="18" charset="0"/>
                                    </a:rPr>
                                    <m:t>𝐷</m:t>
                                  </m:r>
                                  <m:sSubSup>
                                    <m:sSubSupPr>
                                      <m:ctrlPr>
                                        <a:rPr lang="en-GB" i="1">
                                          <a:solidFill>
                                            <a:srgbClr val="00B0F0"/>
                                          </a:solidFill>
                                          <a:latin typeface="Cambria Math" panose="02040503050406030204" pitchFamily="18" charset="0"/>
                                          <a:ea typeface="Cambria Math" panose="02040503050406030204" pitchFamily="18" charset="0"/>
                                        </a:rPr>
                                      </m:ctrlPr>
                                    </m:sSubSupPr>
                                    <m:e>
                                      <m:r>
                                        <a:rPr lang="en-GB" i="1">
                                          <a:solidFill>
                                            <a:srgbClr val="00B0F0"/>
                                          </a:solidFill>
                                          <a:latin typeface="Cambria Math" panose="02040503050406030204" pitchFamily="18" charset="0"/>
                                          <a:ea typeface="Cambria Math" panose="02040503050406030204" pitchFamily="18" charset="0"/>
                                        </a:rPr>
                                        <m:t>𝐹</m:t>
                                      </m:r>
                                    </m:e>
                                    <m:sub>
                                      <m:r>
                                        <a:rPr lang="en-GB" i="1">
                                          <a:solidFill>
                                            <a:srgbClr val="00B0F0"/>
                                          </a:solidFill>
                                          <a:latin typeface="Cambria Math" panose="02040503050406030204" pitchFamily="18" charset="0"/>
                                          <a:ea typeface="Cambria Math" panose="02040503050406030204" pitchFamily="18" charset="0"/>
                                        </a:rPr>
                                        <m:t>𝑡</m:t>
                                      </m:r>
                                    </m:sub>
                                    <m:sup>
                                      <m:r>
                                        <a:rPr lang="en-GB" b="0" i="1" smtClean="0">
                                          <a:solidFill>
                                            <a:srgbClr val="00B0F0"/>
                                          </a:solidFill>
                                          <a:latin typeface="Cambria Math" panose="02040503050406030204" pitchFamily="18" charset="0"/>
                                          <a:ea typeface="Cambria Math" panose="02040503050406030204" pitchFamily="18" charset="0"/>
                                        </a:rPr>
                                        <m:t>𝐷𝑖𝑣</m:t>
                                      </m:r>
                                    </m:sup>
                                  </m:sSubSup>
                                </m:den>
                              </m:f>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𝑖𝑓</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𝐷𝑒𝑙𝑡𝑎</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𝑇𝑦𝑝𝑒</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𝑆𝑝𝑜𝑡</m:t>
                              </m:r>
                            </m:e>
                            <m:e>
                              <m:sSup>
                                <m:sSupPr>
                                  <m:ctrlPr>
                                    <a:rPr lang="en-GB" b="0" i="1" smtClean="0">
                                      <a:solidFill>
                                        <a:schemeClr val="accent4">
                                          <a:lumMod val="75000"/>
                                        </a:schemeClr>
                                      </a:solidFill>
                                      <a:latin typeface="Cambria Math" panose="02040503050406030204" pitchFamily="18" charset="0"/>
                                      <a:ea typeface="Cambria Math" panose="02040503050406030204" pitchFamily="18" charset="0"/>
                                    </a:rPr>
                                  </m:ctrlPr>
                                </m:sSupPr>
                                <m:e>
                                  <m:r>
                                    <a:rPr lang="en-GB" i="1">
                                      <a:solidFill>
                                        <a:schemeClr val="accent4">
                                          <a:lumMod val="75000"/>
                                        </a:schemeClr>
                                      </a:solidFill>
                                      <a:latin typeface="Cambria Math" panose="02040503050406030204" pitchFamily="18" charset="0"/>
                                      <a:ea typeface="Cambria Math" panose="02040503050406030204" pitchFamily="18" charset="0"/>
                                    </a:rPr>
                                    <m:t>∆</m:t>
                                  </m:r>
                                </m:e>
                                <m:sup>
                                  <m:r>
                                    <a:rPr lang="en-GB" b="0" i="1" smtClean="0">
                                      <a:solidFill>
                                        <a:schemeClr val="accent4">
                                          <a:lumMod val="75000"/>
                                        </a:schemeClr>
                                      </a:solidFill>
                                      <a:latin typeface="Cambria Math" panose="02040503050406030204" pitchFamily="18" charset="0"/>
                                      <a:ea typeface="Cambria Math" panose="02040503050406030204" pitchFamily="18" charset="0"/>
                                    </a:rPr>
                                    <m:t>𝐹𝑤𝑑</m:t>
                                  </m:r>
                                </m:sup>
                              </m:sSup>
                              <m:r>
                                <a:rPr lang="en-GB" b="0" i="1" smtClean="0">
                                  <a:latin typeface="Cambria Math" panose="02040503050406030204" pitchFamily="18" charset="0"/>
                                  <a:ea typeface="Cambria Math" panose="02040503050406030204" pitchFamily="18" charset="0"/>
                                </a:rPr>
                                <m:t>     </m:t>
                              </m:r>
                              <m:r>
                                <a:rPr lang="en-GB" i="1">
                                  <a:latin typeface="Cambria Math" panose="02040503050406030204" pitchFamily="18" charset="0"/>
                                  <a:ea typeface="Cambria Math" panose="02040503050406030204" pitchFamily="18" charset="0"/>
                                </a:rPr>
                                <m:t>𝑖𝑓</m:t>
                              </m:r>
                              <m:r>
                                <a:rPr lang="en-GB" i="1">
                                  <a:latin typeface="Cambria Math" panose="02040503050406030204" pitchFamily="18" charset="0"/>
                                  <a:ea typeface="Cambria Math" panose="02040503050406030204" pitchFamily="18" charset="0"/>
                                </a:rPr>
                                <m:t> </m:t>
                              </m:r>
                              <m:r>
                                <a:rPr lang="en-GB" i="1">
                                  <a:latin typeface="Cambria Math" panose="02040503050406030204" pitchFamily="18" charset="0"/>
                                  <a:ea typeface="Cambria Math" panose="02040503050406030204" pitchFamily="18" charset="0"/>
                                </a:rPr>
                                <m:t>𝐷𝑒𝑙𝑡𝑎</m:t>
                              </m:r>
                              <m:r>
                                <a:rPr lang="en-GB" i="1">
                                  <a:latin typeface="Cambria Math" panose="02040503050406030204" pitchFamily="18" charset="0"/>
                                  <a:ea typeface="Cambria Math" panose="02040503050406030204" pitchFamily="18" charset="0"/>
                                </a:rPr>
                                <m:t> </m:t>
                              </m:r>
                              <m:r>
                                <a:rPr lang="en-GB" i="1">
                                  <a:latin typeface="Cambria Math" panose="02040503050406030204" pitchFamily="18" charset="0"/>
                                  <a:ea typeface="Cambria Math" panose="02040503050406030204" pitchFamily="18" charset="0"/>
                                </a:rPr>
                                <m:t>𝑇𝑦𝑝𝑒</m:t>
                              </m:r>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𝐹𝑤𝑑</m:t>
                              </m:r>
                            </m:e>
                          </m:eqArr>
                        </m:e>
                      </m:d>
                    </m:oMath>
                  </m:oMathPara>
                </a14:m>
                <a:endParaRPr lang="en-GB" dirty="0"/>
              </a:p>
            </p:txBody>
          </p:sp>
        </mc:Choice>
        <mc:Fallback xmlns="">
          <p:sp>
            <p:nvSpPr>
              <p:cNvPr id="9" name="TextBox 8">
                <a:extLst>
                  <a:ext uri="{FF2B5EF4-FFF2-40B4-BE49-F238E27FC236}">
                    <a16:creationId xmlns:a16="http://schemas.microsoft.com/office/drawing/2014/main" id="{D2BD05A3-90A1-BAFE-0925-7D2E45EE311B}"/>
                  </a:ext>
                </a:extLst>
              </p:cNvPr>
              <p:cNvSpPr txBox="1">
                <a:spLocks noRot="1" noChangeAspect="1" noMove="1" noResize="1" noEditPoints="1" noAdjustHandles="1" noChangeArrowheads="1" noChangeShapeType="1" noTextEdit="1"/>
              </p:cNvSpPr>
              <p:nvPr/>
            </p:nvSpPr>
            <p:spPr>
              <a:xfrm>
                <a:off x="216264" y="4369964"/>
                <a:ext cx="4232380" cy="1117998"/>
              </a:xfrm>
              <a:prstGeom prst="rect">
                <a:avLst/>
              </a:prstGeom>
              <a:blipFill>
                <a:blip r:embed="rId5"/>
                <a:stretch>
                  <a:fillRect/>
                </a:stretch>
              </a:blipFill>
            </p:spPr>
            <p:txBody>
              <a:bodyPr/>
              <a:lstStyle/>
              <a:p>
                <a:r>
                  <a:rPr lang="en-GB">
                    <a:noFill/>
                  </a:rPr>
                  <a:t> </a:t>
                </a:r>
              </a:p>
            </p:txBody>
          </p:sp>
        </mc:Fallback>
      </mc:AlternateContent>
      <p:sp>
        <p:nvSpPr>
          <p:cNvPr id="27" name="TextBox 26">
            <a:extLst>
              <a:ext uri="{FF2B5EF4-FFF2-40B4-BE49-F238E27FC236}">
                <a16:creationId xmlns:a16="http://schemas.microsoft.com/office/drawing/2014/main" id="{43CC53DA-D8E1-6EFD-5C29-19678E1E5A1E}"/>
              </a:ext>
            </a:extLst>
          </p:cNvPr>
          <p:cNvSpPr txBox="1"/>
          <p:nvPr/>
        </p:nvSpPr>
        <p:spPr>
          <a:xfrm>
            <a:off x="10342272" y="5814026"/>
            <a:ext cx="2332781" cy="276999"/>
          </a:xfrm>
          <a:prstGeom prst="rect">
            <a:avLst/>
          </a:prstGeom>
          <a:noFill/>
        </p:spPr>
        <p:txBody>
          <a:bodyPr wrap="square">
            <a:spAutoFit/>
          </a:bodyPr>
          <a:lstStyle/>
          <a:p>
            <a:r>
              <a:rPr lang="en-US" sz="1200" b="0" i="0" u="none" strike="noStrike" baseline="0" dirty="0">
                <a:solidFill>
                  <a:srgbClr val="00B0F0"/>
                </a:solidFill>
                <a:latin typeface="SFTT1200"/>
              </a:rPr>
              <a:t>Already Provided/Calculated</a:t>
            </a:r>
            <a:endParaRPr lang="en-GB" sz="1200" dirty="0">
              <a:solidFill>
                <a:srgbClr val="00B0F0"/>
              </a:solidFill>
            </a:endParaRPr>
          </a:p>
        </p:txBody>
      </p:sp>
      <p:cxnSp>
        <p:nvCxnSpPr>
          <p:cNvPr id="28" name="Straight Connector 27">
            <a:extLst>
              <a:ext uri="{FF2B5EF4-FFF2-40B4-BE49-F238E27FC236}">
                <a16:creationId xmlns:a16="http://schemas.microsoft.com/office/drawing/2014/main" id="{5BB69DF5-9A36-7DAA-D931-A89E269C73B3}"/>
              </a:ext>
            </a:extLst>
          </p:cNvPr>
          <p:cNvCxnSpPr/>
          <p:nvPr/>
        </p:nvCxnSpPr>
        <p:spPr>
          <a:xfrm>
            <a:off x="9880445" y="5952525"/>
            <a:ext cx="462337"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8C8B381-E3F1-BCA7-9729-949357C85595}"/>
              </a:ext>
            </a:extLst>
          </p:cNvPr>
          <p:cNvSpPr txBox="1"/>
          <p:nvPr/>
        </p:nvSpPr>
        <p:spPr>
          <a:xfrm>
            <a:off x="10342272" y="6102285"/>
            <a:ext cx="2332781" cy="276999"/>
          </a:xfrm>
          <a:prstGeom prst="rect">
            <a:avLst/>
          </a:prstGeom>
          <a:noFill/>
        </p:spPr>
        <p:txBody>
          <a:bodyPr wrap="square">
            <a:spAutoFit/>
          </a:bodyPr>
          <a:lstStyle/>
          <a:p>
            <a:r>
              <a:rPr lang="en-US" sz="1200" b="0" i="0" u="none" strike="noStrike" baseline="0" dirty="0">
                <a:solidFill>
                  <a:schemeClr val="accent4">
                    <a:lumMod val="75000"/>
                  </a:schemeClr>
                </a:solidFill>
                <a:latin typeface="SFTT1200"/>
              </a:rPr>
              <a:t>Provided in the Quotes</a:t>
            </a:r>
            <a:endParaRPr lang="en-GB" sz="1200" dirty="0">
              <a:solidFill>
                <a:schemeClr val="accent4">
                  <a:lumMod val="75000"/>
                </a:schemeClr>
              </a:solidFill>
            </a:endParaRPr>
          </a:p>
        </p:txBody>
      </p:sp>
      <p:cxnSp>
        <p:nvCxnSpPr>
          <p:cNvPr id="30" name="Straight Connector 29">
            <a:extLst>
              <a:ext uri="{FF2B5EF4-FFF2-40B4-BE49-F238E27FC236}">
                <a16:creationId xmlns:a16="http://schemas.microsoft.com/office/drawing/2014/main" id="{E6BBCF4B-1CC4-D4BE-A5A6-ACAC791AB18C}"/>
              </a:ext>
            </a:extLst>
          </p:cNvPr>
          <p:cNvCxnSpPr/>
          <p:nvPr/>
        </p:nvCxnSpPr>
        <p:spPr>
          <a:xfrm>
            <a:off x="9880445" y="6240784"/>
            <a:ext cx="462337" cy="0"/>
          </a:xfrm>
          <a:prstGeom prst="line">
            <a:avLst/>
          </a:prstGeom>
          <a:ln>
            <a:solidFill>
              <a:srgbClr val="E59D1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C6F6949-5243-514B-7BB8-BEEE46CB9472}"/>
                  </a:ext>
                </a:extLst>
              </p:cNvPr>
              <p:cNvSpPr txBox="1"/>
              <p:nvPr/>
            </p:nvSpPr>
            <p:spPr>
              <a:xfrm>
                <a:off x="-172740" y="5624844"/>
                <a:ext cx="4504087"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GB" sz="1200" b="0" i="1" smtClean="0">
                              <a:latin typeface="Cambria Math" panose="02040503050406030204" pitchFamily="18" charset="0"/>
                            </a:rPr>
                          </m:ctrlPr>
                        </m:sSupPr>
                        <m:e>
                          <m:r>
                            <a:rPr lang="en-GB" sz="1200" b="0" i="1" smtClean="0">
                              <a:latin typeface="Cambria Math" panose="02040503050406030204" pitchFamily="18" charset="0"/>
                            </a:rPr>
                            <m:t>𝑁</m:t>
                          </m:r>
                        </m:e>
                        <m:sup>
                          <m:r>
                            <a:rPr lang="en-GB" sz="1200" b="0" i="1" smtClean="0">
                              <a:latin typeface="Cambria Math" panose="02040503050406030204" pitchFamily="18" charset="0"/>
                            </a:rPr>
                            <m:t>−1</m:t>
                          </m:r>
                        </m:sup>
                      </m:sSup>
                      <m:d>
                        <m:dPr>
                          <m:ctrlPr>
                            <a:rPr lang="en-GB" sz="1200" b="0" i="1" smtClean="0">
                              <a:latin typeface="Cambria Math" panose="02040503050406030204" pitchFamily="18" charset="0"/>
                            </a:rPr>
                          </m:ctrlPr>
                        </m:dPr>
                        <m:e>
                          <m:r>
                            <a:rPr lang="en-GB" sz="1200" b="0" i="1" smtClean="0">
                              <a:latin typeface="Cambria Math" panose="02040503050406030204" pitchFamily="18" charset="0"/>
                            </a:rPr>
                            <m:t>𝑥</m:t>
                          </m:r>
                        </m:e>
                      </m:d>
                      <m:r>
                        <a:rPr lang="en-GB" sz="1200" b="0" i="1" smtClean="0">
                          <a:latin typeface="Cambria Math" panose="02040503050406030204" pitchFamily="18" charset="0"/>
                        </a:rPr>
                        <m:t>→</m:t>
                      </m:r>
                      <m:r>
                        <a:rPr lang="en-GB" sz="1200" b="0" i="1" smtClean="0">
                          <a:latin typeface="Cambria Math" panose="02040503050406030204" pitchFamily="18" charset="0"/>
                        </a:rPr>
                        <m:t>𝐼𝑛𝑣𝑒𝑟𝑠𝑒</m:t>
                      </m:r>
                      <m:r>
                        <a:rPr lang="en-GB" sz="1200" b="0" i="1" smtClean="0">
                          <a:latin typeface="Cambria Math" panose="02040503050406030204" pitchFamily="18" charset="0"/>
                        </a:rPr>
                        <m:t> </m:t>
                      </m:r>
                      <m:r>
                        <a:rPr lang="en-GB" sz="1200" b="0" i="1" smtClean="0">
                          <a:latin typeface="Cambria Math" panose="02040503050406030204" pitchFamily="18" charset="0"/>
                        </a:rPr>
                        <m:t>𝐶𝑢𝑚𝑢𝑙𝑎𝑡𝑖𝑣𝑒</m:t>
                      </m:r>
                      <m:r>
                        <a:rPr lang="en-GB" sz="1200" b="0" i="1" smtClean="0">
                          <a:latin typeface="Cambria Math" panose="02040503050406030204" pitchFamily="18" charset="0"/>
                        </a:rPr>
                        <m:t> </m:t>
                      </m:r>
                      <m:r>
                        <a:rPr lang="en-GB" sz="1200" b="0" i="1" smtClean="0">
                          <a:latin typeface="Cambria Math" panose="02040503050406030204" pitchFamily="18" charset="0"/>
                        </a:rPr>
                        <m:t>𝐷𝑖𝑠𝑡𝑟𝑖𝑏𝑢𝑡𝑖𝑜𝑛</m:t>
                      </m:r>
                      <m:r>
                        <a:rPr lang="en-GB" sz="1200" b="0" i="1" smtClean="0">
                          <a:latin typeface="Cambria Math" panose="02040503050406030204" pitchFamily="18" charset="0"/>
                        </a:rPr>
                        <m:t> </m:t>
                      </m:r>
                      <m:r>
                        <a:rPr lang="en-GB" sz="1200" b="0" i="1" smtClean="0">
                          <a:latin typeface="Cambria Math" panose="02040503050406030204" pitchFamily="18" charset="0"/>
                        </a:rPr>
                        <m:t>𝐹𝑢𝑛𝑐𝑡𝑖𝑜𝑛</m:t>
                      </m:r>
                    </m:oMath>
                  </m:oMathPara>
                </a14:m>
                <a:endParaRPr lang="en-GB" sz="1200" dirty="0"/>
              </a:p>
            </p:txBody>
          </p:sp>
        </mc:Choice>
        <mc:Fallback xmlns="">
          <p:sp>
            <p:nvSpPr>
              <p:cNvPr id="31" name="TextBox 30">
                <a:extLst>
                  <a:ext uri="{FF2B5EF4-FFF2-40B4-BE49-F238E27FC236}">
                    <a16:creationId xmlns:a16="http://schemas.microsoft.com/office/drawing/2014/main" id="{6C6F6949-5243-514B-7BB8-BEEE46CB9472}"/>
                  </a:ext>
                </a:extLst>
              </p:cNvPr>
              <p:cNvSpPr txBox="1">
                <a:spLocks noRot="1" noChangeAspect="1" noMove="1" noResize="1" noEditPoints="1" noAdjustHandles="1" noChangeArrowheads="1" noChangeShapeType="1" noTextEdit="1"/>
              </p:cNvSpPr>
              <p:nvPr/>
            </p:nvSpPr>
            <p:spPr>
              <a:xfrm>
                <a:off x="-172740" y="5624844"/>
                <a:ext cx="4504087" cy="276999"/>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32" name="Table 31">
                <a:extLst>
                  <a:ext uri="{FF2B5EF4-FFF2-40B4-BE49-F238E27FC236}">
                    <a16:creationId xmlns:a16="http://schemas.microsoft.com/office/drawing/2014/main" id="{13D61040-CB76-371B-64D4-5C9973E7EAFE}"/>
                  </a:ext>
                </a:extLst>
              </p:cNvPr>
              <p:cNvGraphicFramePr>
                <a:graphicFrameLocks noGrp="1"/>
              </p:cNvGraphicFramePr>
              <p:nvPr>
                <p:extLst>
                  <p:ext uri="{D42A27DB-BD31-4B8C-83A1-F6EECF244321}">
                    <p14:modId xmlns:p14="http://schemas.microsoft.com/office/powerpoint/2010/main" val="4103813585"/>
                  </p:ext>
                </p:extLst>
              </p:nvPr>
            </p:nvGraphicFramePr>
            <p:xfrm>
              <a:off x="6758353" y="2042431"/>
              <a:ext cx="5315450" cy="3029020"/>
            </p:xfrm>
            <a:graphic>
              <a:graphicData uri="http://schemas.openxmlformats.org/drawingml/2006/table">
                <a:tbl>
                  <a:tblPr firstRow="1" bandRow="1">
                    <a:tableStyleId>{073A0DAA-6AF3-43AB-8588-CEC1D06C72B9}</a:tableStyleId>
                  </a:tblPr>
                  <a:tblGrid>
                    <a:gridCol w="5315450">
                      <a:extLst>
                        <a:ext uri="{9D8B030D-6E8A-4147-A177-3AD203B41FA5}">
                          <a16:colId xmlns:a16="http://schemas.microsoft.com/office/drawing/2014/main" val="2203128750"/>
                        </a:ext>
                      </a:extLst>
                    </a:gridCol>
                  </a:tblGrid>
                  <a:tr h="5601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Transformation </a:t>
                          </a:r>
                          <a14:m>
                            <m:oMath xmlns:m="http://schemas.openxmlformats.org/officeDocument/2006/math">
                              <m:r>
                                <a:rPr lang="en-GB" b="1" i="1" dirty="0" smtClean="0">
                                  <a:latin typeface="Cambria Math" panose="02040503050406030204" pitchFamily="18" charset="0"/>
                                </a:rPr>
                                <m:t>𝑲</m:t>
                              </m:r>
                              <m:r>
                                <a:rPr lang="en-GB" i="1" dirty="0" smtClean="0">
                                  <a:latin typeface="Cambria Math" panose="02040503050406030204" pitchFamily="18" charset="0"/>
                                </a:rPr>
                                <m:t>−&gt;</m:t>
                              </m:r>
                            </m:oMath>
                          </a14:m>
                          <a:r>
                            <a:rPr lang="en-GB" dirty="0"/>
                            <a:t> </a:t>
                          </a:r>
                          <a14:m>
                            <m:oMath xmlns:m="http://schemas.openxmlformats.org/officeDocument/2006/math">
                              <m:r>
                                <a:rPr lang="en-GB" i="1" dirty="0" smtClean="0">
                                  <a:latin typeface="Cambria Math" panose="02040503050406030204" pitchFamily="18" charset="0"/>
                                  <a:ea typeface="Cambria Math" panose="02040503050406030204" pitchFamily="18" charset="0"/>
                                </a:rPr>
                                <m:t>∆</m:t>
                              </m:r>
                            </m:oMath>
                          </a14:m>
                          <a:endParaRPr lang="en-GB" dirty="0"/>
                        </a:p>
                      </a:txBody>
                      <a:tcPr anchor="ctr"/>
                    </a:tc>
                    <a:extLst>
                      <a:ext uri="{0D108BD9-81ED-4DB2-BD59-A6C34878D82A}">
                        <a16:rowId xmlns:a16="http://schemas.microsoft.com/office/drawing/2014/main" val="3180809379"/>
                      </a:ext>
                    </a:extLst>
                  </a:tr>
                  <a:tr h="2468883">
                    <a:tc>
                      <a:txBody>
                        <a:bodyPr/>
                        <a:lstStyle/>
                        <a:p>
                          <a:endParaRPr lang="en-GB" dirty="0"/>
                        </a:p>
                      </a:txBody>
                      <a:tcPr/>
                    </a:tc>
                    <a:extLst>
                      <a:ext uri="{0D108BD9-81ED-4DB2-BD59-A6C34878D82A}">
                        <a16:rowId xmlns:a16="http://schemas.microsoft.com/office/drawing/2014/main" val="2524753463"/>
                      </a:ext>
                    </a:extLst>
                  </a:tr>
                </a:tbl>
              </a:graphicData>
            </a:graphic>
          </p:graphicFrame>
        </mc:Choice>
        <mc:Fallback xmlns="">
          <p:graphicFrame>
            <p:nvGraphicFramePr>
              <p:cNvPr id="32" name="Table 31">
                <a:extLst>
                  <a:ext uri="{FF2B5EF4-FFF2-40B4-BE49-F238E27FC236}">
                    <a16:creationId xmlns:a16="http://schemas.microsoft.com/office/drawing/2014/main" id="{13D61040-CB76-371B-64D4-5C9973E7EAFE}"/>
                  </a:ext>
                </a:extLst>
              </p:cNvPr>
              <p:cNvGraphicFramePr>
                <a:graphicFrameLocks noGrp="1"/>
              </p:cNvGraphicFramePr>
              <p:nvPr>
                <p:extLst>
                  <p:ext uri="{D42A27DB-BD31-4B8C-83A1-F6EECF244321}">
                    <p14:modId xmlns:p14="http://schemas.microsoft.com/office/powerpoint/2010/main" val="4103813585"/>
                  </p:ext>
                </p:extLst>
              </p:nvPr>
            </p:nvGraphicFramePr>
            <p:xfrm>
              <a:off x="6758353" y="2042431"/>
              <a:ext cx="5315450" cy="3029020"/>
            </p:xfrm>
            <a:graphic>
              <a:graphicData uri="http://schemas.openxmlformats.org/drawingml/2006/table">
                <a:tbl>
                  <a:tblPr firstRow="1" bandRow="1">
                    <a:tableStyleId>{073A0DAA-6AF3-43AB-8588-CEC1D06C72B9}</a:tableStyleId>
                  </a:tblPr>
                  <a:tblGrid>
                    <a:gridCol w="5315450">
                      <a:extLst>
                        <a:ext uri="{9D8B030D-6E8A-4147-A177-3AD203B41FA5}">
                          <a16:colId xmlns:a16="http://schemas.microsoft.com/office/drawing/2014/main" val="2203128750"/>
                        </a:ext>
                      </a:extLst>
                    </a:gridCol>
                  </a:tblGrid>
                  <a:tr h="560137">
                    <a:tc>
                      <a:txBody>
                        <a:bodyPr/>
                        <a:lstStyle/>
                        <a:p>
                          <a:endParaRPr lang="en-US"/>
                        </a:p>
                      </a:txBody>
                      <a:tcPr anchor="ctr">
                        <a:blipFill>
                          <a:blip r:embed="rId7"/>
                          <a:stretch>
                            <a:fillRect l="-115" t="-1087" r="-458" b="-443478"/>
                          </a:stretch>
                        </a:blipFill>
                      </a:tcPr>
                    </a:tc>
                    <a:extLst>
                      <a:ext uri="{0D108BD9-81ED-4DB2-BD59-A6C34878D82A}">
                        <a16:rowId xmlns:a16="http://schemas.microsoft.com/office/drawing/2014/main" val="3180809379"/>
                      </a:ext>
                    </a:extLst>
                  </a:tr>
                  <a:tr h="2468883">
                    <a:tc>
                      <a:txBody>
                        <a:bodyPr/>
                        <a:lstStyle/>
                        <a:p>
                          <a:endParaRPr lang="en-GB" dirty="0"/>
                        </a:p>
                      </a:txBody>
                      <a:tcPr/>
                    </a:tc>
                    <a:extLst>
                      <a:ext uri="{0D108BD9-81ED-4DB2-BD59-A6C34878D82A}">
                        <a16:rowId xmlns:a16="http://schemas.microsoft.com/office/drawing/2014/main" val="2524753463"/>
                      </a:ext>
                    </a:extLst>
                  </a:tr>
                </a:tbl>
              </a:graphicData>
            </a:graphic>
          </p:graphicFrame>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F0E6D6B-77B7-18F1-6DF0-F87631F0E06C}"/>
                  </a:ext>
                </a:extLst>
              </p:cNvPr>
              <p:cNvSpPr txBox="1"/>
              <p:nvPr/>
            </p:nvSpPr>
            <p:spPr>
              <a:xfrm>
                <a:off x="6277534" y="2816608"/>
                <a:ext cx="6203950" cy="3824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GB" b="0" i="1" smtClean="0">
                              <a:solidFill>
                                <a:schemeClr val="tx1"/>
                              </a:solidFill>
                              <a:latin typeface="Cambria Math" panose="02040503050406030204" pitchFamily="18" charset="0"/>
                              <a:ea typeface="Cambria Math" panose="02040503050406030204" pitchFamily="18" charset="0"/>
                            </a:rPr>
                          </m:ctrlPr>
                        </m:sSupPr>
                        <m:e>
                          <m:r>
                            <a:rPr lang="en-GB" i="1">
                              <a:solidFill>
                                <a:schemeClr val="tx1"/>
                              </a:solidFill>
                              <a:latin typeface="Cambria Math" panose="02040503050406030204" pitchFamily="18" charset="0"/>
                              <a:ea typeface="Cambria Math" panose="02040503050406030204" pitchFamily="18" charset="0"/>
                            </a:rPr>
                            <m:t>∆</m:t>
                          </m:r>
                        </m:e>
                        <m:sup>
                          <m:r>
                            <a:rPr lang="en-GB" b="0" i="1" smtClean="0">
                              <a:solidFill>
                                <a:schemeClr val="tx1"/>
                              </a:solidFill>
                              <a:latin typeface="Cambria Math" panose="02040503050406030204" pitchFamily="18" charset="0"/>
                              <a:ea typeface="Cambria Math" panose="02040503050406030204" pitchFamily="18" charset="0"/>
                            </a:rPr>
                            <m:t>𝑆𝑝𝑜𝑡</m:t>
                          </m:r>
                        </m:sup>
                      </m:sSup>
                      <m:r>
                        <a:rPr lang="en-GB" b="0" i="1" smtClean="0">
                          <a:solidFill>
                            <a:schemeClr val="tx1"/>
                          </a:solidFill>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𝛾</m:t>
                      </m:r>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𝑁</m:t>
                      </m:r>
                      <m:d>
                        <m:dPr>
                          <m:ctrlPr>
                            <a:rPr lang="en-GB" b="0" i="1" smtClean="0">
                              <a:latin typeface="Cambria Math" panose="02040503050406030204" pitchFamily="18" charset="0"/>
                              <a:ea typeface="Cambria Math" panose="02040503050406030204" pitchFamily="18" charset="0"/>
                            </a:rPr>
                          </m:ctrlPr>
                        </m:dPr>
                        <m:e>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𝑑</m:t>
                              </m:r>
                            </m:e>
                            <m:sub>
                              <m:r>
                                <a:rPr lang="en-GB" b="0" i="1" smtClean="0">
                                  <a:latin typeface="Cambria Math" panose="02040503050406030204" pitchFamily="18" charset="0"/>
                                  <a:ea typeface="Cambria Math" panose="02040503050406030204" pitchFamily="18" charset="0"/>
                                </a:rPr>
                                <m:t>1</m:t>
                              </m:r>
                            </m:sub>
                          </m:sSub>
                        </m:e>
                      </m:d>
                      <m:r>
                        <a:rPr lang="en-GB" b="0" i="1" smtClean="0">
                          <a:latin typeface="Cambria Math" panose="02040503050406030204" pitchFamily="18" charset="0"/>
                          <a:ea typeface="Cambria Math" panose="02040503050406030204" pitchFamily="18" charset="0"/>
                        </a:rPr>
                        <m:t>∙</m:t>
                      </m:r>
                      <m:r>
                        <a:rPr lang="en-GB" b="0" i="1" smtClean="0">
                          <a:solidFill>
                            <a:srgbClr val="00B0F0"/>
                          </a:solidFill>
                          <a:latin typeface="Cambria Math" panose="02040503050406030204" pitchFamily="18" charset="0"/>
                          <a:ea typeface="Cambria Math" panose="02040503050406030204" pitchFamily="18" charset="0"/>
                        </a:rPr>
                        <m:t>𝐷</m:t>
                      </m:r>
                      <m:sSubSup>
                        <m:sSubSupPr>
                          <m:ctrlPr>
                            <a:rPr lang="en-GB" b="0" i="1" smtClean="0">
                              <a:solidFill>
                                <a:srgbClr val="00B0F0"/>
                              </a:solidFill>
                              <a:latin typeface="Cambria Math" panose="02040503050406030204" pitchFamily="18" charset="0"/>
                              <a:ea typeface="Cambria Math" panose="02040503050406030204" pitchFamily="18" charset="0"/>
                            </a:rPr>
                          </m:ctrlPr>
                        </m:sSubSupPr>
                        <m:e>
                          <m:r>
                            <a:rPr lang="en-GB" b="0" i="1" smtClean="0">
                              <a:solidFill>
                                <a:srgbClr val="00B0F0"/>
                              </a:solidFill>
                              <a:latin typeface="Cambria Math" panose="02040503050406030204" pitchFamily="18" charset="0"/>
                              <a:ea typeface="Cambria Math" panose="02040503050406030204" pitchFamily="18" charset="0"/>
                            </a:rPr>
                            <m:t>𝐹</m:t>
                          </m:r>
                        </m:e>
                        <m:sub>
                          <m:r>
                            <a:rPr lang="en-GB" b="0" i="1" smtClean="0">
                              <a:solidFill>
                                <a:srgbClr val="00B0F0"/>
                              </a:solidFill>
                              <a:latin typeface="Cambria Math" panose="02040503050406030204" pitchFamily="18" charset="0"/>
                              <a:ea typeface="Cambria Math" panose="02040503050406030204" pitchFamily="18" charset="0"/>
                            </a:rPr>
                            <m:t>𝑡</m:t>
                          </m:r>
                        </m:sub>
                        <m:sup>
                          <m:r>
                            <a:rPr lang="en-GB" b="0" i="1" smtClean="0">
                              <a:solidFill>
                                <a:srgbClr val="00B0F0"/>
                              </a:solidFill>
                              <a:latin typeface="Cambria Math" panose="02040503050406030204" pitchFamily="18" charset="0"/>
                              <a:ea typeface="Cambria Math" panose="02040503050406030204" pitchFamily="18" charset="0"/>
                            </a:rPr>
                            <m:t>𝐷𝑖𝑣</m:t>
                          </m:r>
                        </m:sup>
                      </m:sSubSup>
                      <m:r>
                        <a:rPr lang="en-GB" b="0" i="1" smtClean="0">
                          <a:latin typeface="Cambria Math" panose="02040503050406030204" pitchFamily="18" charset="0"/>
                          <a:ea typeface="Cambria Math" panose="02040503050406030204" pitchFamily="18" charset="0"/>
                        </a:rPr>
                        <m:t>   </m:t>
                      </m:r>
                      <m:r>
                        <a:rPr lang="en-GB" i="1">
                          <a:latin typeface="Cambria Math" panose="02040503050406030204" pitchFamily="18" charset="0"/>
                          <a:ea typeface="Cambria Math" panose="02040503050406030204" pitchFamily="18" charset="0"/>
                        </a:rPr>
                        <m:t>𝑖𝑓</m:t>
                      </m:r>
                      <m:r>
                        <a:rPr lang="en-GB" i="1">
                          <a:latin typeface="Cambria Math" panose="02040503050406030204" pitchFamily="18" charset="0"/>
                          <a:ea typeface="Cambria Math" panose="02040503050406030204" pitchFamily="18" charset="0"/>
                        </a:rPr>
                        <m:t> </m:t>
                      </m:r>
                      <m:r>
                        <a:rPr lang="en-GB" i="1">
                          <a:latin typeface="Cambria Math" panose="02040503050406030204" pitchFamily="18" charset="0"/>
                          <a:ea typeface="Cambria Math" panose="02040503050406030204" pitchFamily="18" charset="0"/>
                        </a:rPr>
                        <m:t>𝐷𝑒𝑙𝑡𝑎</m:t>
                      </m:r>
                      <m:r>
                        <a:rPr lang="en-GB" i="1">
                          <a:latin typeface="Cambria Math" panose="02040503050406030204" pitchFamily="18" charset="0"/>
                          <a:ea typeface="Cambria Math" panose="02040503050406030204" pitchFamily="18" charset="0"/>
                        </a:rPr>
                        <m:t> </m:t>
                      </m:r>
                      <m:r>
                        <a:rPr lang="en-GB" i="1">
                          <a:latin typeface="Cambria Math" panose="02040503050406030204" pitchFamily="18" charset="0"/>
                          <a:ea typeface="Cambria Math" panose="02040503050406030204" pitchFamily="18" charset="0"/>
                        </a:rPr>
                        <m:t>𝑇𝑦𝑝𝑒</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𝑆𝑝𝑜𝑡</m:t>
                      </m:r>
                    </m:oMath>
                  </m:oMathPara>
                </a14:m>
                <a:endParaRPr lang="en-GB" dirty="0"/>
              </a:p>
            </p:txBody>
          </p:sp>
        </mc:Choice>
        <mc:Fallback xmlns="">
          <p:sp>
            <p:nvSpPr>
              <p:cNvPr id="40" name="TextBox 39">
                <a:extLst>
                  <a:ext uri="{FF2B5EF4-FFF2-40B4-BE49-F238E27FC236}">
                    <a16:creationId xmlns:a16="http://schemas.microsoft.com/office/drawing/2014/main" id="{AF0E6D6B-77B7-18F1-6DF0-F87631F0E06C}"/>
                  </a:ext>
                </a:extLst>
              </p:cNvPr>
              <p:cNvSpPr txBox="1">
                <a:spLocks noRot="1" noChangeAspect="1" noMove="1" noResize="1" noEditPoints="1" noAdjustHandles="1" noChangeArrowheads="1" noChangeShapeType="1" noTextEdit="1"/>
              </p:cNvSpPr>
              <p:nvPr/>
            </p:nvSpPr>
            <p:spPr>
              <a:xfrm>
                <a:off x="6277534" y="2816608"/>
                <a:ext cx="6203950" cy="382412"/>
              </a:xfrm>
              <a:prstGeom prst="rect">
                <a:avLst/>
              </a:prstGeom>
              <a:blipFill>
                <a:blip r:embed="rId8"/>
                <a:stretch>
                  <a:fillRect b="-1428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6791411-30B7-7049-F333-0A5070BFDC83}"/>
                  </a:ext>
                </a:extLst>
              </p:cNvPr>
              <p:cNvSpPr txBox="1"/>
              <p:nvPr/>
            </p:nvSpPr>
            <p:spPr>
              <a:xfrm>
                <a:off x="6703238" y="5138028"/>
                <a:ext cx="3611752" cy="7101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ea typeface="Cambria Math" panose="02040503050406030204" pitchFamily="18" charset="0"/>
                        </a:rPr>
                        <m:t>𝛾</m:t>
                      </m:r>
                      <m:r>
                        <a:rPr lang="en-GB" b="0" i="1" smtClean="0">
                          <a:latin typeface="Cambria Math" panose="02040503050406030204" pitchFamily="18" charset="0"/>
                          <a:ea typeface="Cambria Math" panose="02040503050406030204" pitchFamily="18" charset="0"/>
                        </a:rPr>
                        <m:t>=</m:t>
                      </m:r>
                      <m:d>
                        <m:dPr>
                          <m:begChr m:val="{"/>
                          <m:endChr m:val=""/>
                          <m:ctrlPr>
                            <a:rPr lang="en-GB" b="0" i="1" smtClean="0">
                              <a:latin typeface="Cambria Math" panose="02040503050406030204" pitchFamily="18" charset="0"/>
                              <a:ea typeface="Cambria Math" panose="02040503050406030204" pitchFamily="18" charset="0"/>
                            </a:rPr>
                          </m:ctrlPr>
                        </m:dPr>
                        <m:e>
                          <m:eqArr>
                            <m:eqArrPr>
                              <m:ctrlPr>
                                <a:rPr lang="en-GB" b="0" i="1" smtClean="0">
                                  <a:latin typeface="Cambria Math" panose="02040503050406030204" pitchFamily="18" charset="0"/>
                                  <a:ea typeface="Cambria Math" panose="02040503050406030204" pitchFamily="18" charset="0"/>
                                </a:rPr>
                              </m:ctrlPr>
                            </m:eqArrPr>
                            <m:e>
                              <m:r>
                                <a:rPr lang="en-GB" b="0" i="1" smtClean="0">
                                  <a:latin typeface="Cambria Math" panose="02040503050406030204" pitchFamily="18" charset="0"/>
                                  <a:ea typeface="Cambria Math" panose="02040503050406030204" pitchFamily="18" charset="0"/>
                                </a:rPr>
                                <m:t>1      </m:t>
                              </m:r>
                              <m:r>
                                <a:rPr lang="en-GB" b="0" i="1" smtClean="0">
                                  <a:latin typeface="Cambria Math" panose="02040503050406030204" pitchFamily="18" charset="0"/>
                                  <a:ea typeface="Cambria Math" panose="02040503050406030204" pitchFamily="18" charset="0"/>
                                </a:rPr>
                                <m:t>𝑖𝑓</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𝑂𝑝𝑡𝑖𝑜𝑛</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𝑇𝑦𝑝𝑒</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𝐶𝑎𝑙𝑙</m:t>
                              </m:r>
                            </m:e>
                            <m:e>
                              <m:r>
                                <a:rPr lang="en-GB" i="1">
                                  <a:latin typeface="Cambria Math" panose="02040503050406030204" pitchFamily="18" charset="0"/>
                                  <a:ea typeface="Cambria Math" panose="02040503050406030204" pitchFamily="18" charset="0"/>
                                </a:rPr>
                                <m:t>−1</m:t>
                              </m:r>
                              <m:r>
                                <a:rPr lang="en-GB" b="0" i="1" smtClean="0">
                                  <a:latin typeface="Cambria Math" panose="02040503050406030204" pitchFamily="18" charset="0"/>
                                  <a:ea typeface="Cambria Math" panose="02040503050406030204" pitchFamily="18" charset="0"/>
                                </a:rPr>
                                <m:t>  </m:t>
                              </m:r>
                              <m:r>
                                <a:rPr lang="en-GB" i="1">
                                  <a:latin typeface="Cambria Math" panose="02040503050406030204" pitchFamily="18" charset="0"/>
                                  <a:ea typeface="Cambria Math" panose="02040503050406030204" pitchFamily="18" charset="0"/>
                                </a:rPr>
                                <m:t>𝑖𝑓</m:t>
                              </m:r>
                              <m:r>
                                <a:rPr lang="en-GB" i="1">
                                  <a:latin typeface="Cambria Math" panose="02040503050406030204" pitchFamily="18" charset="0"/>
                                  <a:ea typeface="Cambria Math" panose="02040503050406030204" pitchFamily="18" charset="0"/>
                                </a:rPr>
                                <m:t> </m:t>
                              </m:r>
                              <m:r>
                                <a:rPr lang="en-GB" i="1">
                                  <a:latin typeface="Cambria Math" panose="02040503050406030204" pitchFamily="18" charset="0"/>
                                  <a:ea typeface="Cambria Math" panose="02040503050406030204" pitchFamily="18" charset="0"/>
                                </a:rPr>
                                <m:t>𝑂𝑝𝑡𝑖𝑜𝑛</m:t>
                              </m:r>
                              <m:r>
                                <a:rPr lang="en-GB" i="1">
                                  <a:latin typeface="Cambria Math" panose="02040503050406030204" pitchFamily="18" charset="0"/>
                                  <a:ea typeface="Cambria Math" panose="02040503050406030204" pitchFamily="18" charset="0"/>
                                </a:rPr>
                                <m:t> </m:t>
                              </m:r>
                              <m:r>
                                <a:rPr lang="en-GB" i="1">
                                  <a:latin typeface="Cambria Math" panose="02040503050406030204" pitchFamily="18" charset="0"/>
                                  <a:ea typeface="Cambria Math" panose="02040503050406030204" pitchFamily="18" charset="0"/>
                                </a:rPr>
                                <m:t>𝑇𝑦𝑝𝑒</m:t>
                              </m:r>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𝑃𝑢𝑡</m:t>
                              </m:r>
                            </m:e>
                          </m:eqArr>
                        </m:e>
                      </m:d>
                    </m:oMath>
                  </m:oMathPara>
                </a14:m>
                <a:endParaRPr lang="en-GB" dirty="0"/>
              </a:p>
            </p:txBody>
          </p:sp>
        </mc:Choice>
        <mc:Fallback xmlns="">
          <p:sp>
            <p:nvSpPr>
              <p:cNvPr id="42" name="TextBox 41">
                <a:extLst>
                  <a:ext uri="{FF2B5EF4-FFF2-40B4-BE49-F238E27FC236}">
                    <a16:creationId xmlns:a16="http://schemas.microsoft.com/office/drawing/2014/main" id="{26791411-30B7-7049-F333-0A5070BFDC83}"/>
                  </a:ext>
                </a:extLst>
              </p:cNvPr>
              <p:cNvSpPr txBox="1">
                <a:spLocks noRot="1" noChangeAspect="1" noMove="1" noResize="1" noEditPoints="1" noAdjustHandles="1" noChangeArrowheads="1" noChangeShapeType="1" noTextEdit="1"/>
              </p:cNvSpPr>
              <p:nvPr/>
            </p:nvSpPr>
            <p:spPr>
              <a:xfrm>
                <a:off x="6703238" y="5138028"/>
                <a:ext cx="3611752" cy="710194"/>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6CC933F-B718-E193-157F-60744FB7DE86}"/>
                  </a:ext>
                </a:extLst>
              </p:cNvPr>
              <p:cNvSpPr txBox="1"/>
              <p:nvPr/>
            </p:nvSpPr>
            <p:spPr>
              <a:xfrm>
                <a:off x="6317056" y="3318573"/>
                <a:ext cx="6203950" cy="378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GB" b="0" i="1" smtClean="0">
                              <a:solidFill>
                                <a:schemeClr val="tx1"/>
                              </a:solidFill>
                              <a:latin typeface="Cambria Math" panose="02040503050406030204" pitchFamily="18" charset="0"/>
                              <a:ea typeface="Cambria Math" panose="02040503050406030204" pitchFamily="18" charset="0"/>
                            </a:rPr>
                          </m:ctrlPr>
                        </m:sSupPr>
                        <m:e>
                          <m:r>
                            <a:rPr lang="en-GB" i="1">
                              <a:solidFill>
                                <a:schemeClr val="tx1"/>
                              </a:solidFill>
                              <a:latin typeface="Cambria Math" panose="02040503050406030204" pitchFamily="18" charset="0"/>
                              <a:ea typeface="Cambria Math" panose="02040503050406030204" pitchFamily="18" charset="0"/>
                            </a:rPr>
                            <m:t>∆</m:t>
                          </m:r>
                        </m:e>
                        <m:sup>
                          <m:r>
                            <a:rPr lang="en-GB" b="0" i="1" smtClean="0">
                              <a:solidFill>
                                <a:schemeClr val="tx1"/>
                              </a:solidFill>
                              <a:latin typeface="Cambria Math" panose="02040503050406030204" pitchFamily="18" charset="0"/>
                              <a:ea typeface="Cambria Math" panose="02040503050406030204" pitchFamily="18" charset="0"/>
                            </a:rPr>
                            <m:t>𝐹𝑤𝑑</m:t>
                          </m:r>
                        </m:sup>
                      </m:sSup>
                      <m:r>
                        <a:rPr lang="en-GB" b="0" i="1" smtClean="0">
                          <a:solidFill>
                            <a:schemeClr val="tx1"/>
                          </a:solidFill>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𝛾</m:t>
                      </m:r>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𝑁</m:t>
                      </m:r>
                      <m:d>
                        <m:dPr>
                          <m:ctrlPr>
                            <a:rPr lang="en-GB" b="0" i="1" smtClean="0">
                              <a:latin typeface="Cambria Math" panose="02040503050406030204" pitchFamily="18" charset="0"/>
                              <a:ea typeface="Cambria Math" panose="02040503050406030204" pitchFamily="18" charset="0"/>
                            </a:rPr>
                          </m:ctrlPr>
                        </m:dPr>
                        <m:e>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𝑑</m:t>
                              </m:r>
                            </m:e>
                            <m:sub>
                              <m:r>
                                <a:rPr lang="en-GB" b="0" i="1" smtClean="0">
                                  <a:latin typeface="Cambria Math" panose="02040503050406030204" pitchFamily="18" charset="0"/>
                                  <a:ea typeface="Cambria Math" panose="02040503050406030204" pitchFamily="18" charset="0"/>
                                </a:rPr>
                                <m:t>1</m:t>
                              </m:r>
                            </m:sub>
                          </m:sSub>
                        </m:e>
                      </m:d>
                      <m:r>
                        <a:rPr lang="en-GB" b="0" i="1" smtClean="0">
                          <a:latin typeface="Cambria Math" panose="02040503050406030204" pitchFamily="18" charset="0"/>
                          <a:ea typeface="Cambria Math" panose="02040503050406030204" pitchFamily="18" charset="0"/>
                        </a:rPr>
                        <m:t>                     </m:t>
                      </m:r>
                      <m:r>
                        <a:rPr lang="en-GB" i="1">
                          <a:latin typeface="Cambria Math" panose="02040503050406030204" pitchFamily="18" charset="0"/>
                          <a:ea typeface="Cambria Math" panose="02040503050406030204" pitchFamily="18" charset="0"/>
                        </a:rPr>
                        <m:t>𝑖𝑓</m:t>
                      </m:r>
                      <m:r>
                        <a:rPr lang="en-GB" i="1">
                          <a:latin typeface="Cambria Math" panose="02040503050406030204" pitchFamily="18" charset="0"/>
                          <a:ea typeface="Cambria Math" panose="02040503050406030204" pitchFamily="18" charset="0"/>
                        </a:rPr>
                        <m:t> </m:t>
                      </m:r>
                      <m:r>
                        <a:rPr lang="en-GB" i="1">
                          <a:latin typeface="Cambria Math" panose="02040503050406030204" pitchFamily="18" charset="0"/>
                          <a:ea typeface="Cambria Math" panose="02040503050406030204" pitchFamily="18" charset="0"/>
                        </a:rPr>
                        <m:t>𝐷𝑒𝑙𝑡𝑎</m:t>
                      </m:r>
                      <m:r>
                        <a:rPr lang="en-GB" i="1">
                          <a:latin typeface="Cambria Math" panose="02040503050406030204" pitchFamily="18" charset="0"/>
                          <a:ea typeface="Cambria Math" panose="02040503050406030204" pitchFamily="18" charset="0"/>
                        </a:rPr>
                        <m:t> </m:t>
                      </m:r>
                      <m:r>
                        <a:rPr lang="en-GB" i="1">
                          <a:latin typeface="Cambria Math" panose="02040503050406030204" pitchFamily="18" charset="0"/>
                          <a:ea typeface="Cambria Math" panose="02040503050406030204" pitchFamily="18" charset="0"/>
                        </a:rPr>
                        <m:t>𝑇𝑦𝑝𝑒</m:t>
                      </m:r>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𝐹𝑤𝑑</m:t>
                      </m:r>
                    </m:oMath>
                  </m:oMathPara>
                </a14:m>
                <a:endParaRPr lang="en-GB" dirty="0"/>
              </a:p>
            </p:txBody>
          </p:sp>
        </mc:Choice>
        <mc:Fallback xmlns="">
          <p:sp>
            <p:nvSpPr>
              <p:cNvPr id="43" name="TextBox 42">
                <a:extLst>
                  <a:ext uri="{FF2B5EF4-FFF2-40B4-BE49-F238E27FC236}">
                    <a16:creationId xmlns:a16="http://schemas.microsoft.com/office/drawing/2014/main" id="{E6CC933F-B718-E193-157F-60744FB7DE86}"/>
                  </a:ext>
                </a:extLst>
              </p:cNvPr>
              <p:cNvSpPr txBox="1">
                <a:spLocks noRot="1" noChangeAspect="1" noMove="1" noResize="1" noEditPoints="1" noAdjustHandles="1" noChangeArrowheads="1" noChangeShapeType="1" noTextEdit="1"/>
              </p:cNvSpPr>
              <p:nvPr/>
            </p:nvSpPr>
            <p:spPr>
              <a:xfrm>
                <a:off x="6317056" y="3318573"/>
                <a:ext cx="6203950" cy="378373"/>
              </a:xfrm>
              <a:prstGeom prst="rect">
                <a:avLst/>
              </a:prstGeom>
              <a:blipFill>
                <a:blip r:embed="rId10"/>
                <a:stretch>
                  <a:fillRect b="-1290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5B8A73-A96A-6D95-55A6-A22DBB78514E}"/>
                  </a:ext>
                </a:extLst>
              </p:cNvPr>
              <p:cNvSpPr txBox="1"/>
              <p:nvPr/>
            </p:nvSpPr>
            <p:spPr>
              <a:xfrm>
                <a:off x="6216393" y="3851384"/>
                <a:ext cx="6140450" cy="8929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𝑑</m:t>
                          </m:r>
                        </m:e>
                        <m:sub>
                          <m:r>
                            <a:rPr lang="en-GB" sz="1800" b="0" i="1" smtClean="0">
                              <a:solidFill>
                                <a:schemeClr val="tx1"/>
                              </a:solidFill>
                              <a:latin typeface="Cambria Math" panose="02040503050406030204" pitchFamily="18" charset="0"/>
                            </a:rPr>
                            <m:t>1</m:t>
                          </m:r>
                        </m:sub>
                      </m:sSub>
                      <m:r>
                        <a:rPr lang="en-GB" sz="1800" i="1">
                          <a:solidFill>
                            <a:schemeClr val="tx1"/>
                          </a:solidFill>
                          <a:latin typeface="Cambria Math" panose="02040503050406030204" pitchFamily="18" charset="0"/>
                        </a:rPr>
                        <m:t>=</m:t>
                      </m:r>
                      <m:f>
                        <m:fPr>
                          <m:ctrlPr>
                            <a:rPr lang="en-GB" sz="1800" i="1">
                              <a:solidFill>
                                <a:schemeClr val="tx1"/>
                              </a:solidFill>
                              <a:latin typeface="Cambria Math" panose="02040503050406030204" pitchFamily="18" charset="0"/>
                            </a:rPr>
                          </m:ctrlPr>
                        </m:fPr>
                        <m:num>
                          <m:func>
                            <m:funcPr>
                              <m:ctrlPr>
                                <a:rPr lang="en-GB" sz="1800" i="1">
                                  <a:solidFill>
                                    <a:schemeClr val="tx1"/>
                                  </a:solidFill>
                                  <a:latin typeface="Cambria Math" panose="02040503050406030204" pitchFamily="18" charset="0"/>
                                </a:rPr>
                              </m:ctrlPr>
                            </m:funcPr>
                            <m:fName>
                              <m:r>
                                <m:rPr>
                                  <m:sty m:val="p"/>
                                </m:rPr>
                                <a:rPr lang="en-GB" sz="1800" i="1">
                                  <a:solidFill>
                                    <a:schemeClr val="tx1"/>
                                  </a:solidFill>
                                  <a:latin typeface="Cambria Math" panose="02040503050406030204" pitchFamily="18" charset="0"/>
                                </a:rPr>
                                <m:t>ln</m:t>
                              </m:r>
                            </m:fName>
                            <m:e>
                              <m:d>
                                <m:dPr>
                                  <m:ctrlPr>
                                    <a:rPr lang="en-GB" sz="1800" i="1">
                                      <a:solidFill>
                                        <a:schemeClr val="tx1"/>
                                      </a:solidFill>
                                      <a:latin typeface="Cambria Math" panose="02040503050406030204" pitchFamily="18" charset="0"/>
                                    </a:rPr>
                                  </m:ctrlPr>
                                </m:dPr>
                                <m:e>
                                  <m:f>
                                    <m:fPr>
                                      <m:ctrlPr>
                                        <a:rPr lang="en-GB" sz="1800" i="1">
                                          <a:solidFill>
                                            <a:schemeClr val="tx1"/>
                                          </a:solidFill>
                                          <a:latin typeface="Cambria Math" panose="02040503050406030204" pitchFamily="18" charset="0"/>
                                        </a:rPr>
                                      </m:ctrlPr>
                                    </m:fPr>
                                    <m:num>
                                      <m:sSub>
                                        <m:sSubPr>
                                          <m:ctrlPr>
                                            <a:rPr lang="en-GB" sz="1800" b="0" i="1" smtClean="0">
                                              <a:solidFill>
                                                <a:srgbClr val="00B0F0"/>
                                              </a:solidFill>
                                              <a:latin typeface="Cambria Math" panose="02040503050406030204" pitchFamily="18" charset="0"/>
                                            </a:rPr>
                                          </m:ctrlPr>
                                        </m:sSubPr>
                                        <m:e>
                                          <m:r>
                                            <a:rPr lang="en-GB" sz="1800" b="0" i="1" smtClean="0">
                                              <a:solidFill>
                                                <a:srgbClr val="00B0F0"/>
                                              </a:solidFill>
                                              <a:latin typeface="Cambria Math" panose="02040503050406030204" pitchFamily="18" charset="0"/>
                                            </a:rPr>
                                            <m:t>𝐹</m:t>
                                          </m:r>
                                        </m:e>
                                        <m:sub>
                                          <m:r>
                                            <a:rPr lang="en-GB" sz="1800" b="0" i="1" smtClean="0">
                                              <a:solidFill>
                                                <a:srgbClr val="00B0F0"/>
                                              </a:solidFill>
                                              <a:latin typeface="Cambria Math" panose="02040503050406030204" pitchFamily="18" charset="0"/>
                                            </a:rPr>
                                            <m:t>𝑡</m:t>
                                          </m:r>
                                        </m:sub>
                                      </m:sSub>
                                    </m:num>
                                    <m:den>
                                      <m:r>
                                        <a:rPr lang="en-GB" sz="1800" b="0" i="1" smtClean="0">
                                          <a:solidFill>
                                            <a:schemeClr val="accent4">
                                              <a:lumMod val="75000"/>
                                            </a:schemeClr>
                                          </a:solidFill>
                                          <a:latin typeface="Cambria Math" panose="02040503050406030204" pitchFamily="18" charset="0"/>
                                        </a:rPr>
                                        <m:t>𝐾</m:t>
                                      </m:r>
                                    </m:den>
                                  </m:f>
                                </m:e>
                              </m:d>
                            </m:e>
                          </m:func>
                          <m:r>
                            <a:rPr lang="en-GB" sz="1800" b="0" i="1" smtClean="0">
                              <a:solidFill>
                                <a:schemeClr val="tx1"/>
                              </a:solidFill>
                              <a:latin typeface="Cambria Math" panose="02040503050406030204" pitchFamily="18" charset="0"/>
                            </a:rPr>
                            <m:t>+</m:t>
                          </m:r>
                          <m:f>
                            <m:fPr>
                              <m:ctrlPr>
                                <a:rPr lang="en-GB" sz="1800" i="1">
                                  <a:solidFill>
                                    <a:schemeClr val="tx1"/>
                                  </a:solidFill>
                                  <a:latin typeface="Cambria Math" panose="02040503050406030204" pitchFamily="18" charset="0"/>
                                </a:rPr>
                              </m:ctrlPr>
                            </m:fPr>
                            <m:num>
                              <m:r>
                                <a:rPr lang="en-GB" sz="1800" i="1">
                                  <a:solidFill>
                                    <a:schemeClr val="tx1"/>
                                  </a:solidFill>
                                  <a:latin typeface="Cambria Math" panose="02040503050406030204" pitchFamily="18" charset="0"/>
                                </a:rPr>
                                <m:t>1</m:t>
                              </m:r>
                            </m:num>
                            <m:den>
                              <m:r>
                                <a:rPr lang="en-GB" sz="1800" i="1">
                                  <a:solidFill>
                                    <a:schemeClr val="tx1"/>
                                  </a:solidFill>
                                  <a:latin typeface="Cambria Math" panose="02040503050406030204" pitchFamily="18" charset="0"/>
                                </a:rPr>
                                <m:t>2</m:t>
                              </m:r>
                            </m:den>
                          </m:f>
                          <m:r>
                            <a:rPr lang="en-GB" sz="1800" i="1">
                              <a:solidFill>
                                <a:schemeClr val="tx1"/>
                              </a:solidFill>
                              <a:latin typeface="Cambria Math" panose="02040503050406030204" pitchFamily="18" charset="0"/>
                            </a:rPr>
                            <m:t>∙</m:t>
                          </m:r>
                          <m:sSubSup>
                            <m:sSubSupPr>
                              <m:ctrlPr>
                                <a:rPr lang="en-GB" sz="1800" b="0" i="1" smtClean="0">
                                  <a:solidFill>
                                    <a:schemeClr val="accent4">
                                      <a:lumMod val="75000"/>
                                    </a:schemeClr>
                                  </a:solidFill>
                                  <a:latin typeface="Cambria Math" panose="02040503050406030204" pitchFamily="18" charset="0"/>
                                  <a:ea typeface="Cambria Math" panose="02040503050406030204" pitchFamily="18" charset="0"/>
                                </a:rPr>
                              </m:ctrlPr>
                            </m:sSubSupPr>
                            <m:e>
                              <m:r>
                                <a:rPr lang="en-GB" sz="1800" i="1">
                                  <a:solidFill>
                                    <a:schemeClr val="accent4">
                                      <a:lumMod val="75000"/>
                                    </a:schemeClr>
                                  </a:solidFill>
                                  <a:latin typeface="Cambria Math" panose="02040503050406030204" pitchFamily="18" charset="0"/>
                                  <a:ea typeface="Cambria Math" panose="02040503050406030204" pitchFamily="18" charset="0"/>
                                </a:rPr>
                                <m:t>𝜎</m:t>
                              </m:r>
                            </m:e>
                            <m:sub>
                              <m:r>
                                <a:rPr lang="en-GB" sz="1800" i="1">
                                  <a:solidFill>
                                    <a:schemeClr val="accent4">
                                      <a:lumMod val="75000"/>
                                    </a:schemeClr>
                                  </a:solidFill>
                                  <a:latin typeface="Cambria Math" panose="02040503050406030204" pitchFamily="18" charset="0"/>
                                  <a:ea typeface="Cambria Math" panose="02040503050406030204" pitchFamily="18" charset="0"/>
                                </a:rPr>
                                <m:t>𝐾</m:t>
                              </m:r>
                              <m:r>
                                <a:rPr lang="en-GB" sz="1800" i="1">
                                  <a:solidFill>
                                    <a:schemeClr val="accent4">
                                      <a:lumMod val="75000"/>
                                    </a:schemeClr>
                                  </a:solidFill>
                                  <a:latin typeface="Cambria Math" panose="02040503050406030204" pitchFamily="18" charset="0"/>
                                  <a:ea typeface="Cambria Math" panose="02040503050406030204" pitchFamily="18" charset="0"/>
                                </a:rPr>
                                <m:t>,</m:t>
                              </m:r>
                              <m:r>
                                <a:rPr lang="en-GB" sz="1800" i="1">
                                  <a:solidFill>
                                    <a:schemeClr val="accent4">
                                      <a:lumMod val="75000"/>
                                    </a:schemeClr>
                                  </a:solidFill>
                                  <a:latin typeface="Cambria Math" panose="02040503050406030204" pitchFamily="18" charset="0"/>
                                  <a:ea typeface="Cambria Math" panose="02040503050406030204" pitchFamily="18" charset="0"/>
                                </a:rPr>
                                <m:t>𝑡</m:t>
                              </m:r>
                            </m:sub>
                            <m:sup>
                              <m:r>
                                <a:rPr lang="en-GB" sz="1800" b="0" i="1" smtClean="0">
                                  <a:solidFill>
                                    <a:schemeClr val="accent4">
                                      <a:lumMod val="75000"/>
                                    </a:schemeClr>
                                  </a:solidFill>
                                  <a:latin typeface="Cambria Math" panose="02040503050406030204" pitchFamily="18" charset="0"/>
                                  <a:ea typeface="Cambria Math" panose="02040503050406030204" pitchFamily="18" charset="0"/>
                                </a:rPr>
                                <m:t>2</m:t>
                              </m:r>
                            </m:sup>
                          </m:sSubSup>
                          <m:r>
                            <a:rPr lang="en-GB" sz="1800" i="1" smtClean="0">
                              <a:solidFill>
                                <a:schemeClr val="tx1"/>
                              </a:solidFill>
                              <a:latin typeface="Cambria Math" panose="02040503050406030204" pitchFamily="18" charset="0"/>
                              <a:ea typeface="Cambria Math" panose="02040503050406030204" pitchFamily="18" charset="0"/>
                            </a:rPr>
                            <m:t>∙</m:t>
                          </m:r>
                          <m:r>
                            <a:rPr lang="en-GB" sz="1800" b="0" i="1" smtClean="0">
                              <a:solidFill>
                                <a:schemeClr val="tx1"/>
                              </a:solidFill>
                              <a:latin typeface="Cambria Math" panose="02040503050406030204" pitchFamily="18" charset="0"/>
                              <a:ea typeface="Cambria Math" panose="02040503050406030204" pitchFamily="18" charset="0"/>
                            </a:rPr>
                            <m:t>𝑡</m:t>
                          </m:r>
                        </m:num>
                        <m:den>
                          <m:sSub>
                            <m:sSubPr>
                              <m:ctrlPr>
                                <a:rPr lang="en-GB" sz="1800" i="1" smtClean="0">
                                  <a:solidFill>
                                    <a:schemeClr val="accent4">
                                      <a:lumMod val="75000"/>
                                    </a:schemeClr>
                                  </a:solidFill>
                                  <a:latin typeface="Cambria Math" panose="02040503050406030204" pitchFamily="18" charset="0"/>
                                  <a:ea typeface="Cambria Math" panose="02040503050406030204" pitchFamily="18" charset="0"/>
                                </a:rPr>
                              </m:ctrlPr>
                            </m:sSubPr>
                            <m:e>
                              <m:r>
                                <a:rPr lang="en-GB" sz="1800" i="1">
                                  <a:solidFill>
                                    <a:schemeClr val="accent4">
                                      <a:lumMod val="75000"/>
                                    </a:schemeClr>
                                  </a:solidFill>
                                  <a:latin typeface="Cambria Math" panose="02040503050406030204" pitchFamily="18" charset="0"/>
                                  <a:ea typeface="Cambria Math" panose="02040503050406030204" pitchFamily="18" charset="0"/>
                                </a:rPr>
                                <m:t>𝜎</m:t>
                              </m:r>
                            </m:e>
                            <m:sub>
                              <m:r>
                                <a:rPr lang="en-GB" sz="1800" i="1">
                                  <a:solidFill>
                                    <a:schemeClr val="accent4">
                                      <a:lumMod val="75000"/>
                                    </a:schemeClr>
                                  </a:solidFill>
                                  <a:latin typeface="Cambria Math" panose="02040503050406030204" pitchFamily="18" charset="0"/>
                                  <a:ea typeface="Cambria Math" panose="02040503050406030204" pitchFamily="18" charset="0"/>
                                </a:rPr>
                                <m:t>𝐾</m:t>
                              </m:r>
                              <m:r>
                                <a:rPr lang="en-GB" sz="1800" i="1">
                                  <a:solidFill>
                                    <a:schemeClr val="accent4">
                                      <a:lumMod val="75000"/>
                                    </a:schemeClr>
                                  </a:solidFill>
                                  <a:latin typeface="Cambria Math" panose="02040503050406030204" pitchFamily="18" charset="0"/>
                                  <a:ea typeface="Cambria Math" panose="02040503050406030204" pitchFamily="18" charset="0"/>
                                </a:rPr>
                                <m:t>,</m:t>
                              </m:r>
                              <m:r>
                                <a:rPr lang="en-GB" sz="1800" i="1">
                                  <a:solidFill>
                                    <a:schemeClr val="accent4">
                                      <a:lumMod val="75000"/>
                                    </a:schemeClr>
                                  </a:solidFill>
                                  <a:latin typeface="Cambria Math" panose="02040503050406030204" pitchFamily="18" charset="0"/>
                                  <a:ea typeface="Cambria Math" panose="02040503050406030204" pitchFamily="18" charset="0"/>
                                </a:rPr>
                                <m:t>𝑡</m:t>
                              </m:r>
                            </m:sub>
                          </m:sSub>
                          <m:rad>
                            <m:radPr>
                              <m:degHide m:val="on"/>
                              <m:ctrlPr>
                                <a:rPr lang="en-GB" sz="1800" i="1">
                                  <a:solidFill>
                                    <a:schemeClr val="tx1"/>
                                  </a:solidFill>
                                  <a:latin typeface="Cambria Math" panose="02040503050406030204" pitchFamily="18" charset="0"/>
                                </a:rPr>
                              </m:ctrlPr>
                            </m:radPr>
                            <m:deg/>
                            <m:e>
                              <m:r>
                                <a:rPr lang="en-GB" sz="1800" b="0" i="1" smtClean="0">
                                  <a:solidFill>
                                    <a:schemeClr val="tx1"/>
                                  </a:solidFill>
                                  <a:latin typeface="Cambria Math" panose="02040503050406030204" pitchFamily="18" charset="0"/>
                                </a:rPr>
                                <m:t>𝑡</m:t>
                              </m:r>
                            </m:e>
                          </m:rad>
                        </m:den>
                      </m:f>
                    </m:oMath>
                  </m:oMathPara>
                </a14:m>
                <a:endParaRPr lang="en-GB" dirty="0"/>
              </a:p>
            </p:txBody>
          </p:sp>
        </mc:Choice>
        <mc:Fallback xmlns="">
          <p:sp>
            <p:nvSpPr>
              <p:cNvPr id="45" name="TextBox 44">
                <a:extLst>
                  <a:ext uri="{FF2B5EF4-FFF2-40B4-BE49-F238E27FC236}">
                    <a16:creationId xmlns:a16="http://schemas.microsoft.com/office/drawing/2014/main" id="{225B8A73-A96A-6D95-55A6-A22DBB78514E}"/>
                  </a:ext>
                </a:extLst>
              </p:cNvPr>
              <p:cNvSpPr txBox="1">
                <a:spLocks noRot="1" noChangeAspect="1" noMove="1" noResize="1" noEditPoints="1" noAdjustHandles="1" noChangeArrowheads="1" noChangeShapeType="1" noTextEdit="1"/>
              </p:cNvSpPr>
              <p:nvPr/>
            </p:nvSpPr>
            <p:spPr>
              <a:xfrm>
                <a:off x="6216393" y="3851384"/>
                <a:ext cx="6140450" cy="892937"/>
              </a:xfrm>
              <a:prstGeom prst="rect">
                <a:avLst/>
              </a:prstGeom>
              <a:blipFill>
                <a:blip r:embed="rId11"/>
                <a:stretch>
                  <a:fillRect/>
                </a:stretch>
              </a:blipFill>
            </p:spPr>
            <p:txBody>
              <a:bodyPr/>
              <a:lstStyle/>
              <a:p>
                <a:r>
                  <a:rPr lang="en-GB">
                    <a:noFill/>
                  </a:rPr>
                  <a:t> </a:t>
                </a:r>
              </a:p>
            </p:txBody>
          </p:sp>
        </mc:Fallback>
      </mc:AlternateContent>
      <p:cxnSp>
        <p:nvCxnSpPr>
          <p:cNvPr id="7" name="Straight Arrow Connector 6">
            <a:extLst>
              <a:ext uri="{FF2B5EF4-FFF2-40B4-BE49-F238E27FC236}">
                <a16:creationId xmlns:a16="http://schemas.microsoft.com/office/drawing/2014/main" id="{B46176FC-6E57-DBDD-D888-2D2BA26A0EE3}"/>
              </a:ext>
            </a:extLst>
          </p:cNvPr>
          <p:cNvCxnSpPr>
            <a:cxnSpLocks/>
            <a:stCxn id="14" idx="0"/>
            <a:endCxn id="10" idx="1"/>
          </p:cNvCxnSpPr>
          <p:nvPr/>
        </p:nvCxnSpPr>
        <p:spPr>
          <a:xfrm flipH="1" flipV="1">
            <a:off x="2974071" y="3457072"/>
            <a:ext cx="3557201" cy="2713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ight Brace 9">
            <a:extLst>
              <a:ext uri="{FF2B5EF4-FFF2-40B4-BE49-F238E27FC236}">
                <a16:creationId xmlns:a16="http://schemas.microsoft.com/office/drawing/2014/main" id="{BB34B61C-002A-E6BA-C205-E00BB2240965}"/>
              </a:ext>
            </a:extLst>
          </p:cNvPr>
          <p:cNvSpPr/>
          <p:nvPr/>
        </p:nvSpPr>
        <p:spPr>
          <a:xfrm rot="5400000">
            <a:off x="2893482" y="3180309"/>
            <a:ext cx="161178" cy="39234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023C9BB-A522-1140-2401-15085452B2AF}"/>
                  </a:ext>
                </a:extLst>
              </p:cNvPr>
              <p:cNvSpPr txBox="1"/>
              <p:nvPr/>
            </p:nvSpPr>
            <p:spPr>
              <a:xfrm>
                <a:off x="4448644" y="6170391"/>
                <a:ext cx="4165255" cy="523220"/>
              </a:xfrm>
              <a:prstGeom prst="rect">
                <a:avLst/>
              </a:prstGeom>
              <a:noFill/>
            </p:spPr>
            <p:txBody>
              <a:bodyPr wrap="square" rtlCol="0">
                <a:spAutoFit/>
              </a:bodyPr>
              <a:lstStyle/>
              <a:p>
                <a:r>
                  <a:rPr lang="en-GB" sz="1400" i="1" dirty="0">
                    <a:solidFill>
                      <a:schemeClr val="accent1"/>
                    </a:solidFill>
                  </a:rPr>
                  <a:t>This should always be positive: in ORE case, as we are using absolute values for delta, please remove the </a:t>
                </a:r>
                <a14:m>
                  <m:oMath xmlns:m="http://schemas.openxmlformats.org/officeDocument/2006/math">
                    <m:r>
                      <a:rPr lang="en-GB" sz="1400" i="1" smtClean="0">
                        <a:solidFill>
                          <a:schemeClr val="accent1"/>
                        </a:solidFill>
                        <a:latin typeface="Cambria Math" panose="02040503050406030204" pitchFamily="18" charset="0"/>
                        <a:ea typeface="Cambria Math" panose="02040503050406030204" pitchFamily="18" charset="0"/>
                      </a:rPr>
                      <m:t>𝛾</m:t>
                    </m:r>
                  </m:oMath>
                </a14:m>
                <a:r>
                  <a:rPr lang="en-GB" sz="1400" i="1" dirty="0">
                    <a:solidFill>
                      <a:schemeClr val="accent1"/>
                    </a:solidFill>
                  </a:rPr>
                  <a:t> </a:t>
                </a:r>
              </a:p>
            </p:txBody>
          </p:sp>
        </mc:Choice>
        <mc:Fallback xmlns="">
          <p:sp>
            <p:nvSpPr>
              <p:cNvPr id="14" name="TextBox 13">
                <a:extLst>
                  <a:ext uri="{FF2B5EF4-FFF2-40B4-BE49-F238E27FC236}">
                    <a16:creationId xmlns:a16="http://schemas.microsoft.com/office/drawing/2014/main" id="{D023C9BB-A522-1140-2401-15085452B2AF}"/>
                  </a:ext>
                </a:extLst>
              </p:cNvPr>
              <p:cNvSpPr txBox="1">
                <a:spLocks noRot="1" noChangeAspect="1" noMove="1" noResize="1" noEditPoints="1" noAdjustHandles="1" noChangeArrowheads="1" noChangeShapeType="1" noTextEdit="1"/>
              </p:cNvSpPr>
              <p:nvPr/>
            </p:nvSpPr>
            <p:spPr>
              <a:xfrm>
                <a:off x="4448644" y="6170391"/>
                <a:ext cx="4165255" cy="523220"/>
              </a:xfrm>
              <a:prstGeom prst="rect">
                <a:avLst/>
              </a:prstGeom>
              <a:blipFill>
                <a:blip r:embed="rId12"/>
                <a:stretch>
                  <a:fillRect l="-439" t="-2326" b="-11628"/>
                </a:stretch>
              </a:blipFill>
            </p:spPr>
            <p:txBody>
              <a:bodyPr/>
              <a:lstStyle/>
              <a:p>
                <a:r>
                  <a:rPr lang="en-GB">
                    <a:noFill/>
                  </a:rPr>
                  <a:t> </a:t>
                </a:r>
              </a:p>
            </p:txBody>
          </p:sp>
        </mc:Fallback>
      </mc:AlternateContent>
    </p:spTree>
    <p:extLst>
      <p:ext uri="{BB962C8B-B14F-4D97-AF65-F5344CB8AC3E}">
        <p14:creationId xmlns:p14="http://schemas.microsoft.com/office/powerpoint/2010/main" val="1136518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8FDB3-D8E6-8314-D896-E3B6DCE9147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0B4D230-19CE-6386-7DD7-67BD5038ACD1}"/>
              </a:ext>
            </a:extLst>
          </p:cNvPr>
          <p:cNvPicPr>
            <a:picLocks noChangeAspect="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215901" y="2093704"/>
            <a:ext cx="6406770" cy="4109085"/>
          </a:xfrm>
          <a:prstGeom prst="rect">
            <a:avLst/>
          </a:prstGeom>
        </p:spPr>
      </p:pic>
      <p:sp>
        <p:nvSpPr>
          <p:cNvPr id="2" name="Title 1">
            <a:extLst>
              <a:ext uri="{FF2B5EF4-FFF2-40B4-BE49-F238E27FC236}">
                <a16:creationId xmlns:a16="http://schemas.microsoft.com/office/drawing/2014/main" id="{0905415A-C4FA-F5BC-4D9A-110256BC9FB8}"/>
              </a:ext>
            </a:extLst>
          </p:cNvPr>
          <p:cNvSpPr>
            <a:spLocks noGrp="1"/>
          </p:cNvSpPr>
          <p:nvPr>
            <p:ph type="ctrTitle"/>
          </p:nvPr>
        </p:nvSpPr>
        <p:spPr/>
        <p:txBody>
          <a:bodyPr/>
          <a:lstStyle/>
          <a:p>
            <a:r>
              <a:rPr lang="en-GB" dirty="0"/>
              <a:t>ORE Equity Volatility Configuration</a:t>
            </a:r>
          </a:p>
        </p:txBody>
      </p:sp>
      <p:sp>
        <p:nvSpPr>
          <p:cNvPr id="3" name="Text Placeholder 2">
            <a:extLst>
              <a:ext uri="{FF2B5EF4-FFF2-40B4-BE49-F238E27FC236}">
                <a16:creationId xmlns:a16="http://schemas.microsoft.com/office/drawing/2014/main" id="{10DA937F-417C-BB7E-EAFD-F30CE2039600}"/>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p:sp>
        <p:nvSpPr>
          <p:cNvPr id="13" name="TextBox 12">
            <a:extLst>
              <a:ext uri="{FF2B5EF4-FFF2-40B4-BE49-F238E27FC236}">
                <a16:creationId xmlns:a16="http://schemas.microsoft.com/office/drawing/2014/main" id="{C9AB3EFE-AF69-2A8F-2C35-AE2DF7A8A3A6}"/>
              </a:ext>
            </a:extLst>
          </p:cNvPr>
          <p:cNvSpPr txBox="1"/>
          <p:nvPr/>
        </p:nvSpPr>
        <p:spPr>
          <a:xfrm>
            <a:off x="443289" y="951071"/>
            <a:ext cx="11532810" cy="461665"/>
          </a:xfrm>
          <a:prstGeom prst="rect">
            <a:avLst/>
          </a:prstGeom>
          <a:solidFill>
            <a:schemeClr val="bg1">
              <a:lumMod val="95000"/>
            </a:schemeClr>
          </a:solidFill>
        </p:spPr>
        <p:txBody>
          <a:bodyPr wrap="square" rtlCol="0">
            <a:spAutoFit/>
          </a:bodyPr>
          <a:lstStyle/>
          <a:p>
            <a:pPr algn="ctr"/>
            <a:r>
              <a:rPr lang="en-GB" sz="2400" b="1" dirty="0"/>
              <a:t>Proxy Surface</a:t>
            </a:r>
          </a:p>
        </p:txBody>
      </p:sp>
      <p:sp>
        <p:nvSpPr>
          <p:cNvPr id="25" name="TextBox 24">
            <a:extLst>
              <a:ext uri="{FF2B5EF4-FFF2-40B4-BE49-F238E27FC236}">
                <a16:creationId xmlns:a16="http://schemas.microsoft.com/office/drawing/2014/main" id="{ABC513CD-6B97-8F73-7C90-484D0E569ABE}"/>
              </a:ext>
            </a:extLst>
          </p:cNvPr>
          <p:cNvSpPr txBox="1"/>
          <p:nvPr/>
        </p:nvSpPr>
        <p:spPr>
          <a:xfrm>
            <a:off x="6754493" y="2629809"/>
            <a:ext cx="5533172" cy="1815882"/>
          </a:xfrm>
          <a:prstGeom prst="rect">
            <a:avLst/>
          </a:prstGeom>
          <a:noFill/>
        </p:spPr>
        <p:txBody>
          <a:bodyPr wrap="square">
            <a:spAutoFit/>
          </a:bodyPr>
          <a:lstStyle/>
          <a:p>
            <a:pPr algn="l"/>
            <a:r>
              <a:rPr lang="en-GB" sz="1600" b="0" i="0" u="none" strike="noStrike" baseline="0" dirty="0">
                <a:solidFill>
                  <a:srgbClr val="008000"/>
                </a:solidFill>
                <a:latin typeface="SFTT1000"/>
              </a:rPr>
              <a:t>&lt;ProxySurface&gt;</a:t>
            </a:r>
          </a:p>
          <a:p>
            <a:pPr lvl="1"/>
            <a:r>
              <a:rPr lang="en-GB" sz="1600" b="0" i="0" u="none" strike="noStrike" baseline="0" dirty="0">
                <a:solidFill>
                  <a:srgbClr val="008000"/>
                </a:solidFill>
                <a:latin typeface="SFTT1000"/>
              </a:rPr>
              <a:t>&lt;EquityVolatilityCurve&gt;</a:t>
            </a:r>
            <a:r>
              <a:rPr lang="en-GB" sz="1600" b="0" i="0" u="none" strike="noStrike" baseline="0" dirty="0">
                <a:solidFill>
                  <a:schemeClr val="accent3">
                    <a:lumMod val="40000"/>
                    <a:lumOff val="60000"/>
                  </a:schemeClr>
                </a:solidFill>
                <a:latin typeface="SFTT1000"/>
              </a:rPr>
              <a:t>RIC:.SPX</a:t>
            </a:r>
            <a:r>
              <a:rPr lang="en-GB" sz="1600" b="0" i="0" u="none" strike="noStrike" baseline="0" dirty="0">
                <a:solidFill>
                  <a:srgbClr val="008000"/>
                </a:solidFill>
                <a:latin typeface="SFTT1000"/>
              </a:rPr>
              <a:t>&lt;/EquityVolatilityCurve&gt;</a:t>
            </a:r>
          </a:p>
          <a:p>
            <a:pPr lvl="1"/>
            <a:r>
              <a:rPr lang="en-GB" sz="1600" b="0" i="0" u="none" strike="noStrike" baseline="0" dirty="0">
                <a:solidFill>
                  <a:srgbClr val="008000"/>
                </a:solidFill>
                <a:latin typeface="SFTT1000"/>
              </a:rPr>
              <a:t>&lt;FXVolatilityCurve&gt;</a:t>
            </a:r>
            <a:r>
              <a:rPr lang="en-GB" sz="1600" b="0" i="0" u="none" strike="noStrike" baseline="0" dirty="0">
                <a:solidFill>
                  <a:schemeClr val="accent3">
                    <a:lumMod val="40000"/>
                    <a:lumOff val="60000"/>
                  </a:schemeClr>
                </a:solidFill>
                <a:latin typeface="SFTT1000"/>
              </a:rPr>
              <a:t>GBPUSD</a:t>
            </a:r>
            <a:r>
              <a:rPr lang="en-GB" sz="1600" b="0" i="0" u="none" strike="noStrike" baseline="0" dirty="0">
                <a:solidFill>
                  <a:srgbClr val="008000"/>
                </a:solidFill>
                <a:latin typeface="SFTT1000"/>
              </a:rPr>
              <a:t>&lt;/FXVolatilityCurve&gt;</a:t>
            </a:r>
          </a:p>
          <a:p>
            <a:pPr lvl="1"/>
            <a:r>
              <a:rPr lang="en-GB" sz="1600" b="0" i="0" u="none" strike="noStrike" baseline="0" dirty="0">
                <a:solidFill>
                  <a:srgbClr val="008000"/>
                </a:solidFill>
                <a:latin typeface="SFTT1000"/>
              </a:rPr>
              <a:t>&lt;CorrelationCurve&gt;</a:t>
            </a:r>
          </a:p>
          <a:p>
            <a:pPr lvl="1"/>
            <a:r>
              <a:rPr lang="en-GB" sz="1600" b="0" i="0" u="none" strike="noStrike" baseline="0" dirty="0">
                <a:solidFill>
                  <a:schemeClr val="accent3">
                    <a:lumMod val="40000"/>
                    <a:lumOff val="60000"/>
                  </a:schemeClr>
                </a:solidFill>
                <a:latin typeface="SFTT1000"/>
              </a:rPr>
              <a:t>FX-GENERIC-GBP-USD;EQ-RIC:.SPX</a:t>
            </a:r>
          </a:p>
          <a:p>
            <a:pPr lvl="1"/>
            <a:r>
              <a:rPr lang="en-GB" sz="1600" b="0" i="0" u="none" strike="noStrike" baseline="0" dirty="0">
                <a:solidFill>
                  <a:srgbClr val="008000"/>
                </a:solidFill>
                <a:latin typeface="SFTT1000"/>
              </a:rPr>
              <a:t>&lt;/CorrelationCurve&gt;</a:t>
            </a:r>
          </a:p>
          <a:p>
            <a:r>
              <a:rPr lang="en-GB" sz="1600" b="0" i="0" u="none" strike="noStrike" baseline="0" dirty="0">
                <a:solidFill>
                  <a:srgbClr val="008000"/>
                </a:solidFill>
                <a:latin typeface="SFTT1000"/>
              </a:rPr>
              <a:t>&lt;/ProxySurface&gt;</a:t>
            </a:r>
          </a:p>
        </p:txBody>
      </p:sp>
      <p:cxnSp>
        <p:nvCxnSpPr>
          <p:cNvPr id="6" name="Straight Connector 5">
            <a:extLst>
              <a:ext uri="{FF2B5EF4-FFF2-40B4-BE49-F238E27FC236}">
                <a16:creationId xmlns:a16="http://schemas.microsoft.com/office/drawing/2014/main" id="{DE378329-513C-6512-22E3-611B0C109970}"/>
              </a:ext>
            </a:extLst>
          </p:cNvPr>
          <p:cNvCxnSpPr/>
          <p:nvPr/>
        </p:nvCxnSpPr>
        <p:spPr>
          <a:xfrm>
            <a:off x="10434042" y="4220690"/>
            <a:ext cx="462337" cy="0"/>
          </a:xfrm>
          <a:prstGeom prst="line">
            <a:avLst/>
          </a:prstGeom>
          <a:ln>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AA126C9-865C-C6E8-513D-5E4B892BDA15}"/>
              </a:ext>
            </a:extLst>
          </p:cNvPr>
          <p:cNvSpPr txBox="1"/>
          <p:nvPr/>
        </p:nvSpPr>
        <p:spPr>
          <a:xfrm>
            <a:off x="10896379" y="4089403"/>
            <a:ext cx="1208926" cy="276999"/>
          </a:xfrm>
          <a:prstGeom prst="rect">
            <a:avLst/>
          </a:prstGeom>
          <a:noFill/>
        </p:spPr>
        <p:txBody>
          <a:bodyPr wrap="square" rtlCol="0">
            <a:spAutoFit/>
          </a:bodyPr>
          <a:lstStyle/>
          <a:p>
            <a:r>
              <a:rPr lang="en-GB" sz="1200" dirty="0">
                <a:solidFill>
                  <a:schemeClr val="accent3">
                    <a:lumMod val="40000"/>
                    <a:lumOff val="60000"/>
                  </a:schemeClr>
                </a:solidFill>
              </a:rPr>
              <a:t>Example</a:t>
            </a:r>
          </a:p>
        </p:txBody>
      </p:sp>
      <p:sp>
        <p:nvSpPr>
          <p:cNvPr id="8" name="Left Brace 7">
            <a:extLst>
              <a:ext uri="{FF2B5EF4-FFF2-40B4-BE49-F238E27FC236}">
                <a16:creationId xmlns:a16="http://schemas.microsoft.com/office/drawing/2014/main" id="{CDDC4677-3AC4-3F8C-1EF4-DE8CC5EC16F7}"/>
              </a:ext>
            </a:extLst>
          </p:cNvPr>
          <p:cNvSpPr/>
          <p:nvPr/>
        </p:nvSpPr>
        <p:spPr>
          <a:xfrm>
            <a:off x="7147823" y="3171322"/>
            <a:ext cx="134470" cy="91808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10" name="Straight Arrow Connector 9">
            <a:extLst>
              <a:ext uri="{FF2B5EF4-FFF2-40B4-BE49-F238E27FC236}">
                <a16:creationId xmlns:a16="http://schemas.microsoft.com/office/drawing/2014/main" id="{212BD0FC-F873-974D-FE7B-9A43A0FE34EC}"/>
              </a:ext>
            </a:extLst>
          </p:cNvPr>
          <p:cNvCxnSpPr>
            <a:cxnSpLocks/>
            <a:endCxn id="8" idx="1"/>
          </p:cNvCxnSpPr>
          <p:nvPr/>
        </p:nvCxnSpPr>
        <p:spPr>
          <a:xfrm flipV="1">
            <a:off x="6754493" y="3630363"/>
            <a:ext cx="393330" cy="12224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6580C0B-969E-04B3-8E96-AB63EA3E712C}"/>
              </a:ext>
            </a:extLst>
          </p:cNvPr>
          <p:cNvSpPr txBox="1"/>
          <p:nvPr/>
        </p:nvSpPr>
        <p:spPr>
          <a:xfrm>
            <a:off x="6096000" y="4961807"/>
            <a:ext cx="3425079" cy="523220"/>
          </a:xfrm>
          <a:prstGeom prst="rect">
            <a:avLst/>
          </a:prstGeom>
          <a:noFill/>
        </p:spPr>
        <p:txBody>
          <a:bodyPr wrap="square" rtlCol="0">
            <a:spAutoFit/>
          </a:bodyPr>
          <a:lstStyle/>
          <a:p>
            <a:r>
              <a:rPr lang="en-GB" sz="1400" dirty="0">
                <a:solidFill>
                  <a:schemeClr val="accent1"/>
                </a:solidFill>
              </a:rPr>
              <a:t>Only needed if currency of proxy surface is different than the current one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A8BA282-9A14-0D55-D386-7B01E67AB306}"/>
                  </a:ext>
                </a:extLst>
              </p:cNvPr>
              <p:cNvSpPr txBox="1"/>
              <p:nvPr/>
            </p:nvSpPr>
            <p:spPr>
              <a:xfrm>
                <a:off x="5760532" y="5601297"/>
                <a:ext cx="6215567" cy="6560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latin typeface="Cambria Math" panose="02040503050406030204" pitchFamily="18" charset="0"/>
                              <a:ea typeface="Cambria Math" panose="02040503050406030204" pitchFamily="18" charset="0"/>
                            </a:rPr>
                          </m:ctrlPr>
                        </m:sSubPr>
                        <m:e>
                          <m:r>
                            <a:rPr lang="en-GB" sz="1800" i="1" smtClean="0">
                              <a:latin typeface="Cambria Math" panose="02040503050406030204" pitchFamily="18" charset="0"/>
                              <a:ea typeface="Cambria Math" panose="02040503050406030204" pitchFamily="18" charset="0"/>
                            </a:rPr>
                            <m:t>𝜎</m:t>
                          </m:r>
                        </m:e>
                        <m:sub>
                          <m:r>
                            <a:rPr lang="en-GB" sz="1800" b="0" i="1" smtClean="0">
                              <a:latin typeface="Cambria Math" panose="02040503050406030204" pitchFamily="18" charset="0"/>
                              <a:ea typeface="Cambria Math" panose="02040503050406030204" pitchFamily="18" charset="0"/>
                            </a:rPr>
                            <m:t>𝐾</m:t>
                          </m:r>
                          <m:r>
                            <a:rPr lang="en-GB" sz="1800" b="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𝑡</m:t>
                          </m:r>
                        </m:sub>
                      </m:sSub>
                      <m:r>
                        <a:rPr lang="en-GB" sz="1800" b="0" i="1" smtClean="0">
                          <a:latin typeface="Cambria Math" panose="02040503050406030204" pitchFamily="18" charset="0"/>
                          <a:ea typeface="Cambria Math" panose="02040503050406030204" pitchFamily="18" charset="0"/>
                        </a:rPr>
                        <m:t>=</m:t>
                      </m:r>
                      <m:rad>
                        <m:radPr>
                          <m:degHide m:val="on"/>
                          <m:ctrlPr>
                            <a:rPr lang="en-GB" sz="1800" i="1" smtClean="0">
                              <a:latin typeface="Cambria Math" panose="02040503050406030204" pitchFamily="18" charset="0"/>
                              <a:ea typeface="Cambria Math" panose="02040503050406030204" pitchFamily="18" charset="0"/>
                            </a:rPr>
                          </m:ctrlPr>
                        </m:radPr>
                        <m:deg/>
                        <m:e>
                          <m:sSup>
                            <m:sSupPr>
                              <m:ctrlPr>
                                <a:rPr lang="en-GB" sz="1800" i="1">
                                  <a:latin typeface="Cambria Math" panose="02040503050406030204" pitchFamily="18" charset="0"/>
                                  <a:ea typeface="Cambria Math" panose="02040503050406030204" pitchFamily="18" charset="0"/>
                                </a:rPr>
                              </m:ctrlPr>
                            </m:sSupPr>
                            <m:e>
                              <m:sSubSup>
                                <m:sSubSupPr>
                                  <m:ctrlPr>
                                    <a:rPr lang="en-GB" sz="1800" i="1">
                                      <a:latin typeface="Cambria Math" panose="02040503050406030204" pitchFamily="18" charset="0"/>
                                      <a:ea typeface="Cambria Math" panose="02040503050406030204" pitchFamily="18" charset="0"/>
                                    </a:rPr>
                                  </m:ctrlPr>
                                </m:sSubSupPr>
                                <m:e>
                                  <m:r>
                                    <a:rPr lang="en-GB" sz="1800" i="1">
                                      <a:latin typeface="Cambria Math" panose="02040503050406030204" pitchFamily="18" charset="0"/>
                                      <a:ea typeface="Cambria Math" panose="02040503050406030204" pitchFamily="18" charset="0"/>
                                    </a:rPr>
                                    <m:t>𝜎</m:t>
                                  </m:r>
                                </m:e>
                                <m:sub>
                                  <m:sSup>
                                    <m:sSupPr>
                                      <m:ctrlPr>
                                        <a:rPr lang="en-GB" sz="1800" b="0" i="1" smtClean="0">
                                          <a:latin typeface="Cambria Math" panose="02040503050406030204" pitchFamily="18" charset="0"/>
                                          <a:ea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𝐾</m:t>
                                      </m:r>
                                    </m:e>
                                    <m:sup>
                                      <m:r>
                                        <a:rPr lang="en-GB" sz="1800" b="0" i="1" smtClean="0">
                                          <a:latin typeface="Cambria Math" panose="02040503050406030204" pitchFamily="18" charset="0"/>
                                          <a:ea typeface="Cambria Math" panose="02040503050406030204" pitchFamily="18" charset="0"/>
                                        </a:rPr>
                                        <m:t>𝑃𝑟𝑜𝑥𝑦</m:t>
                                      </m:r>
                                    </m:sup>
                                  </m:sSup>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𝑡</m:t>
                                  </m:r>
                                </m:sub>
                                <m:sup>
                                  <m:r>
                                    <a:rPr lang="en-GB" sz="1800" b="0" i="1" smtClean="0">
                                      <a:latin typeface="Cambria Math" panose="02040503050406030204" pitchFamily="18" charset="0"/>
                                      <a:ea typeface="Cambria Math" panose="02040503050406030204" pitchFamily="18" charset="0"/>
                                    </a:rPr>
                                    <m:t>𝑃𝑟𝑜𝑥𝑦</m:t>
                                  </m:r>
                                </m:sup>
                              </m:sSubSup>
                            </m:e>
                            <m:sup>
                              <m:r>
                                <a:rPr lang="en-GB" sz="1800" i="1">
                                  <a:latin typeface="Cambria Math" panose="02040503050406030204" pitchFamily="18" charset="0"/>
                                  <a:ea typeface="Cambria Math" panose="02040503050406030204" pitchFamily="18" charset="0"/>
                                </a:rPr>
                                <m:t>2</m:t>
                              </m:r>
                            </m:sup>
                          </m:sSup>
                          <m:r>
                            <a:rPr lang="en-GB" sz="1800" i="1">
                              <a:latin typeface="Cambria Math" panose="02040503050406030204" pitchFamily="18" charset="0"/>
                              <a:ea typeface="Cambria Math" panose="02040503050406030204" pitchFamily="18" charset="0"/>
                            </a:rPr>
                            <m:t>+</m:t>
                          </m:r>
                          <m:sSup>
                            <m:sSupPr>
                              <m:ctrlPr>
                                <a:rPr lang="en-GB" sz="1800" i="1">
                                  <a:latin typeface="Cambria Math" panose="02040503050406030204" pitchFamily="18" charset="0"/>
                                  <a:ea typeface="Cambria Math" panose="02040503050406030204" pitchFamily="18" charset="0"/>
                                </a:rPr>
                              </m:ctrlPr>
                            </m:sSupPr>
                            <m:e>
                              <m:sSubSup>
                                <m:sSubSupPr>
                                  <m:ctrlPr>
                                    <a:rPr lang="en-GB" sz="1800" i="1">
                                      <a:latin typeface="Cambria Math" panose="02040503050406030204" pitchFamily="18" charset="0"/>
                                      <a:ea typeface="Cambria Math" panose="02040503050406030204" pitchFamily="18" charset="0"/>
                                    </a:rPr>
                                  </m:ctrlPr>
                                </m:sSubSupPr>
                                <m:e>
                                  <m:r>
                                    <a:rPr lang="en-GB" sz="1800" i="1">
                                      <a:latin typeface="Cambria Math" panose="02040503050406030204" pitchFamily="18" charset="0"/>
                                      <a:ea typeface="Cambria Math" panose="02040503050406030204" pitchFamily="18" charset="0"/>
                                    </a:rPr>
                                    <m:t>𝜎</m:t>
                                  </m:r>
                                </m:e>
                                <m:sub>
                                  <m:r>
                                    <a:rPr lang="en-GB" sz="1800" b="0" i="1" smtClean="0">
                                      <a:latin typeface="Cambria Math" panose="02040503050406030204" pitchFamily="18" charset="0"/>
                                      <a:ea typeface="Cambria Math" panose="02040503050406030204" pitchFamily="18" charset="0"/>
                                    </a:rPr>
                                    <m:t>𝐴𝑇𝑀</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𝑡</m:t>
                                  </m:r>
                                </m:sub>
                                <m:sup>
                                  <m:r>
                                    <a:rPr lang="en-GB" sz="1800" i="1">
                                      <a:latin typeface="Cambria Math" panose="02040503050406030204" pitchFamily="18" charset="0"/>
                                      <a:ea typeface="Cambria Math" panose="02040503050406030204" pitchFamily="18" charset="0"/>
                                    </a:rPr>
                                    <m:t>𝐹𝑋</m:t>
                                  </m:r>
                                </m:sup>
                              </m:sSubSup>
                            </m:e>
                            <m:sup>
                              <m:r>
                                <a:rPr lang="en-GB" sz="1800" i="1">
                                  <a:latin typeface="Cambria Math" panose="02040503050406030204" pitchFamily="18" charset="0"/>
                                  <a:ea typeface="Cambria Math" panose="02040503050406030204" pitchFamily="18" charset="0"/>
                                </a:rPr>
                                <m:t>2</m:t>
                              </m:r>
                            </m:sup>
                          </m:sSup>
                          <m:r>
                            <a:rPr lang="en-GB" sz="1800" i="1">
                              <a:latin typeface="Cambria Math" panose="02040503050406030204" pitchFamily="18" charset="0"/>
                              <a:ea typeface="Cambria Math" panose="02040503050406030204" pitchFamily="18" charset="0"/>
                            </a:rPr>
                            <m:t>+2∙</m:t>
                          </m:r>
                          <m:sSup>
                            <m:sSupPr>
                              <m:ctrlPr>
                                <a:rPr lang="en-GB" sz="1800" i="1">
                                  <a:latin typeface="Cambria Math" panose="02040503050406030204" pitchFamily="18" charset="0"/>
                                  <a:ea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𝜌</m:t>
                              </m:r>
                            </m:e>
                            <m:sup>
                              <m:r>
                                <a:rPr lang="en-GB" sz="1800" b="0" i="1" smtClean="0">
                                  <a:latin typeface="Cambria Math" panose="02040503050406030204" pitchFamily="18" charset="0"/>
                                  <a:ea typeface="Cambria Math" panose="02040503050406030204" pitchFamily="18" charset="0"/>
                                </a:rPr>
                                <m:t>𝑃𝑟𝑜𝑥𝑦</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𝐹𝑋</m:t>
                              </m:r>
                            </m:sup>
                          </m:sSup>
                          <m:r>
                            <a:rPr lang="en-GB" sz="1800" i="1">
                              <a:latin typeface="Cambria Math" panose="02040503050406030204" pitchFamily="18" charset="0"/>
                              <a:ea typeface="Cambria Math" panose="02040503050406030204" pitchFamily="18" charset="0"/>
                            </a:rPr>
                            <m:t>∙</m:t>
                          </m:r>
                          <m:sSubSup>
                            <m:sSubSupPr>
                              <m:ctrlPr>
                                <a:rPr lang="en-GB" sz="1800" i="1">
                                  <a:latin typeface="Cambria Math" panose="02040503050406030204" pitchFamily="18" charset="0"/>
                                  <a:ea typeface="Cambria Math" panose="02040503050406030204" pitchFamily="18" charset="0"/>
                                </a:rPr>
                              </m:ctrlPr>
                            </m:sSubSupPr>
                            <m:e>
                              <m:r>
                                <a:rPr lang="en-GB" sz="1800" i="1">
                                  <a:latin typeface="Cambria Math" panose="02040503050406030204" pitchFamily="18" charset="0"/>
                                  <a:ea typeface="Cambria Math" panose="02040503050406030204" pitchFamily="18" charset="0"/>
                                </a:rPr>
                                <m:t>𝜎</m:t>
                              </m:r>
                            </m:e>
                            <m:sub>
                              <m:sSup>
                                <m:sSupPr>
                                  <m:ctrlPr>
                                    <a:rPr lang="en-GB" sz="1800" b="0" i="1" smtClean="0">
                                      <a:latin typeface="Cambria Math" panose="02040503050406030204" pitchFamily="18" charset="0"/>
                                      <a:ea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𝐾</m:t>
                                  </m:r>
                                </m:e>
                                <m:sup>
                                  <m:r>
                                    <a:rPr lang="en-GB" sz="1800" b="0" i="1" smtClean="0">
                                      <a:latin typeface="Cambria Math" panose="02040503050406030204" pitchFamily="18" charset="0"/>
                                      <a:ea typeface="Cambria Math" panose="02040503050406030204" pitchFamily="18" charset="0"/>
                                    </a:rPr>
                                    <m:t>𝑃𝑟𝑜𝑥𝑦</m:t>
                                  </m:r>
                                </m:sup>
                              </m:sSup>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𝑡</m:t>
                              </m:r>
                            </m:sub>
                            <m:sup>
                              <m:r>
                                <a:rPr lang="en-GB" sz="1800" b="0" i="1" smtClean="0">
                                  <a:latin typeface="Cambria Math" panose="02040503050406030204" pitchFamily="18" charset="0"/>
                                  <a:ea typeface="Cambria Math" panose="02040503050406030204" pitchFamily="18" charset="0"/>
                                </a:rPr>
                                <m:t>𝑃𝑟𝑜𝑥𝑦</m:t>
                              </m:r>
                            </m:sup>
                          </m:sSubSup>
                          <m:r>
                            <a:rPr lang="en-GB" sz="1800" i="1">
                              <a:latin typeface="Cambria Math" panose="02040503050406030204" pitchFamily="18" charset="0"/>
                              <a:ea typeface="Cambria Math" panose="02040503050406030204" pitchFamily="18" charset="0"/>
                            </a:rPr>
                            <m:t>∙</m:t>
                          </m:r>
                          <m:sSubSup>
                            <m:sSubSupPr>
                              <m:ctrlPr>
                                <a:rPr lang="en-GB" sz="1800" i="1">
                                  <a:latin typeface="Cambria Math" panose="02040503050406030204" pitchFamily="18" charset="0"/>
                                  <a:ea typeface="Cambria Math" panose="02040503050406030204" pitchFamily="18" charset="0"/>
                                </a:rPr>
                              </m:ctrlPr>
                            </m:sSubSupPr>
                            <m:e>
                              <m:r>
                                <a:rPr lang="en-GB" sz="1800" i="1">
                                  <a:latin typeface="Cambria Math" panose="02040503050406030204" pitchFamily="18" charset="0"/>
                                  <a:ea typeface="Cambria Math" panose="02040503050406030204" pitchFamily="18" charset="0"/>
                                </a:rPr>
                                <m:t>𝜎</m:t>
                              </m:r>
                            </m:e>
                            <m:sub>
                              <m:r>
                                <a:rPr lang="en-GB" sz="1800" b="0" i="1" smtClean="0">
                                  <a:latin typeface="Cambria Math" panose="02040503050406030204" pitchFamily="18" charset="0"/>
                                  <a:ea typeface="Cambria Math" panose="02040503050406030204" pitchFamily="18" charset="0"/>
                                </a:rPr>
                                <m:t>𝐴𝑇𝑀</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𝑡</m:t>
                              </m:r>
                            </m:sub>
                            <m:sup>
                              <m:r>
                                <a:rPr lang="en-GB" sz="1800" i="1">
                                  <a:latin typeface="Cambria Math" panose="02040503050406030204" pitchFamily="18" charset="0"/>
                                  <a:ea typeface="Cambria Math" panose="02040503050406030204" pitchFamily="18" charset="0"/>
                                </a:rPr>
                                <m:t>𝐹𝑋</m:t>
                              </m:r>
                            </m:sup>
                          </m:sSubSup>
                        </m:e>
                      </m:rad>
                    </m:oMath>
                  </m:oMathPara>
                </a14:m>
                <a:endParaRPr lang="en-GB" dirty="0"/>
              </a:p>
            </p:txBody>
          </p:sp>
        </mc:Choice>
        <mc:Fallback xmlns="">
          <p:sp>
            <p:nvSpPr>
              <p:cNvPr id="4" name="TextBox 3">
                <a:extLst>
                  <a:ext uri="{FF2B5EF4-FFF2-40B4-BE49-F238E27FC236}">
                    <a16:creationId xmlns:a16="http://schemas.microsoft.com/office/drawing/2014/main" id="{6A8BA282-9A14-0D55-D386-7B01E67AB306}"/>
                  </a:ext>
                </a:extLst>
              </p:cNvPr>
              <p:cNvSpPr txBox="1">
                <a:spLocks noRot="1" noChangeAspect="1" noMove="1" noResize="1" noEditPoints="1" noAdjustHandles="1" noChangeArrowheads="1" noChangeShapeType="1" noTextEdit="1"/>
              </p:cNvSpPr>
              <p:nvPr/>
            </p:nvSpPr>
            <p:spPr>
              <a:xfrm>
                <a:off x="5760532" y="5601297"/>
                <a:ext cx="6215567" cy="656013"/>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2970116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0863F-F905-8915-EF87-116A9744C9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46427C-C9C8-553D-F7A6-2A751C4C9C76}"/>
              </a:ext>
            </a:extLst>
          </p:cNvPr>
          <p:cNvSpPr>
            <a:spLocks noGrp="1"/>
          </p:cNvSpPr>
          <p:nvPr>
            <p:ph type="ctrTitle"/>
          </p:nvPr>
        </p:nvSpPr>
        <p:spPr/>
        <p:txBody>
          <a:bodyPr/>
          <a:lstStyle/>
          <a:p>
            <a:r>
              <a:rPr lang="en-GB" dirty="0"/>
              <a:t>Market Data Schema</a:t>
            </a:r>
          </a:p>
        </p:txBody>
      </p:sp>
      <p:sp>
        <p:nvSpPr>
          <p:cNvPr id="29" name="Rectangle: Rounded Corners 28">
            <a:extLst>
              <a:ext uri="{FF2B5EF4-FFF2-40B4-BE49-F238E27FC236}">
                <a16:creationId xmlns:a16="http://schemas.microsoft.com/office/drawing/2014/main" id="{4584F6C7-02DD-EAB6-B8C4-AA4CB1E18550}"/>
              </a:ext>
            </a:extLst>
          </p:cNvPr>
          <p:cNvSpPr/>
          <p:nvPr/>
        </p:nvSpPr>
        <p:spPr>
          <a:xfrm>
            <a:off x="2983845" y="2645157"/>
            <a:ext cx="1854697" cy="512177"/>
          </a:xfrm>
          <a:prstGeom prst="round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400" dirty="0"/>
              <a:t>STOXX50E</a:t>
            </a:r>
          </a:p>
        </p:txBody>
      </p:sp>
      <p:sp>
        <p:nvSpPr>
          <p:cNvPr id="30" name="TextBox 29">
            <a:extLst>
              <a:ext uri="{FF2B5EF4-FFF2-40B4-BE49-F238E27FC236}">
                <a16:creationId xmlns:a16="http://schemas.microsoft.com/office/drawing/2014/main" id="{878F96F3-ED8A-2A0D-5EA0-CF1D8C1D5070}"/>
              </a:ext>
            </a:extLst>
          </p:cNvPr>
          <p:cNvSpPr txBox="1"/>
          <p:nvPr/>
        </p:nvSpPr>
        <p:spPr>
          <a:xfrm>
            <a:off x="3022991" y="3157334"/>
            <a:ext cx="1794316" cy="307777"/>
          </a:xfrm>
          <a:prstGeom prst="rect">
            <a:avLst/>
          </a:prstGeom>
          <a:noFill/>
        </p:spPr>
        <p:txBody>
          <a:bodyPr wrap="square" rtlCol="0">
            <a:spAutoFit/>
          </a:bodyPr>
          <a:lstStyle/>
          <a:p>
            <a:pPr algn="ctr"/>
            <a:r>
              <a:rPr lang="en-GB" sz="1400" b="1" dirty="0">
                <a:solidFill>
                  <a:schemeClr val="accent6">
                    <a:lumMod val="75000"/>
                  </a:schemeClr>
                </a:solidFill>
              </a:rPr>
              <a:t>Equity Volatility</a:t>
            </a:r>
          </a:p>
        </p:txBody>
      </p:sp>
      <p:sp>
        <p:nvSpPr>
          <p:cNvPr id="37" name="TextBox 36">
            <a:extLst>
              <a:ext uri="{FF2B5EF4-FFF2-40B4-BE49-F238E27FC236}">
                <a16:creationId xmlns:a16="http://schemas.microsoft.com/office/drawing/2014/main" id="{5ECCC7BC-BE30-9BA2-C39A-59D6EAFE4B28}"/>
              </a:ext>
            </a:extLst>
          </p:cNvPr>
          <p:cNvSpPr txBox="1"/>
          <p:nvPr/>
        </p:nvSpPr>
        <p:spPr>
          <a:xfrm rot="16200000">
            <a:off x="500920" y="2527722"/>
            <a:ext cx="1725193" cy="954107"/>
          </a:xfrm>
          <a:prstGeom prst="rect">
            <a:avLst/>
          </a:prstGeom>
          <a:noFill/>
        </p:spPr>
        <p:txBody>
          <a:bodyPr wrap="square" rtlCol="0">
            <a:spAutoFit/>
          </a:bodyPr>
          <a:lstStyle/>
          <a:p>
            <a:pPr algn="ctr"/>
            <a:r>
              <a:rPr lang="en-GB" sz="2800" b="1" dirty="0">
                <a:solidFill>
                  <a:schemeClr val="accent6">
                    <a:lumMod val="75000"/>
                  </a:schemeClr>
                </a:solidFill>
              </a:rPr>
              <a:t>Equity Volatility</a:t>
            </a:r>
          </a:p>
        </p:txBody>
      </p:sp>
      <p:grpSp>
        <p:nvGrpSpPr>
          <p:cNvPr id="57" name="Group 56">
            <a:extLst>
              <a:ext uri="{FF2B5EF4-FFF2-40B4-BE49-F238E27FC236}">
                <a16:creationId xmlns:a16="http://schemas.microsoft.com/office/drawing/2014/main" id="{AC6E1788-02E5-2F59-3300-349EF1690C44}"/>
              </a:ext>
            </a:extLst>
          </p:cNvPr>
          <p:cNvGrpSpPr/>
          <p:nvPr/>
        </p:nvGrpSpPr>
        <p:grpSpPr>
          <a:xfrm>
            <a:off x="6513724" y="5050290"/>
            <a:ext cx="2130753" cy="1122306"/>
            <a:chOff x="9023567" y="5093877"/>
            <a:chExt cx="2283769" cy="948082"/>
          </a:xfrm>
        </p:grpSpPr>
        <p:sp>
          <p:nvSpPr>
            <p:cNvPr id="58" name="Rectangle: Rounded Corners 57">
              <a:extLst>
                <a:ext uri="{FF2B5EF4-FFF2-40B4-BE49-F238E27FC236}">
                  <a16:creationId xmlns:a16="http://schemas.microsoft.com/office/drawing/2014/main" id="{BBBDB0DE-3F39-C059-038F-93703C804CA8}"/>
                </a:ext>
              </a:extLst>
            </p:cNvPr>
            <p:cNvSpPr/>
            <p:nvPr/>
          </p:nvSpPr>
          <p:spPr>
            <a:xfrm>
              <a:off x="9157381" y="5441796"/>
              <a:ext cx="2042903" cy="234459"/>
            </a:xfrm>
            <a:prstGeom prst="round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050" dirty="0"/>
                <a:t>CurveConfig + TodaysMarket</a:t>
              </a:r>
            </a:p>
          </p:txBody>
        </p:sp>
        <p:sp>
          <p:nvSpPr>
            <p:cNvPr id="63" name="Rectangle: Rounded Corners 62">
              <a:extLst>
                <a:ext uri="{FF2B5EF4-FFF2-40B4-BE49-F238E27FC236}">
                  <a16:creationId xmlns:a16="http://schemas.microsoft.com/office/drawing/2014/main" id="{DC7F447B-28F3-ABA1-3B66-66801F992D22}"/>
                </a:ext>
              </a:extLst>
            </p:cNvPr>
            <p:cNvSpPr/>
            <p:nvPr/>
          </p:nvSpPr>
          <p:spPr>
            <a:xfrm>
              <a:off x="9157381" y="5697264"/>
              <a:ext cx="2042903" cy="23445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050" dirty="0"/>
                <a:t>MarketData</a:t>
              </a:r>
            </a:p>
          </p:txBody>
        </p:sp>
        <p:sp>
          <p:nvSpPr>
            <p:cNvPr id="64" name="Rectangle: Rounded Corners 63">
              <a:extLst>
                <a:ext uri="{FF2B5EF4-FFF2-40B4-BE49-F238E27FC236}">
                  <a16:creationId xmlns:a16="http://schemas.microsoft.com/office/drawing/2014/main" id="{D4E3F6C1-C01D-1782-E913-A1C6F4E41C28}"/>
                </a:ext>
              </a:extLst>
            </p:cNvPr>
            <p:cNvSpPr/>
            <p:nvPr/>
          </p:nvSpPr>
          <p:spPr>
            <a:xfrm>
              <a:off x="9023567" y="5093877"/>
              <a:ext cx="2283769" cy="948082"/>
            </a:xfrm>
            <a:prstGeom prst="roundRect">
              <a:avLst>
                <a:gd name="adj" fmla="val 688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100" b="1" dirty="0">
                  <a:solidFill>
                    <a:srgbClr val="C00000"/>
                  </a:solidFill>
                </a:rPr>
                <a:t>Legend:</a:t>
              </a:r>
            </a:p>
          </p:txBody>
        </p:sp>
      </p:grpSp>
      <p:sp>
        <p:nvSpPr>
          <p:cNvPr id="65" name="Rectangle: Rounded Corners 64">
            <a:extLst>
              <a:ext uri="{FF2B5EF4-FFF2-40B4-BE49-F238E27FC236}">
                <a16:creationId xmlns:a16="http://schemas.microsoft.com/office/drawing/2014/main" id="{574EAC44-6D7C-0365-708A-81DB1E06F05E}"/>
              </a:ext>
            </a:extLst>
          </p:cNvPr>
          <p:cNvSpPr/>
          <p:nvPr/>
        </p:nvSpPr>
        <p:spPr>
          <a:xfrm>
            <a:off x="5762626" y="2142177"/>
            <a:ext cx="3086100" cy="1530929"/>
          </a:xfrm>
          <a:prstGeom prst="roundRect">
            <a:avLst>
              <a:gd name="adj" fmla="val 4404"/>
            </a:avLst>
          </a:prstGeom>
          <a:solidFill>
            <a:schemeClr val="bg1">
              <a:lumMod val="95000"/>
            </a:schemeClr>
          </a:solid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400" b="1" dirty="0">
                <a:solidFill>
                  <a:schemeClr val="tx1"/>
                </a:solidFill>
              </a:rPr>
              <a:t>Proxy Surface</a:t>
            </a:r>
          </a:p>
        </p:txBody>
      </p:sp>
      <p:sp>
        <p:nvSpPr>
          <p:cNvPr id="67" name="TextBox 66">
            <a:extLst>
              <a:ext uri="{FF2B5EF4-FFF2-40B4-BE49-F238E27FC236}">
                <a16:creationId xmlns:a16="http://schemas.microsoft.com/office/drawing/2014/main" id="{F3599DB0-4B53-4DC5-3154-06374FFA892B}"/>
              </a:ext>
            </a:extLst>
          </p:cNvPr>
          <p:cNvSpPr txBox="1"/>
          <p:nvPr/>
        </p:nvSpPr>
        <p:spPr>
          <a:xfrm>
            <a:off x="6096000" y="1713986"/>
            <a:ext cx="2212533" cy="369332"/>
          </a:xfrm>
          <a:prstGeom prst="rect">
            <a:avLst/>
          </a:prstGeom>
          <a:noFill/>
        </p:spPr>
        <p:txBody>
          <a:bodyPr wrap="square" rtlCol="0">
            <a:spAutoFit/>
          </a:bodyPr>
          <a:lstStyle/>
          <a:p>
            <a:pPr algn="ctr"/>
            <a:r>
              <a:rPr lang="en-GB" b="1" dirty="0">
                <a:solidFill>
                  <a:schemeClr val="accent1">
                    <a:lumMod val="60000"/>
                    <a:lumOff val="40000"/>
                  </a:schemeClr>
                </a:solidFill>
              </a:rPr>
              <a:t>STOXX50E</a:t>
            </a:r>
          </a:p>
        </p:txBody>
      </p:sp>
      <p:cxnSp>
        <p:nvCxnSpPr>
          <p:cNvPr id="97" name="Straight Arrow Connector 96">
            <a:extLst>
              <a:ext uri="{FF2B5EF4-FFF2-40B4-BE49-F238E27FC236}">
                <a16:creationId xmlns:a16="http://schemas.microsoft.com/office/drawing/2014/main" id="{E974B00C-8E59-F8F1-A730-9F0F7DA136ED}"/>
              </a:ext>
            </a:extLst>
          </p:cNvPr>
          <p:cNvCxnSpPr>
            <a:cxnSpLocks/>
            <a:stCxn id="29" idx="3"/>
            <a:endCxn id="65" idx="1"/>
          </p:cNvCxnSpPr>
          <p:nvPr/>
        </p:nvCxnSpPr>
        <p:spPr>
          <a:xfrm>
            <a:off x="4838542" y="2901246"/>
            <a:ext cx="924084" cy="6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15DBC57-5ABF-F99B-22B1-A86BF29D13B0}"/>
              </a:ext>
            </a:extLst>
          </p:cNvPr>
          <p:cNvSpPr txBox="1"/>
          <p:nvPr/>
        </p:nvSpPr>
        <p:spPr>
          <a:xfrm>
            <a:off x="1218489" y="1002911"/>
            <a:ext cx="10027580" cy="369332"/>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GB" b="1" dirty="0">
                <a:solidFill>
                  <a:schemeClr val="bg1"/>
                </a:solidFill>
              </a:rPr>
              <a:t>Implied Volatility - Proxy Surface Case</a:t>
            </a:r>
          </a:p>
        </p:txBody>
      </p:sp>
      <p:sp>
        <p:nvSpPr>
          <p:cNvPr id="21" name="TextBox 20">
            <a:extLst>
              <a:ext uri="{FF2B5EF4-FFF2-40B4-BE49-F238E27FC236}">
                <a16:creationId xmlns:a16="http://schemas.microsoft.com/office/drawing/2014/main" id="{7FC56BD9-77BC-7B4F-BC35-A777169C7AA6}"/>
              </a:ext>
            </a:extLst>
          </p:cNvPr>
          <p:cNvSpPr txBox="1"/>
          <p:nvPr/>
        </p:nvSpPr>
        <p:spPr>
          <a:xfrm>
            <a:off x="1553690" y="3964144"/>
            <a:ext cx="824419" cy="369332"/>
          </a:xfrm>
          <a:prstGeom prst="rect">
            <a:avLst/>
          </a:prstGeom>
          <a:solidFill>
            <a:schemeClr val="accent1">
              <a:lumMod val="20000"/>
              <a:lumOff val="80000"/>
            </a:schemeClr>
          </a:solidFill>
        </p:spPr>
        <p:txBody>
          <a:bodyPr wrap="square" rtlCol="0">
            <a:spAutoFit/>
          </a:bodyPr>
          <a:lstStyle/>
          <a:p>
            <a:pPr algn="ctr"/>
            <a:r>
              <a:rPr lang="en-GB" b="1" dirty="0"/>
              <a:t>Input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AF8BBA-37DB-7F77-5977-356CC0261A8E}"/>
                  </a:ext>
                </a:extLst>
              </p:cNvPr>
              <p:cNvSpPr txBox="1"/>
              <p:nvPr/>
            </p:nvSpPr>
            <p:spPr>
              <a:xfrm>
                <a:off x="2378109" y="3946337"/>
                <a:ext cx="895164"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smtClean="0">
                              <a:solidFill>
                                <a:srgbClr val="F28B62"/>
                              </a:solidFill>
                              <a:latin typeface="Cambria Math" panose="02040503050406030204" pitchFamily="18" charset="0"/>
                              <a:ea typeface="Cambria Math" panose="02040503050406030204" pitchFamily="18" charset="0"/>
                            </a:rPr>
                          </m:ctrlPr>
                        </m:sSubPr>
                        <m:e>
                          <m:r>
                            <a:rPr lang="en-GB" b="0" i="1" smtClean="0">
                              <a:solidFill>
                                <a:srgbClr val="F28B62"/>
                              </a:solidFill>
                              <a:latin typeface="Cambria Math" panose="02040503050406030204" pitchFamily="18" charset="0"/>
                              <a:ea typeface="Cambria Math" panose="02040503050406030204" pitchFamily="18" charset="0"/>
                            </a:rPr>
                            <m:t>𝜎</m:t>
                          </m:r>
                        </m:e>
                        <m:sub>
                          <m:r>
                            <a:rPr lang="en-GB" b="0" i="1" smtClean="0">
                              <a:solidFill>
                                <a:srgbClr val="F28B62"/>
                              </a:solidFill>
                              <a:latin typeface="Cambria Math" panose="02040503050406030204" pitchFamily="18" charset="0"/>
                              <a:ea typeface="Cambria Math" panose="02040503050406030204" pitchFamily="18" charset="0"/>
                            </a:rPr>
                            <m:t>∆,</m:t>
                          </m:r>
                          <m:r>
                            <a:rPr lang="en-GB" b="0" i="1" smtClean="0">
                              <a:solidFill>
                                <a:srgbClr val="F28B62"/>
                              </a:solidFill>
                              <a:latin typeface="Cambria Math" panose="02040503050406030204" pitchFamily="18" charset="0"/>
                              <a:ea typeface="Cambria Math" panose="02040503050406030204" pitchFamily="18" charset="0"/>
                            </a:rPr>
                            <m:t>𝑡</m:t>
                          </m:r>
                        </m:sub>
                      </m:sSub>
                      <m:r>
                        <a:rPr lang="en-GB" b="0" i="1" smtClean="0">
                          <a:solidFill>
                            <a:srgbClr val="F28B62"/>
                          </a:solidFill>
                          <a:latin typeface="Cambria Math" panose="02040503050406030204" pitchFamily="18" charset="0"/>
                          <a:ea typeface="Cambria Math" panose="02040503050406030204" pitchFamily="18" charset="0"/>
                        </a:rPr>
                        <m:t> </m:t>
                      </m:r>
                    </m:oMath>
                  </m:oMathPara>
                </a14:m>
                <a:endParaRPr lang="en-GB" dirty="0">
                  <a:solidFill>
                    <a:srgbClr val="F28B62"/>
                  </a:solidFill>
                </a:endParaRPr>
              </a:p>
            </p:txBody>
          </p:sp>
        </mc:Choice>
        <mc:Fallback xmlns="">
          <p:sp>
            <p:nvSpPr>
              <p:cNvPr id="7" name="TextBox 6">
                <a:extLst>
                  <a:ext uri="{FF2B5EF4-FFF2-40B4-BE49-F238E27FC236}">
                    <a16:creationId xmlns:a16="http://schemas.microsoft.com/office/drawing/2014/main" id="{03AF8BBA-37DB-7F77-5977-356CC0261A8E}"/>
                  </a:ext>
                </a:extLst>
              </p:cNvPr>
              <p:cNvSpPr txBox="1">
                <a:spLocks noRot="1" noChangeAspect="1" noMove="1" noResize="1" noEditPoints="1" noAdjustHandles="1" noChangeArrowheads="1" noChangeShapeType="1" noTextEdit="1"/>
              </p:cNvSpPr>
              <p:nvPr/>
            </p:nvSpPr>
            <p:spPr>
              <a:xfrm>
                <a:off x="2378109" y="3946337"/>
                <a:ext cx="895164" cy="381515"/>
              </a:xfrm>
              <a:prstGeom prst="rect">
                <a:avLst/>
              </a:prstGeom>
              <a:blipFill>
                <a:blip r:embed="rId2"/>
                <a:stretch>
                  <a:fillRect/>
                </a:stretch>
              </a:blipFill>
            </p:spPr>
            <p:txBody>
              <a:bodyPr/>
              <a:lstStyle/>
              <a:p>
                <a:r>
                  <a:rPr lang="en-GB">
                    <a:noFill/>
                  </a:rPr>
                  <a:t> </a:t>
                </a:r>
              </a:p>
            </p:txBody>
          </p:sp>
        </mc:Fallback>
      </mc:AlternateContent>
      <p:sp>
        <p:nvSpPr>
          <p:cNvPr id="14" name="Rectangle: Rounded Corners 13">
            <a:extLst>
              <a:ext uri="{FF2B5EF4-FFF2-40B4-BE49-F238E27FC236}">
                <a16:creationId xmlns:a16="http://schemas.microsoft.com/office/drawing/2014/main" id="{90FED66E-BCCB-B682-4892-F907B3A5D130}"/>
              </a:ext>
            </a:extLst>
          </p:cNvPr>
          <p:cNvSpPr/>
          <p:nvPr/>
        </p:nvSpPr>
        <p:spPr>
          <a:xfrm>
            <a:off x="6625363" y="2645157"/>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t>FX/RATE/EUR/USD</a:t>
            </a:r>
          </a:p>
        </p:txBody>
      </p:sp>
      <p:sp>
        <p:nvSpPr>
          <p:cNvPr id="15" name="Rectangle: Rounded Corners 14">
            <a:extLst>
              <a:ext uri="{FF2B5EF4-FFF2-40B4-BE49-F238E27FC236}">
                <a16:creationId xmlns:a16="http://schemas.microsoft.com/office/drawing/2014/main" id="{C559AE09-DA03-1F27-718D-867486BAF5C7}"/>
              </a:ext>
            </a:extLst>
          </p:cNvPr>
          <p:cNvSpPr/>
          <p:nvPr/>
        </p:nvSpPr>
        <p:spPr>
          <a:xfrm>
            <a:off x="6666849" y="2676749"/>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t>FX/RATE/EUR/USD</a:t>
            </a:r>
          </a:p>
        </p:txBody>
      </p:sp>
      <p:sp>
        <p:nvSpPr>
          <p:cNvPr id="16" name="Rectangle: Rounded Corners 15">
            <a:extLst>
              <a:ext uri="{FF2B5EF4-FFF2-40B4-BE49-F238E27FC236}">
                <a16:creationId xmlns:a16="http://schemas.microsoft.com/office/drawing/2014/main" id="{38FD3CAB-1D5F-9466-595D-BB34D5AD0130}"/>
              </a:ext>
            </a:extLst>
          </p:cNvPr>
          <p:cNvSpPr/>
          <p:nvPr/>
        </p:nvSpPr>
        <p:spPr>
          <a:xfrm>
            <a:off x="6707945" y="2712373"/>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000" dirty="0"/>
              <a:t>EQUITY_OPTION/RATE_LNVOL/RIC:.STOXX50E/EUR/*</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3BAD34F-A462-568B-AB8A-628BE2758FA0}"/>
                  </a:ext>
                </a:extLst>
              </p:cNvPr>
              <p:cNvSpPr txBox="1"/>
              <p:nvPr/>
            </p:nvSpPr>
            <p:spPr>
              <a:xfrm>
                <a:off x="2626037" y="4519896"/>
                <a:ext cx="1093248"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ea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𝐾</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sub>
                      </m:sSub>
                      <m:r>
                        <a:rPr lang="en-GB" i="1">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sub>
                      </m:sSub>
                    </m:oMath>
                  </m:oMathPara>
                </a14:m>
                <a:endParaRPr lang="en-GB" dirty="0"/>
              </a:p>
            </p:txBody>
          </p:sp>
        </mc:Choice>
        <mc:Fallback xmlns="">
          <p:sp>
            <p:nvSpPr>
              <p:cNvPr id="3" name="TextBox 2">
                <a:extLst>
                  <a:ext uri="{FF2B5EF4-FFF2-40B4-BE49-F238E27FC236}">
                    <a16:creationId xmlns:a16="http://schemas.microsoft.com/office/drawing/2014/main" id="{23BAD34F-A462-568B-AB8A-628BE2758FA0}"/>
                  </a:ext>
                </a:extLst>
              </p:cNvPr>
              <p:cNvSpPr txBox="1">
                <a:spLocks noRot="1" noChangeAspect="1" noMove="1" noResize="1" noEditPoints="1" noAdjustHandles="1" noChangeArrowheads="1" noChangeShapeType="1" noTextEdit="1"/>
              </p:cNvSpPr>
              <p:nvPr/>
            </p:nvSpPr>
            <p:spPr>
              <a:xfrm>
                <a:off x="2626037" y="4519896"/>
                <a:ext cx="1093248" cy="289182"/>
              </a:xfrm>
              <a:prstGeom prst="rect">
                <a:avLst/>
              </a:prstGeom>
              <a:blipFill>
                <a:blip r:embed="rId3"/>
                <a:stretch>
                  <a:fillRect l="-2793" r="-1676" b="-125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B6E517A-812A-3C03-CD88-6D465696D2AF}"/>
                  </a:ext>
                </a:extLst>
              </p:cNvPr>
              <p:cNvSpPr txBox="1"/>
              <p:nvPr/>
            </p:nvSpPr>
            <p:spPr>
              <a:xfrm>
                <a:off x="2702148" y="5050290"/>
                <a:ext cx="47051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𝐾</m:t>
                      </m:r>
                      <m:r>
                        <a:rPr lang="en-GB" sz="1400" b="0" i="1" smtClean="0">
                          <a:latin typeface="Cambria Math" panose="02040503050406030204" pitchFamily="18" charset="0"/>
                        </a:rPr>
                        <m:t>= ?</m:t>
                      </m:r>
                    </m:oMath>
                  </m:oMathPara>
                </a14:m>
                <a:endParaRPr lang="en-GB" sz="1400" dirty="0"/>
              </a:p>
            </p:txBody>
          </p:sp>
        </mc:Choice>
        <mc:Fallback xmlns="">
          <p:sp>
            <p:nvSpPr>
              <p:cNvPr id="4" name="TextBox 3">
                <a:extLst>
                  <a:ext uri="{FF2B5EF4-FFF2-40B4-BE49-F238E27FC236}">
                    <a16:creationId xmlns:a16="http://schemas.microsoft.com/office/drawing/2014/main" id="{2B6E517A-812A-3C03-CD88-6D465696D2AF}"/>
                  </a:ext>
                </a:extLst>
              </p:cNvPr>
              <p:cNvSpPr txBox="1">
                <a:spLocks noRot="1" noChangeAspect="1" noMove="1" noResize="1" noEditPoints="1" noAdjustHandles="1" noChangeArrowheads="1" noChangeShapeType="1" noTextEdit="1"/>
              </p:cNvSpPr>
              <p:nvPr/>
            </p:nvSpPr>
            <p:spPr>
              <a:xfrm>
                <a:off x="2702148" y="5050290"/>
                <a:ext cx="470513" cy="215444"/>
              </a:xfrm>
              <a:prstGeom prst="rect">
                <a:avLst/>
              </a:prstGeom>
              <a:blipFill>
                <a:blip r:embed="rId4"/>
                <a:stretch>
                  <a:fillRect l="-7792" r="-7792" b="-2778"/>
                </a:stretch>
              </a:blipFill>
            </p:spPr>
            <p:txBody>
              <a:bodyPr/>
              <a:lstStyle/>
              <a:p>
                <a:r>
                  <a:rPr lang="en-GB">
                    <a:noFill/>
                  </a:rPr>
                  <a:t> </a:t>
                </a:r>
              </a:p>
            </p:txBody>
          </p:sp>
        </mc:Fallback>
      </mc:AlternateContent>
    </p:spTree>
    <p:extLst>
      <p:ext uri="{BB962C8B-B14F-4D97-AF65-F5344CB8AC3E}">
        <p14:creationId xmlns:p14="http://schemas.microsoft.com/office/powerpoint/2010/main" val="247711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E1342-E4D4-142D-2116-551039061F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03985A-E4C5-BD2D-214C-8FC0708E92D2}"/>
              </a:ext>
            </a:extLst>
          </p:cNvPr>
          <p:cNvSpPr>
            <a:spLocks noGrp="1"/>
          </p:cNvSpPr>
          <p:nvPr>
            <p:ph type="ctrTitle"/>
          </p:nvPr>
        </p:nvSpPr>
        <p:spPr/>
        <p:txBody>
          <a:bodyPr/>
          <a:lstStyle/>
          <a:p>
            <a:r>
              <a:rPr lang="en-GB" dirty="0"/>
              <a:t>ORE Equity Volatility Configuration</a:t>
            </a:r>
          </a:p>
        </p:txBody>
      </p:sp>
      <p:sp>
        <p:nvSpPr>
          <p:cNvPr id="3" name="Text Placeholder 2">
            <a:extLst>
              <a:ext uri="{FF2B5EF4-FFF2-40B4-BE49-F238E27FC236}">
                <a16:creationId xmlns:a16="http://schemas.microsoft.com/office/drawing/2014/main" id="{30BFCAE8-BD23-B7D4-DEA7-5379A2105D52}"/>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p:sp>
        <p:nvSpPr>
          <p:cNvPr id="13" name="TextBox 12">
            <a:extLst>
              <a:ext uri="{FF2B5EF4-FFF2-40B4-BE49-F238E27FC236}">
                <a16:creationId xmlns:a16="http://schemas.microsoft.com/office/drawing/2014/main" id="{597959C3-76B8-D98E-7CF7-FBBB81DDDFD1}"/>
              </a:ext>
            </a:extLst>
          </p:cNvPr>
          <p:cNvSpPr txBox="1"/>
          <p:nvPr/>
        </p:nvSpPr>
        <p:spPr>
          <a:xfrm>
            <a:off x="443289" y="951071"/>
            <a:ext cx="11532810" cy="461665"/>
          </a:xfrm>
          <a:prstGeom prst="rect">
            <a:avLst/>
          </a:prstGeom>
          <a:solidFill>
            <a:schemeClr val="bg1">
              <a:lumMod val="95000"/>
            </a:schemeClr>
          </a:solidFill>
        </p:spPr>
        <p:txBody>
          <a:bodyPr wrap="square" rtlCol="0">
            <a:spAutoFit/>
          </a:bodyPr>
          <a:lstStyle/>
          <a:p>
            <a:pPr algn="ctr"/>
            <a:r>
              <a:rPr lang="en-GB" sz="2400" b="1" dirty="0"/>
              <a:t>Proxy Surface</a:t>
            </a:r>
          </a:p>
        </p:txBody>
      </p:sp>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F7BFEB69-11DC-B666-B714-8B243DB167F8}"/>
                  </a:ext>
                </a:extLst>
              </p:cNvPr>
              <p:cNvGraphicFramePr>
                <a:graphicFrameLocks noGrp="1"/>
              </p:cNvGraphicFramePr>
              <p:nvPr>
                <p:extLst>
                  <p:ext uri="{D42A27DB-BD31-4B8C-83A1-F6EECF244321}">
                    <p14:modId xmlns:p14="http://schemas.microsoft.com/office/powerpoint/2010/main" val="1321685789"/>
                  </p:ext>
                </p:extLst>
              </p:nvPr>
            </p:nvGraphicFramePr>
            <p:xfrm>
              <a:off x="215152" y="1574777"/>
              <a:ext cx="11976847" cy="4342277"/>
            </p:xfrm>
            <a:graphic>
              <a:graphicData uri="http://schemas.openxmlformats.org/drawingml/2006/table">
                <a:tbl>
                  <a:tblPr firstRow="1" firstCol="1" bandCol="1">
                    <a:tableStyleId>{7DF18680-E054-41AD-8BC1-D1AEF772440D}</a:tableStyleId>
                  </a:tblPr>
                  <a:tblGrid>
                    <a:gridCol w="1136595">
                      <a:extLst>
                        <a:ext uri="{9D8B030D-6E8A-4147-A177-3AD203B41FA5}">
                          <a16:colId xmlns:a16="http://schemas.microsoft.com/office/drawing/2014/main" val="3072369817"/>
                        </a:ext>
                      </a:extLst>
                    </a:gridCol>
                    <a:gridCol w="2711394">
                      <a:extLst>
                        <a:ext uri="{9D8B030D-6E8A-4147-A177-3AD203B41FA5}">
                          <a16:colId xmlns:a16="http://schemas.microsoft.com/office/drawing/2014/main" val="698156281"/>
                        </a:ext>
                      </a:extLst>
                    </a:gridCol>
                    <a:gridCol w="8128858">
                      <a:extLst>
                        <a:ext uri="{9D8B030D-6E8A-4147-A177-3AD203B41FA5}">
                          <a16:colId xmlns:a16="http://schemas.microsoft.com/office/drawing/2014/main" val="1494767798"/>
                        </a:ext>
                      </a:extLst>
                    </a:gridCol>
                  </a:tblGrid>
                  <a:tr h="670244">
                    <a:tc>
                      <a:txBody>
                        <a:bodyPr/>
                        <a:lstStyle/>
                        <a:p>
                          <a:endParaRPr lang="en-GB" dirty="0"/>
                        </a:p>
                      </a:txBody>
                      <a:tcPr anchor="ctr"/>
                    </a:tc>
                    <a:tc>
                      <a:txBody>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ea typeface="Cambria Math" panose="02040503050406030204" pitchFamily="18" charset="0"/>
                                  </a:rPr>
                                  <m:t>𝑖𝑓</m:t>
                                </m:r>
                                <m:r>
                                  <a:rPr lang="en-GB" sz="1800" b="0" i="1" smtClean="0">
                                    <a:latin typeface="Cambria Math" panose="02040503050406030204" pitchFamily="18" charset="0"/>
                                    <a:ea typeface="Cambria Math" panose="02040503050406030204" pitchFamily="18" charset="0"/>
                                  </a:rPr>
                                  <m:t> </m:t>
                                </m:r>
                                <m:r>
                                  <a:rPr lang="en-GB" sz="1800" b="0" i="1" smtClean="0">
                                    <a:latin typeface="Cambria Math" panose="02040503050406030204" pitchFamily="18" charset="0"/>
                                    <a:ea typeface="Cambria Math" panose="02040503050406030204" pitchFamily="18" charset="0"/>
                                  </a:rPr>
                                  <m:t>𝐶𝐶𝑌</m:t>
                                </m:r>
                                <m:r>
                                  <a:rPr lang="en-GB" sz="1800" b="0" i="1" smtClean="0">
                                    <a:latin typeface="Cambria Math" panose="02040503050406030204" pitchFamily="18" charset="0"/>
                                    <a:ea typeface="Cambria Math" panose="02040503050406030204" pitchFamily="18" charset="0"/>
                                  </a:rPr>
                                  <m:t> =</m:t>
                                </m:r>
                                <m:r>
                                  <a:rPr lang="en-GB" sz="1800" b="0" i="1" smtClean="0">
                                    <a:latin typeface="Cambria Math" panose="02040503050406030204" pitchFamily="18" charset="0"/>
                                    <a:ea typeface="Cambria Math" panose="02040503050406030204" pitchFamily="18" charset="0"/>
                                  </a:rPr>
                                  <m:t>𝐶𝐶</m:t>
                                </m:r>
                                <m:sSup>
                                  <m:sSupPr>
                                    <m:ctrlPr>
                                      <a:rPr lang="en-GB" sz="1800" b="0" i="1" smtClean="0">
                                        <a:latin typeface="Cambria Math" panose="02040503050406030204" pitchFamily="18" charset="0"/>
                                        <a:ea typeface="Cambria Math" panose="02040503050406030204" pitchFamily="18" charset="0"/>
                                      </a:rPr>
                                    </m:ctrlPr>
                                  </m:sSupPr>
                                  <m:e>
                                    <m:r>
                                      <a:rPr lang="en-GB" sz="1800" b="0" i="1" smtClean="0">
                                        <a:latin typeface="Cambria Math" panose="02040503050406030204" pitchFamily="18" charset="0"/>
                                        <a:ea typeface="Cambria Math" panose="02040503050406030204" pitchFamily="18" charset="0"/>
                                      </a:rPr>
                                      <m:t>𝑌</m:t>
                                    </m:r>
                                  </m:e>
                                  <m:sup>
                                    <m:r>
                                      <a:rPr lang="en-GB" sz="1800" b="0" i="1" smtClean="0">
                                        <a:latin typeface="Cambria Math" panose="02040503050406030204" pitchFamily="18" charset="0"/>
                                        <a:ea typeface="Cambria Math" panose="02040503050406030204" pitchFamily="18" charset="0"/>
                                      </a:rPr>
                                      <m:t>𝑃𝑟𝑜𝑥𝑦</m:t>
                                    </m:r>
                                  </m:sup>
                                </m:sSup>
                              </m:oMath>
                            </m:oMathPara>
                          </a14:m>
                          <a:endParaRPr lang="en-GB" dirty="0"/>
                        </a:p>
                      </a:txBody>
                      <a:tcPr anchor="ctr"/>
                    </a:tc>
                    <a:tc>
                      <a:txBody>
                        <a:bodyPr/>
                        <a:lstStyle/>
                        <a:p>
                          <a:pPr/>
                          <a14:m>
                            <m:oMathPara xmlns:m="http://schemas.openxmlformats.org/officeDocument/2006/math">
                              <m:oMathParaPr>
                                <m:jc m:val="centerGroup"/>
                              </m:oMathParaPr>
                              <m:oMath xmlns:m="http://schemas.openxmlformats.org/officeDocument/2006/math">
                                <m:r>
                                  <a:rPr lang="en-GB" sz="1800" i="1" smtClean="0">
                                    <a:latin typeface="Cambria Math" panose="02040503050406030204" pitchFamily="18" charset="0"/>
                                    <a:ea typeface="Cambria Math" panose="02040503050406030204" pitchFamily="18" charset="0"/>
                                  </a:rPr>
                                  <m:t>𝑖𝑓</m:t>
                                </m:r>
                                <m:r>
                                  <a:rPr lang="en-GB" sz="1800" i="1" smtClean="0">
                                    <a:latin typeface="Cambria Math" panose="02040503050406030204" pitchFamily="18" charset="0"/>
                                    <a:ea typeface="Cambria Math" panose="02040503050406030204" pitchFamily="18" charset="0"/>
                                  </a:rPr>
                                  <m:t> </m:t>
                                </m:r>
                                <m:r>
                                  <a:rPr lang="en-GB" sz="1800" i="1" smtClean="0">
                                    <a:latin typeface="Cambria Math" panose="02040503050406030204" pitchFamily="18" charset="0"/>
                                    <a:ea typeface="Cambria Math" panose="02040503050406030204" pitchFamily="18" charset="0"/>
                                  </a:rPr>
                                  <m:t>𝐶𝐶𝑌</m:t>
                                </m:r>
                                <m:r>
                                  <a:rPr lang="en-GB" sz="1800" i="1" smtClean="0">
                                    <a:latin typeface="Cambria Math" panose="02040503050406030204" pitchFamily="18" charset="0"/>
                                    <a:ea typeface="Cambria Math" panose="02040503050406030204" pitchFamily="18" charset="0"/>
                                  </a:rPr>
                                  <m:t> ≠</m:t>
                                </m:r>
                                <m:r>
                                  <a:rPr lang="en-GB" sz="1800" i="1" smtClean="0">
                                    <a:latin typeface="Cambria Math" panose="02040503050406030204" pitchFamily="18" charset="0"/>
                                    <a:ea typeface="Cambria Math" panose="02040503050406030204" pitchFamily="18" charset="0"/>
                                  </a:rPr>
                                  <m:t>𝐶𝐶</m:t>
                                </m:r>
                                <m:sSup>
                                  <m:sSupPr>
                                    <m:ctrlPr>
                                      <a:rPr lang="en-GB" sz="1800" i="1">
                                        <a:latin typeface="Cambria Math" panose="02040503050406030204" pitchFamily="18" charset="0"/>
                                        <a:ea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𝑌</m:t>
                                    </m:r>
                                  </m:e>
                                  <m:sup>
                                    <m:r>
                                      <a:rPr lang="en-GB" sz="1800" b="1" i="1" smtClean="0">
                                        <a:latin typeface="Cambria Math" panose="02040503050406030204" pitchFamily="18" charset="0"/>
                                        <a:ea typeface="Cambria Math" panose="02040503050406030204" pitchFamily="18" charset="0"/>
                                      </a:rPr>
                                      <m:t>𝑷𝒓𝒐𝒙𝒚</m:t>
                                    </m:r>
                                  </m:sup>
                                </m:sSup>
                              </m:oMath>
                            </m:oMathPara>
                          </a14:m>
                          <a:endParaRPr lang="en-GB" dirty="0"/>
                        </a:p>
                      </a:txBody>
                      <a:tcPr anchor="ctr"/>
                    </a:tc>
                    <a:extLst>
                      <a:ext uri="{0D108BD9-81ED-4DB2-BD59-A6C34878D82A}">
                        <a16:rowId xmlns:a16="http://schemas.microsoft.com/office/drawing/2014/main" val="909210936"/>
                      </a:ext>
                    </a:extLst>
                  </a:tr>
                  <a:tr h="2193366">
                    <a:tc>
                      <a:txBody>
                        <a:bodyPr/>
                        <a:lstStyle/>
                        <a:p>
                          <a:pP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𝐾</m:t>
                                    </m:r>
                                  </m:e>
                                  <m:sup>
                                    <m:r>
                                      <a:rPr lang="en-GB" b="0" i="1" smtClean="0">
                                        <a:latin typeface="Cambria Math" panose="02040503050406030204" pitchFamily="18" charset="0"/>
                                      </a:rPr>
                                      <m:t>𝑃𝑟𝑜𝑥𝑦</m:t>
                                    </m:r>
                                  </m:sup>
                                </m:sSup>
                              </m:oMath>
                            </m:oMathPara>
                          </a14:m>
                          <a:endParaRPr lang="en-GB" dirty="0"/>
                        </a:p>
                      </a:txBody>
                      <a:tcPr anchor="ctr"/>
                    </a:tc>
                    <a:tc>
                      <a:txBody>
                        <a:bodyPr/>
                        <a:lstStyle/>
                        <a:p>
                          <a:pPr algn="ctr"/>
                          <a:endParaRPr lang="en-GB" dirty="0"/>
                        </a:p>
                      </a:txBody>
                      <a:tcPr anchor="ctr"/>
                    </a:tc>
                    <a:tc>
                      <a:txBody>
                        <a:bodyPr/>
                        <a:lstStyle/>
                        <a:p>
                          <a:pPr algn="ctr"/>
                          <a:endParaRPr lang="en-GB" dirty="0"/>
                        </a:p>
                        <a:p>
                          <a:pPr algn="ctr"/>
                          <a:endParaRPr lang="en-GB" dirty="0"/>
                        </a:p>
                        <a:p>
                          <a:pPr algn="ctr"/>
                          <a:endParaRPr lang="en-GB" dirty="0"/>
                        </a:p>
                        <a:p>
                          <a:pPr algn="ctr"/>
                          <a:endParaRPr lang="en-GB" sz="1600" dirty="0"/>
                        </a:p>
                        <a:p>
                          <a:pPr algn="ctr"/>
                          <a:endParaRPr lang="en-GB" dirty="0"/>
                        </a:p>
                      </a:txBody>
                      <a:tcPr anchor="ctr"/>
                    </a:tc>
                    <a:extLst>
                      <a:ext uri="{0D108BD9-81ED-4DB2-BD59-A6C34878D82A}">
                        <a16:rowId xmlns:a16="http://schemas.microsoft.com/office/drawing/2014/main" val="521690557"/>
                      </a:ext>
                    </a:extLst>
                  </a:tr>
                  <a:tr h="1478667">
                    <a:tc>
                      <a:txBody>
                        <a:bodyPr/>
                        <a:lstStyle/>
                        <a:p>
                          <a:pPr/>
                          <a14:m>
                            <m:oMathPara xmlns:m="http://schemas.openxmlformats.org/officeDocument/2006/math">
                              <m:oMathParaPr>
                                <m:jc m:val="centerGroup"/>
                              </m:oMathParaPr>
                              <m:oMath xmlns:m="http://schemas.openxmlformats.org/officeDocument/2006/math">
                                <m:sSub>
                                  <m:sSubPr>
                                    <m:ctrlPr>
                                      <a:rPr lang="en-GB" sz="1800" b="0" i="1" smtClean="0">
                                        <a:latin typeface="Cambria Math" panose="02040503050406030204" pitchFamily="18" charset="0"/>
                                        <a:ea typeface="Cambria Math" panose="02040503050406030204" pitchFamily="18" charset="0"/>
                                      </a:rPr>
                                    </m:ctrlPr>
                                  </m:sSubPr>
                                  <m:e>
                                    <m:r>
                                      <a:rPr lang="en-GB" sz="1800" i="1" smtClean="0">
                                        <a:latin typeface="Cambria Math" panose="02040503050406030204" pitchFamily="18" charset="0"/>
                                        <a:ea typeface="Cambria Math" panose="02040503050406030204" pitchFamily="18" charset="0"/>
                                      </a:rPr>
                                      <m:t>𝜎</m:t>
                                    </m:r>
                                  </m:e>
                                  <m:sub>
                                    <m:r>
                                      <a:rPr lang="en-GB" sz="1800" b="0" i="1" smtClean="0">
                                        <a:latin typeface="Cambria Math" panose="02040503050406030204" pitchFamily="18" charset="0"/>
                                        <a:ea typeface="Cambria Math" panose="02040503050406030204" pitchFamily="18" charset="0"/>
                                      </a:rPr>
                                      <m:t>𝐾</m:t>
                                    </m:r>
                                    <m:r>
                                      <a:rPr lang="en-GB" sz="1800" b="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𝑡</m:t>
                                    </m:r>
                                  </m:sub>
                                </m:sSub>
                              </m:oMath>
                            </m:oMathPara>
                          </a14:m>
                          <a:endParaRPr lang="en-GB" dirty="0"/>
                        </a:p>
                      </a:txBody>
                      <a:tcPr anchor="ctr"/>
                    </a:tc>
                    <a:tc>
                      <a:txBody>
                        <a:bodyPr/>
                        <a:lstStyle/>
                        <a:p>
                          <a:endParaRPr dirty="0"/>
                        </a:p>
                      </a:txBody>
                      <a:tcPr anchor="ctr"/>
                    </a:tc>
                    <a:tc>
                      <a:txBody>
                        <a:bodyPr/>
                        <a:lstStyle/>
                        <a:p>
                          <a:pPr algn="ctr"/>
                          <a:endParaRPr lang="en-GB" dirty="0"/>
                        </a:p>
                      </a:txBody>
                      <a:tcPr anchor="ctr"/>
                    </a:tc>
                    <a:extLst>
                      <a:ext uri="{0D108BD9-81ED-4DB2-BD59-A6C34878D82A}">
                        <a16:rowId xmlns:a16="http://schemas.microsoft.com/office/drawing/2014/main" val="3402295692"/>
                      </a:ext>
                    </a:extLst>
                  </a:tr>
                </a:tbl>
              </a:graphicData>
            </a:graphic>
          </p:graphicFrame>
        </mc:Choice>
        <mc:Fallback xmlns="">
          <p:graphicFrame>
            <p:nvGraphicFramePr>
              <p:cNvPr id="15" name="Table 14">
                <a:extLst>
                  <a:ext uri="{FF2B5EF4-FFF2-40B4-BE49-F238E27FC236}">
                    <a16:creationId xmlns:a16="http://schemas.microsoft.com/office/drawing/2014/main" id="{F7BFEB69-11DC-B666-B714-8B243DB167F8}"/>
                  </a:ext>
                </a:extLst>
              </p:cNvPr>
              <p:cNvGraphicFramePr>
                <a:graphicFrameLocks noGrp="1"/>
              </p:cNvGraphicFramePr>
              <p:nvPr>
                <p:extLst>
                  <p:ext uri="{D42A27DB-BD31-4B8C-83A1-F6EECF244321}">
                    <p14:modId xmlns:p14="http://schemas.microsoft.com/office/powerpoint/2010/main" val="1321685789"/>
                  </p:ext>
                </p:extLst>
              </p:nvPr>
            </p:nvGraphicFramePr>
            <p:xfrm>
              <a:off x="215152" y="1574777"/>
              <a:ext cx="11976847" cy="4342277"/>
            </p:xfrm>
            <a:graphic>
              <a:graphicData uri="http://schemas.openxmlformats.org/drawingml/2006/table">
                <a:tbl>
                  <a:tblPr firstRow="1" firstCol="1" bandCol="1">
                    <a:tableStyleId>{7DF18680-E054-41AD-8BC1-D1AEF772440D}</a:tableStyleId>
                  </a:tblPr>
                  <a:tblGrid>
                    <a:gridCol w="1136595">
                      <a:extLst>
                        <a:ext uri="{9D8B030D-6E8A-4147-A177-3AD203B41FA5}">
                          <a16:colId xmlns:a16="http://schemas.microsoft.com/office/drawing/2014/main" val="3072369817"/>
                        </a:ext>
                      </a:extLst>
                    </a:gridCol>
                    <a:gridCol w="2711394">
                      <a:extLst>
                        <a:ext uri="{9D8B030D-6E8A-4147-A177-3AD203B41FA5}">
                          <a16:colId xmlns:a16="http://schemas.microsoft.com/office/drawing/2014/main" val="698156281"/>
                        </a:ext>
                      </a:extLst>
                    </a:gridCol>
                    <a:gridCol w="8128858">
                      <a:extLst>
                        <a:ext uri="{9D8B030D-6E8A-4147-A177-3AD203B41FA5}">
                          <a16:colId xmlns:a16="http://schemas.microsoft.com/office/drawing/2014/main" val="1494767798"/>
                        </a:ext>
                      </a:extLst>
                    </a:gridCol>
                  </a:tblGrid>
                  <a:tr h="670244">
                    <a:tc>
                      <a:txBody>
                        <a:bodyPr/>
                        <a:lstStyle/>
                        <a:p>
                          <a:endParaRPr lang="en-GB" dirty="0"/>
                        </a:p>
                      </a:txBody>
                      <a:tcPr anchor="ctr"/>
                    </a:tc>
                    <a:tc>
                      <a:txBody>
                        <a:bodyPr/>
                        <a:lstStyle/>
                        <a:p>
                          <a:endParaRPr lang="en-US"/>
                        </a:p>
                      </a:txBody>
                      <a:tcPr anchor="ctr">
                        <a:blipFill>
                          <a:blip r:embed="rId3"/>
                          <a:stretch>
                            <a:fillRect l="-42022" t="-909" r="-300899" b="-550000"/>
                          </a:stretch>
                        </a:blipFill>
                      </a:tcPr>
                    </a:tc>
                    <a:tc>
                      <a:txBody>
                        <a:bodyPr/>
                        <a:lstStyle/>
                        <a:p>
                          <a:endParaRPr lang="en-US"/>
                        </a:p>
                      </a:txBody>
                      <a:tcPr anchor="ctr">
                        <a:blipFill>
                          <a:blip r:embed="rId3"/>
                          <a:stretch>
                            <a:fillRect l="-47376" t="-909" r="-375" b="-550000"/>
                          </a:stretch>
                        </a:blipFill>
                      </a:tcPr>
                    </a:tc>
                    <a:extLst>
                      <a:ext uri="{0D108BD9-81ED-4DB2-BD59-A6C34878D82A}">
                        <a16:rowId xmlns:a16="http://schemas.microsoft.com/office/drawing/2014/main" val="909210936"/>
                      </a:ext>
                    </a:extLst>
                  </a:tr>
                  <a:tr h="2193366">
                    <a:tc>
                      <a:txBody>
                        <a:bodyPr/>
                        <a:lstStyle/>
                        <a:p>
                          <a:endParaRPr lang="en-US"/>
                        </a:p>
                      </a:txBody>
                      <a:tcPr anchor="ctr">
                        <a:blipFill>
                          <a:blip r:embed="rId3"/>
                          <a:stretch>
                            <a:fillRect l="-538" t="-30833" r="-959140" b="-68056"/>
                          </a:stretch>
                        </a:blipFill>
                      </a:tcPr>
                    </a:tc>
                    <a:tc>
                      <a:txBody>
                        <a:bodyPr/>
                        <a:lstStyle/>
                        <a:p>
                          <a:pPr algn="ctr"/>
                          <a:endParaRPr lang="en-GB" dirty="0"/>
                        </a:p>
                      </a:txBody>
                      <a:tcPr anchor="ctr"/>
                    </a:tc>
                    <a:tc>
                      <a:txBody>
                        <a:bodyPr/>
                        <a:lstStyle/>
                        <a:p>
                          <a:pPr algn="ctr"/>
                          <a:endParaRPr lang="en-GB" dirty="0"/>
                        </a:p>
                        <a:p>
                          <a:pPr algn="ctr"/>
                          <a:endParaRPr lang="en-GB" dirty="0"/>
                        </a:p>
                        <a:p>
                          <a:pPr algn="ctr"/>
                          <a:endParaRPr lang="en-GB" dirty="0"/>
                        </a:p>
                        <a:p>
                          <a:pPr algn="ctr"/>
                          <a:endParaRPr lang="en-GB" sz="1600" dirty="0"/>
                        </a:p>
                        <a:p>
                          <a:pPr algn="ctr"/>
                          <a:endParaRPr lang="en-GB" dirty="0"/>
                        </a:p>
                      </a:txBody>
                      <a:tcPr anchor="ctr"/>
                    </a:tc>
                    <a:extLst>
                      <a:ext uri="{0D108BD9-81ED-4DB2-BD59-A6C34878D82A}">
                        <a16:rowId xmlns:a16="http://schemas.microsoft.com/office/drawing/2014/main" val="521690557"/>
                      </a:ext>
                    </a:extLst>
                  </a:tr>
                  <a:tr h="1478667">
                    <a:tc>
                      <a:txBody>
                        <a:bodyPr/>
                        <a:lstStyle/>
                        <a:p>
                          <a:endParaRPr lang="en-US"/>
                        </a:p>
                      </a:txBody>
                      <a:tcPr anchor="ctr">
                        <a:blipFill>
                          <a:blip r:embed="rId3"/>
                          <a:stretch>
                            <a:fillRect l="-538" t="-193827" r="-959140" b="-823"/>
                          </a:stretch>
                        </a:blipFill>
                      </a:tcPr>
                    </a:tc>
                    <a:tc>
                      <a:txBody>
                        <a:bodyPr/>
                        <a:lstStyle/>
                        <a:p>
                          <a:pPr/>
                          <a:endParaRPr dirty="0"/>
                        </a:p>
                      </a:txBody>
                      <a:tcPr anchor="ctr"/>
                    </a:tc>
                    <a:tc>
                      <a:txBody>
                        <a:bodyPr/>
                        <a:lstStyle/>
                        <a:p>
                          <a:pPr algn="ctr"/>
                          <a:endParaRPr lang="en-GB" dirty="0"/>
                        </a:p>
                      </a:txBody>
                      <a:tcPr anchor="ctr"/>
                    </a:tc>
                    <a:extLst>
                      <a:ext uri="{0D108BD9-81ED-4DB2-BD59-A6C34878D82A}">
                        <a16:rowId xmlns:a16="http://schemas.microsoft.com/office/drawing/2014/main" val="3402295692"/>
                      </a:ext>
                    </a:extLst>
                  </a:tr>
                </a:tbl>
              </a:graphicData>
            </a:graphic>
          </p:graphicFrame>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9F4C470-4447-C6AA-9AB6-7A5D89E16B6E}"/>
                  </a:ext>
                </a:extLst>
              </p:cNvPr>
              <p:cNvSpPr txBox="1"/>
              <p:nvPr/>
            </p:nvSpPr>
            <p:spPr>
              <a:xfrm>
                <a:off x="7126320" y="2347833"/>
                <a:ext cx="5258221" cy="9840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GB" b="1" i="1" smtClean="0">
                              <a:solidFill>
                                <a:schemeClr val="accent5"/>
                              </a:solidFill>
                              <a:latin typeface="Cambria Math" panose="02040503050406030204" pitchFamily="18" charset="0"/>
                            </a:rPr>
                          </m:ctrlPr>
                        </m:sSupPr>
                        <m:e>
                          <m:r>
                            <a:rPr lang="en-GB" b="1" i="1">
                              <a:solidFill>
                                <a:schemeClr val="accent5"/>
                              </a:solidFill>
                              <a:latin typeface="Cambria Math" panose="02040503050406030204" pitchFamily="18" charset="0"/>
                            </a:rPr>
                            <m:t>𝑲</m:t>
                          </m:r>
                        </m:e>
                        <m:sup>
                          <m:r>
                            <a:rPr lang="en-GB" b="1" i="1">
                              <a:solidFill>
                                <a:schemeClr val="accent5"/>
                              </a:solidFill>
                              <a:latin typeface="Cambria Math" panose="02040503050406030204" pitchFamily="18" charset="0"/>
                            </a:rPr>
                            <m:t>𝑷𝒓𝒐𝒙𝒚</m:t>
                          </m:r>
                        </m:sup>
                      </m:sSup>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𝐹</m:t>
                          </m:r>
                        </m:e>
                        <m:sub>
                          <m:r>
                            <a:rPr lang="en-GB" b="0" i="1" smtClean="0">
                              <a:latin typeface="Cambria Math" panose="02040503050406030204" pitchFamily="18" charset="0"/>
                            </a:rPr>
                            <m:t>𝑡</m:t>
                          </m:r>
                        </m:sub>
                        <m:sup>
                          <m:r>
                            <a:rPr lang="en-GB" b="0" i="1" smtClean="0">
                              <a:latin typeface="Cambria Math" panose="02040503050406030204" pitchFamily="18" charset="0"/>
                            </a:rPr>
                            <m:t>𝑃𝑟𝑜𝑥𝑦</m:t>
                          </m:r>
                        </m:sup>
                      </m:sSubSup>
                      <m:r>
                        <a:rPr lang="en-GB" b="0" i="1" smtClean="0">
                          <a:latin typeface="Cambria Math" panose="02040503050406030204" pitchFamily="18" charset="0"/>
                          <a:ea typeface="Cambria Math" panose="02040503050406030204" pitchFamily="18" charset="0"/>
                        </a:rPr>
                        <m:t>∙</m:t>
                      </m:r>
                      <m:func>
                        <m:funcPr>
                          <m:ctrlPr>
                            <a:rPr lang="en-GB" b="0" i="1" smtClean="0">
                              <a:latin typeface="Cambria Math" panose="02040503050406030204" pitchFamily="18" charset="0"/>
                              <a:ea typeface="Cambria Math" panose="02040503050406030204" pitchFamily="18" charset="0"/>
                            </a:rPr>
                          </m:ctrlPr>
                        </m:funcPr>
                        <m:fName>
                          <m:r>
                            <m:rPr>
                              <m:sty m:val="p"/>
                            </m:rPr>
                            <a:rPr lang="en-GB" b="0" i="0" smtClean="0">
                              <a:latin typeface="Cambria Math" panose="02040503050406030204" pitchFamily="18" charset="0"/>
                              <a:ea typeface="Cambria Math" panose="02040503050406030204" pitchFamily="18" charset="0"/>
                            </a:rPr>
                            <m:t>exp</m:t>
                          </m:r>
                        </m:fName>
                        <m:e>
                          <m:d>
                            <m:dPr>
                              <m:ctrlPr>
                                <a:rPr lang="en-GB" b="0" i="1" smtClean="0">
                                  <a:latin typeface="Cambria Math" panose="02040503050406030204" pitchFamily="18" charset="0"/>
                                  <a:ea typeface="Cambria Math" panose="02040503050406030204" pitchFamily="18" charset="0"/>
                                </a:rPr>
                              </m:ctrlPr>
                            </m:dPr>
                            <m:e>
                              <m:f>
                                <m:fPr>
                                  <m:ctrlPr>
                                    <a:rPr lang="en-GB" i="1">
                                      <a:latin typeface="Cambria Math" panose="02040503050406030204" pitchFamily="18" charset="0"/>
                                    </a:rPr>
                                  </m:ctrlPr>
                                </m:fPr>
                                <m:num>
                                  <m:func>
                                    <m:funcPr>
                                      <m:ctrlPr>
                                        <a:rPr lang="en-GB" i="1">
                                          <a:latin typeface="Cambria Math" panose="02040503050406030204" pitchFamily="18" charset="0"/>
                                        </a:rPr>
                                      </m:ctrlPr>
                                    </m:funcPr>
                                    <m:fName>
                                      <m:r>
                                        <m:rPr>
                                          <m:sty m:val="p"/>
                                        </m:rPr>
                                        <a:rPr lang="en-GB">
                                          <a:latin typeface="Cambria Math" panose="02040503050406030204" pitchFamily="18" charset="0"/>
                                        </a:rPr>
                                        <m:t>ln</m:t>
                                      </m:r>
                                    </m:fName>
                                    <m:e>
                                      <m:d>
                                        <m:dPr>
                                          <m:ctrlPr>
                                            <a:rPr lang="en-GB" i="1">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rPr>
                                                <m:t>𝐾</m:t>
                                              </m:r>
                                            </m:num>
                                            <m:den>
                                              <m:sSub>
                                                <m:sSubPr>
                                                  <m:ctrlPr>
                                                    <a:rPr lang="en-GB" i="1">
                                                      <a:latin typeface="Cambria Math" panose="02040503050406030204" pitchFamily="18" charset="0"/>
                                                    </a:rPr>
                                                  </m:ctrlPr>
                                                </m:sSubPr>
                                                <m:e>
                                                  <m:r>
                                                    <a:rPr lang="en-GB" i="1">
                                                      <a:latin typeface="Cambria Math" panose="02040503050406030204" pitchFamily="18" charset="0"/>
                                                    </a:rPr>
                                                    <m:t>𝐹</m:t>
                                                  </m:r>
                                                </m:e>
                                                <m:sub>
                                                  <m:r>
                                                    <a:rPr lang="en-GB" i="1">
                                                      <a:latin typeface="Cambria Math" panose="02040503050406030204" pitchFamily="18" charset="0"/>
                                                    </a:rPr>
                                                    <m:t>𝑡</m:t>
                                                  </m:r>
                                                </m:sub>
                                              </m:sSub>
                                            </m:den>
                                          </m:f>
                                        </m:e>
                                      </m:d>
                                    </m:e>
                                  </m:func>
                                </m:num>
                                <m:den>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𝜎</m:t>
                                      </m:r>
                                    </m:e>
                                    <m:sub>
                                      <m:r>
                                        <a:rPr lang="en-GB" i="1">
                                          <a:latin typeface="Cambria Math" panose="02040503050406030204" pitchFamily="18" charset="0"/>
                                          <a:ea typeface="Cambria Math" panose="02040503050406030204" pitchFamily="18" charset="0"/>
                                        </a:rPr>
                                        <m:t>𝐴𝑇𝑀</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𝑡</m:t>
                                      </m:r>
                                    </m:sub>
                                  </m:sSub>
                                  <m:r>
                                    <a:rPr lang="en-GB" i="1">
                                      <a:latin typeface="Cambria Math" panose="02040503050406030204" pitchFamily="18" charset="0"/>
                                      <a:ea typeface="Cambria Math" panose="02040503050406030204" pitchFamily="18" charset="0"/>
                                    </a:rPr>
                                    <m:t>∙</m:t>
                                  </m:r>
                                  <m:rad>
                                    <m:radPr>
                                      <m:degHide m:val="on"/>
                                      <m:ctrlPr>
                                        <a:rPr lang="en-GB" i="1">
                                          <a:latin typeface="Cambria Math" panose="02040503050406030204" pitchFamily="18" charset="0"/>
                                          <a:ea typeface="Cambria Math" panose="02040503050406030204" pitchFamily="18" charset="0"/>
                                        </a:rPr>
                                      </m:ctrlPr>
                                    </m:radPr>
                                    <m:deg/>
                                    <m:e>
                                      <m:r>
                                        <a:rPr lang="en-GB" i="1">
                                          <a:latin typeface="Cambria Math" panose="02040503050406030204" pitchFamily="18" charset="0"/>
                                          <a:ea typeface="Cambria Math" panose="02040503050406030204" pitchFamily="18" charset="0"/>
                                        </a:rPr>
                                        <m:t>𝑡</m:t>
                                      </m:r>
                                    </m:e>
                                  </m:rad>
                                </m:den>
                              </m:f>
                              <m:r>
                                <a:rPr lang="en-GB" b="0" i="1" smtClean="0">
                                  <a:latin typeface="Cambria Math" panose="02040503050406030204" pitchFamily="18" charset="0"/>
                                  <a:ea typeface="Cambria Math" panose="02040503050406030204" pitchFamily="18" charset="0"/>
                                </a:rPr>
                                <m:t>∙</m:t>
                              </m:r>
                              <m:sSubSup>
                                <m:sSubSupPr>
                                  <m:ctrlPr>
                                    <a:rPr lang="en-GB" sz="1800" b="0" i="1" smtClean="0">
                                      <a:latin typeface="Cambria Math" panose="02040503050406030204" pitchFamily="18" charset="0"/>
                                      <a:ea typeface="Cambria Math" panose="02040503050406030204" pitchFamily="18" charset="0"/>
                                    </a:rPr>
                                  </m:ctrlPr>
                                </m:sSubSupPr>
                                <m:e>
                                  <m:r>
                                    <a:rPr lang="en-GB" sz="1800" b="0" i="1" smtClean="0">
                                      <a:latin typeface="Cambria Math" panose="02040503050406030204" pitchFamily="18" charset="0"/>
                                      <a:ea typeface="Cambria Math" panose="02040503050406030204" pitchFamily="18" charset="0"/>
                                    </a:rPr>
                                    <m:t>𝜎</m:t>
                                  </m:r>
                                </m:e>
                                <m:sub>
                                  <m:r>
                                    <a:rPr lang="en-GB" sz="1800" b="0" i="1" smtClean="0">
                                      <a:latin typeface="Cambria Math" panose="02040503050406030204" pitchFamily="18" charset="0"/>
                                      <a:ea typeface="Cambria Math" panose="02040503050406030204" pitchFamily="18" charset="0"/>
                                    </a:rPr>
                                    <m:t>𝐴𝑇𝑀</m:t>
                                  </m:r>
                                  <m:r>
                                    <a:rPr lang="en-GB" sz="1800" b="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𝑡</m:t>
                                  </m:r>
                                </m:sub>
                                <m:sup>
                                  <m:r>
                                    <a:rPr lang="en-GB" sz="1800" b="0" i="1" smtClean="0">
                                      <a:latin typeface="Cambria Math" panose="02040503050406030204" pitchFamily="18" charset="0"/>
                                      <a:ea typeface="Cambria Math" panose="02040503050406030204" pitchFamily="18" charset="0"/>
                                    </a:rPr>
                                    <m:t>𝑃𝑟𝑜𝑥𝑦</m:t>
                                  </m:r>
                                </m:sup>
                              </m:sSubSup>
                              <m:r>
                                <a:rPr lang="en-GB" sz="1800" b="0" i="1" smtClean="0">
                                  <a:latin typeface="Cambria Math" panose="02040503050406030204" pitchFamily="18" charset="0"/>
                                  <a:ea typeface="Cambria Math" panose="02040503050406030204" pitchFamily="18" charset="0"/>
                                </a:rPr>
                                <m:t>∙</m:t>
                              </m:r>
                              <m:rad>
                                <m:radPr>
                                  <m:degHide m:val="on"/>
                                  <m:ctrlPr>
                                    <a:rPr lang="en-GB" sz="1800" b="0" i="1" smtClean="0">
                                      <a:latin typeface="Cambria Math" panose="02040503050406030204" pitchFamily="18" charset="0"/>
                                      <a:ea typeface="Cambria Math" panose="02040503050406030204" pitchFamily="18" charset="0"/>
                                    </a:rPr>
                                  </m:ctrlPr>
                                </m:radPr>
                                <m:deg/>
                                <m:e>
                                  <m:r>
                                    <a:rPr lang="en-GB" sz="1800" b="0" i="1" smtClean="0">
                                      <a:latin typeface="Cambria Math" panose="02040503050406030204" pitchFamily="18" charset="0"/>
                                      <a:ea typeface="Cambria Math" panose="02040503050406030204" pitchFamily="18" charset="0"/>
                                    </a:rPr>
                                    <m:t>𝑡</m:t>
                                  </m:r>
                                </m:e>
                              </m:rad>
                            </m:e>
                          </m:d>
                        </m:e>
                      </m:func>
                    </m:oMath>
                  </m:oMathPara>
                </a14:m>
                <a:endParaRPr lang="en-GB" dirty="0"/>
              </a:p>
            </p:txBody>
          </p:sp>
        </mc:Choice>
        <mc:Fallback xmlns="">
          <p:sp>
            <p:nvSpPr>
              <p:cNvPr id="24" name="TextBox 23">
                <a:extLst>
                  <a:ext uri="{FF2B5EF4-FFF2-40B4-BE49-F238E27FC236}">
                    <a16:creationId xmlns:a16="http://schemas.microsoft.com/office/drawing/2014/main" id="{C9F4C470-4447-C6AA-9AB6-7A5D89E16B6E}"/>
                  </a:ext>
                </a:extLst>
              </p:cNvPr>
              <p:cNvSpPr txBox="1">
                <a:spLocks noRot="1" noChangeAspect="1" noMove="1" noResize="1" noEditPoints="1" noAdjustHandles="1" noChangeArrowheads="1" noChangeShapeType="1" noTextEdit="1"/>
              </p:cNvSpPr>
              <p:nvPr/>
            </p:nvSpPr>
            <p:spPr>
              <a:xfrm>
                <a:off x="7126320" y="2347833"/>
                <a:ext cx="5258221" cy="984052"/>
              </a:xfrm>
              <a:prstGeom prst="rect">
                <a:avLst/>
              </a:prstGeom>
              <a:blipFill>
                <a:blip r:embed="rId4"/>
                <a:stretch>
                  <a:fillRect/>
                </a:stretch>
              </a:blipFill>
            </p:spPr>
            <p:txBody>
              <a:bodyPr/>
              <a:lstStyle/>
              <a:p>
                <a:r>
                  <a:rPr lang="en-GB">
                    <a:noFill/>
                  </a:rPr>
                  <a:t> </a:t>
                </a:r>
              </a:p>
            </p:txBody>
          </p:sp>
        </mc:Fallback>
      </mc:AlternateContent>
      <p:grpSp>
        <p:nvGrpSpPr>
          <p:cNvPr id="17" name="Group 16">
            <a:extLst>
              <a:ext uri="{FF2B5EF4-FFF2-40B4-BE49-F238E27FC236}">
                <a16:creationId xmlns:a16="http://schemas.microsoft.com/office/drawing/2014/main" id="{D422336A-1EAB-B3B9-74C2-FF63A246BA13}"/>
              </a:ext>
            </a:extLst>
          </p:cNvPr>
          <p:cNvGrpSpPr/>
          <p:nvPr/>
        </p:nvGrpSpPr>
        <p:grpSpPr>
          <a:xfrm>
            <a:off x="6921734" y="3498827"/>
            <a:ext cx="5542476" cy="842927"/>
            <a:chOff x="5101258" y="3389641"/>
            <a:chExt cx="5542476" cy="842927"/>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1AB88A3-03FB-8DAA-F906-EB33086B8AFB}"/>
                    </a:ext>
                  </a:extLst>
                </p:cNvPr>
                <p:cNvSpPr txBox="1"/>
                <p:nvPr/>
              </p:nvSpPr>
              <p:spPr>
                <a:xfrm>
                  <a:off x="5101258" y="3701845"/>
                  <a:ext cx="5542476" cy="53072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𝜎</m:t>
                            </m:r>
                          </m:e>
                          <m:sub>
                            <m:r>
                              <a:rPr lang="en-GB" sz="1400" i="1">
                                <a:latin typeface="Cambria Math" panose="02040503050406030204" pitchFamily="18" charset="0"/>
                                <a:ea typeface="Cambria Math" panose="02040503050406030204" pitchFamily="18" charset="0"/>
                              </a:rPr>
                              <m:t>𝐴𝑇𝑀</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𝑡</m:t>
                            </m:r>
                          </m:sub>
                        </m:sSub>
                        <m:r>
                          <a:rPr lang="en-GB" sz="1400" b="0" i="1" smtClean="0">
                            <a:latin typeface="Cambria Math" panose="02040503050406030204" pitchFamily="18" charset="0"/>
                            <a:ea typeface="Cambria Math" panose="02040503050406030204" pitchFamily="18" charset="0"/>
                          </a:rPr>
                          <m:t>=</m:t>
                        </m:r>
                        <m:rad>
                          <m:radPr>
                            <m:degHide m:val="on"/>
                            <m:ctrlPr>
                              <a:rPr lang="en-GB" sz="1400" i="1" smtClean="0">
                                <a:latin typeface="Cambria Math" panose="02040503050406030204" pitchFamily="18" charset="0"/>
                                <a:ea typeface="Cambria Math" panose="02040503050406030204" pitchFamily="18" charset="0"/>
                              </a:rPr>
                            </m:ctrlPr>
                          </m:radPr>
                          <m:deg/>
                          <m:e>
                            <m:sSup>
                              <m:sSupPr>
                                <m:ctrlPr>
                                  <a:rPr lang="en-GB" sz="1400" i="1">
                                    <a:latin typeface="Cambria Math" panose="02040503050406030204" pitchFamily="18" charset="0"/>
                                    <a:ea typeface="Cambria Math" panose="02040503050406030204" pitchFamily="18" charset="0"/>
                                  </a:rPr>
                                </m:ctrlPr>
                              </m:sSupPr>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𝜎</m:t>
                                    </m:r>
                                  </m:e>
                                  <m:sub>
                                    <m:r>
                                      <a:rPr lang="en-GB" sz="1400" i="1">
                                        <a:latin typeface="Cambria Math" panose="02040503050406030204" pitchFamily="18" charset="0"/>
                                        <a:ea typeface="Cambria Math" panose="02040503050406030204" pitchFamily="18" charset="0"/>
                                      </a:rPr>
                                      <m:t>𝐴𝑇𝑀</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𝑡</m:t>
                                    </m:r>
                                  </m:sub>
                                  <m:sup>
                                    <m:r>
                                      <a:rPr lang="en-GB" sz="1400" b="0" i="1" smtClean="0">
                                        <a:latin typeface="Cambria Math" panose="02040503050406030204" pitchFamily="18" charset="0"/>
                                        <a:ea typeface="Cambria Math" panose="02040503050406030204" pitchFamily="18" charset="0"/>
                                      </a:rPr>
                                      <m:t>𝑃𝑟𝑜𝑥𝑦</m:t>
                                    </m:r>
                                  </m:sup>
                                </m:sSubSup>
                              </m:e>
                              <m:sup>
                                <m:r>
                                  <a:rPr lang="en-GB" sz="1400" i="1">
                                    <a:latin typeface="Cambria Math" panose="02040503050406030204" pitchFamily="18" charset="0"/>
                                    <a:ea typeface="Cambria Math" panose="02040503050406030204" pitchFamily="18" charset="0"/>
                                  </a:rPr>
                                  <m:t>2</m:t>
                                </m:r>
                              </m:sup>
                            </m:sSup>
                            <m:r>
                              <a:rPr lang="en-GB" sz="1400" i="1">
                                <a:latin typeface="Cambria Math" panose="02040503050406030204" pitchFamily="18" charset="0"/>
                                <a:ea typeface="Cambria Math" panose="02040503050406030204" pitchFamily="18" charset="0"/>
                              </a:rPr>
                              <m:t>+</m:t>
                            </m:r>
                            <m:sSup>
                              <m:sSupPr>
                                <m:ctrlPr>
                                  <a:rPr lang="en-GB" sz="1400" i="1">
                                    <a:latin typeface="Cambria Math" panose="02040503050406030204" pitchFamily="18" charset="0"/>
                                    <a:ea typeface="Cambria Math" panose="02040503050406030204" pitchFamily="18" charset="0"/>
                                  </a:rPr>
                                </m:ctrlPr>
                              </m:sSupPr>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𝜎</m:t>
                                    </m:r>
                                  </m:e>
                                  <m:sub>
                                    <m:r>
                                      <a:rPr lang="en-GB" sz="1400" b="0" i="1" smtClean="0">
                                        <a:latin typeface="Cambria Math" panose="02040503050406030204" pitchFamily="18" charset="0"/>
                                        <a:ea typeface="Cambria Math" panose="02040503050406030204" pitchFamily="18" charset="0"/>
                                      </a:rPr>
                                      <m:t>𝐴𝑇𝑀</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𝑡</m:t>
                                    </m:r>
                                  </m:sub>
                                  <m:sup>
                                    <m:r>
                                      <a:rPr lang="en-GB" sz="1400" i="1">
                                        <a:latin typeface="Cambria Math" panose="02040503050406030204" pitchFamily="18" charset="0"/>
                                        <a:ea typeface="Cambria Math" panose="02040503050406030204" pitchFamily="18" charset="0"/>
                                      </a:rPr>
                                      <m:t>𝐹𝑋</m:t>
                                    </m:r>
                                  </m:sup>
                                </m:sSubSup>
                              </m:e>
                              <m:sup>
                                <m:r>
                                  <a:rPr lang="en-GB" sz="1400" i="1">
                                    <a:latin typeface="Cambria Math" panose="02040503050406030204" pitchFamily="18" charset="0"/>
                                    <a:ea typeface="Cambria Math" panose="02040503050406030204" pitchFamily="18" charset="0"/>
                                  </a:rPr>
                                  <m:t>2</m:t>
                                </m:r>
                              </m:sup>
                            </m:sSup>
                            <m:r>
                              <a:rPr lang="en-GB" sz="1400" i="1">
                                <a:latin typeface="Cambria Math" panose="02040503050406030204" pitchFamily="18" charset="0"/>
                                <a:ea typeface="Cambria Math" panose="02040503050406030204" pitchFamily="18" charset="0"/>
                              </a:rPr>
                              <m:t>+2∙</m:t>
                            </m:r>
                            <m:sSup>
                              <m:sSupPr>
                                <m:ctrlPr>
                                  <a:rPr lang="en-GB" sz="1400" i="1">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𝜌</m:t>
                                </m:r>
                              </m:e>
                              <m:sup>
                                <m:r>
                                  <a:rPr lang="en-GB" sz="1400" b="0" i="1" smtClean="0">
                                    <a:latin typeface="Cambria Math" panose="02040503050406030204" pitchFamily="18" charset="0"/>
                                    <a:ea typeface="Cambria Math" panose="02040503050406030204" pitchFamily="18" charset="0"/>
                                  </a:rPr>
                                  <m:t>𝑃𝑟𝑜𝑥𝑦</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𝐹𝑋</m:t>
                                </m:r>
                              </m:sup>
                            </m:sSup>
                            <m:r>
                              <a:rPr lang="en-GB" sz="1400" i="1">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𝜎</m:t>
                                </m:r>
                              </m:e>
                              <m:sub>
                                <m:r>
                                  <a:rPr lang="en-GB" sz="1400" i="1">
                                    <a:latin typeface="Cambria Math" panose="02040503050406030204" pitchFamily="18" charset="0"/>
                                    <a:ea typeface="Cambria Math" panose="02040503050406030204" pitchFamily="18" charset="0"/>
                                  </a:rPr>
                                  <m:t>𝐴𝑇𝑀</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𝑡</m:t>
                                </m:r>
                              </m:sub>
                              <m:sup>
                                <m:r>
                                  <a:rPr lang="en-GB" sz="1400" b="0" i="1" smtClean="0">
                                    <a:latin typeface="Cambria Math" panose="02040503050406030204" pitchFamily="18" charset="0"/>
                                    <a:ea typeface="Cambria Math" panose="02040503050406030204" pitchFamily="18" charset="0"/>
                                  </a:rPr>
                                  <m:t>𝑃𝑟𝑜𝑥𝑦</m:t>
                                </m:r>
                              </m:sup>
                            </m:sSubSup>
                            <m:r>
                              <a:rPr lang="en-GB" sz="1400" i="1">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𝜎</m:t>
                                </m:r>
                              </m:e>
                              <m:sub>
                                <m:r>
                                  <a:rPr lang="en-GB" sz="1400" b="0" i="1" smtClean="0">
                                    <a:latin typeface="Cambria Math" panose="02040503050406030204" pitchFamily="18" charset="0"/>
                                    <a:ea typeface="Cambria Math" panose="02040503050406030204" pitchFamily="18" charset="0"/>
                                  </a:rPr>
                                  <m:t>𝐴𝑇𝑀</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𝑡</m:t>
                                </m:r>
                              </m:sub>
                              <m:sup>
                                <m:r>
                                  <a:rPr lang="en-GB" sz="1400" i="1">
                                    <a:latin typeface="Cambria Math" panose="02040503050406030204" pitchFamily="18" charset="0"/>
                                    <a:ea typeface="Cambria Math" panose="02040503050406030204" pitchFamily="18" charset="0"/>
                                  </a:rPr>
                                  <m:t>𝐹𝑋</m:t>
                                </m:r>
                              </m:sup>
                            </m:sSubSup>
                          </m:e>
                        </m:rad>
                      </m:oMath>
                    </m:oMathPara>
                  </a14:m>
                  <a:endParaRPr lang="en-GB" sz="1400" dirty="0"/>
                </a:p>
              </p:txBody>
            </p:sp>
          </mc:Choice>
          <mc:Fallback xmlns="">
            <p:sp>
              <p:nvSpPr>
                <p:cNvPr id="22" name="TextBox 21">
                  <a:extLst>
                    <a:ext uri="{FF2B5EF4-FFF2-40B4-BE49-F238E27FC236}">
                      <a16:creationId xmlns:a16="http://schemas.microsoft.com/office/drawing/2014/main" id="{31AB88A3-03FB-8DAA-F906-EB33086B8AFB}"/>
                    </a:ext>
                  </a:extLst>
                </p:cNvPr>
                <p:cNvSpPr txBox="1">
                  <a:spLocks noRot="1" noChangeAspect="1" noMove="1" noResize="1" noEditPoints="1" noAdjustHandles="1" noChangeArrowheads="1" noChangeShapeType="1" noTextEdit="1"/>
                </p:cNvSpPr>
                <p:nvPr/>
              </p:nvSpPr>
              <p:spPr>
                <a:xfrm>
                  <a:off x="5101258" y="3701845"/>
                  <a:ext cx="5542476" cy="530723"/>
                </a:xfrm>
                <a:prstGeom prst="rect">
                  <a:avLst/>
                </a:prstGeom>
                <a:blipFill>
                  <a:blip r:embed="rId5"/>
                  <a:stretch>
                    <a:fillRect/>
                  </a:stretch>
                </a:blipFill>
              </p:spPr>
              <p:txBody>
                <a:bodyPr/>
                <a:lstStyle/>
                <a:p>
                  <a:r>
                    <a:rPr lang="en-GB">
                      <a:noFill/>
                    </a:rPr>
                    <a:t> </a:t>
                  </a:r>
                </a:p>
              </p:txBody>
            </p:sp>
          </mc:Fallback>
        </mc:AlternateContent>
        <p:sp>
          <p:nvSpPr>
            <p:cNvPr id="27" name="TextBox 26">
              <a:extLst>
                <a:ext uri="{FF2B5EF4-FFF2-40B4-BE49-F238E27FC236}">
                  <a16:creationId xmlns:a16="http://schemas.microsoft.com/office/drawing/2014/main" id="{0A0B26B9-652F-2043-D77F-6605F7BF9004}"/>
                </a:ext>
              </a:extLst>
            </p:cNvPr>
            <p:cNvSpPr txBox="1"/>
            <p:nvPr/>
          </p:nvSpPr>
          <p:spPr>
            <a:xfrm>
              <a:off x="7744052" y="3389641"/>
              <a:ext cx="957029" cy="307777"/>
            </a:xfrm>
            <a:prstGeom prst="rect">
              <a:avLst/>
            </a:prstGeom>
            <a:noFill/>
          </p:spPr>
          <p:txBody>
            <a:bodyPr wrap="square" rtlCol="0">
              <a:spAutoFit/>
            </a:bodyPr>
            <a:lstStyle/>
            <a:p>
              <a:r>
                <a:rPr lang="en-GB" sz="1400" dirty="0"/>
                <a:t>With</a:t>
              </a:r>
            </a:p>
          </p:txBody>
        </p:sp>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D72E160-F0F0-953C-F047-B464368A801B}"/>
                  </a:ext>
                </a:extLst>
              </p:cNvPr>
              <p:cNvSpPr txBox="1"/>
              <p:nvPr/>
            </p:nvSpPr>
            <p:spPr>
              <a:xfrm>
                <a:off x="1620404" y="3657376"/>
                <a:ext cx="2228850" cy="7292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GB" b="1" i="1" smtClean="0">
                              <a:solidFill>
                                <a:schemeClr val="accent5"/>
                              </a:solidFill>
                              <a:latin typeface="Cambria Math" panose="02040503050406030204" pitchFamily="18" charset="0"/>
                            </a:rPr>
                          </m:ctrlPr>
                        </m:sSupPr>
                        <m:e>
                          <m:r>
                            <a:rPr lang="en-GB" b="1" i="1" smtClean="0">
                              <a:solidFill>
                                <a:schemeClr val="accent5"/>
                              </a:solidFill>
                              <a:latin typeface="Cambria Math" panose="02040503050406030204" pitchFamily="18" charset="0"/>
                            </a:rPr>
                            <m:t>𝑲</m:t>
                          </m:r>
                        </m:e>
                        <m:sup>
                          <m:r>
                            <a:rPr lang="en-GB" b="1" i="1" smtClean="0">
                              <a:solidFill>
                                <a:schemeClr val="accent5"/>
                              </a:solidFill>
                              <a:latin typeface="Cambria Math" panose="02040503050406030204" pitchFamily="18" charset="0"/>
                            </a:rPr>
                            <m:t>𝑷𝒓𝒐𝒙𝒚</m:t>
                          </m:r>
                        </m:sup>
                      </m:sSup>
                      <m:r>
                        <a:rPr lang="en-GB" b="0" i="1" smtClean="0">
                          <a:latin typeface="Cambria Math" panose="02040503050406030204" pitchFamily="18" charset="0"/>
                        </a:rPr>
                        <m:t>=</m:t>
                      </m:r>
                      <m:r>
                        <a:rPr lang="en-GB" b="0" i="1" smtClean="0">
                          <a:latin typeface="Cambria Math" panose="02040503050406030204" pitchFamily="18" charset="0"/>
                        </a:rPr>
                        <m:t>𝐾</m:t>
                      </m:r>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ea typeface="Cambria Math" panose="02040503050406030204" pitchFamily="18" charset="0"/>
                            </a:rPr>
                          </m:ctrlPr>
                        </m:fPr>
                        <m:num>
                          <m:sSubSup>
                            <m:sSubSupPr>
                              <m:ctrlPr>
                                <a:rPr lang="en-GB" b="0" i="1" smtClean="0">
                                  <a:latin typeface="Cambria Math" panose="02040503050406030204" pitchFamily="18" charset="0"/>
                                  <a:ea typeface="Cambria Math" panose="02040503050406030204" pitchFamily="18" charset="0"/>
                                </a:rPr>
                              </m:ctrlPr>
                            </m:sSubSupPr>
                            <m:e>
                              <m:r>
                                <a:rPr lang="en-GB" b="0" i="1" smtClean="0">
                                  <a:latin typeface="Cambria Math" panose="02040503050406030204" pitchFamily="18" charset="0"/>
                                  <a:ea typeface="Cambria Math" panose="02040503050406030204" pitchFamily="18" charset="0"/>
                                </a:rPr>
                                <m:t>𝐹</m:t>
                              </m:r>
                            </m:e>
                            <m:sub>
                              <m:r>
                                <a:rPr lang="en-GB" b="0" i="1" smtClean="0">
                                  <a:latin typeface="Cambria Math" panose="02040503050406030204" pitchFamily="18" charset="0"/>
                                  <a:ea typeface="Cambria Math" panose="02040503050406030204" pitchFamily="18" charset="0"/>
                                </a:rPr>
                                <m:t>𝑡</m:t>
                              </m:r>
                            </m:sub>
                            <m:sup>
                              <m:r>
                                <a:rPr lang="en-GB" b="0" i="1" smtClean="0">
                                  <a:latin typeface="Cambria Math" panose="02040503050406030204" pitchFamily="18" charset="0"/>
                                  <a:ea typeface="Cambria Math" panose="02040503050406030204" pitchFamily="18" charset="0"/>
                                </a:rPr>
                                <m:t>𝑃𝑟𝑜𝑥𝑦</m:t>
                              </m:r>
                            </m:sup>
                          </m:sSubSup>
                        </m:num>
                        <m:den>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𝐹</m:t>
                              </m:r>
                            </m:e>
                            <m:sub>
                              <m:r>
                                <a:rPr lang="en-GB" b="0" i="1" smtClean="0">
                                  <a:latin typeface="Cambria Math" panose="02040503050406030204" pitchFamily="18" charset="0"/>
                                  <a:ea typeface="Cambria Math" panose="02040503050406030204" pitchFamily="18" charset="0"/>
                                </a:rPr>
                                <m:t>𝑡</m:t>
                              </m:r>
                            </m:sub>
                          </m:sSub>
                        </m:den>
                      </m:f>
                    </m:oMath>
                  </m:oMathPara>
                </a14:m>
                <a:endParaRPr lang="en-GB" dirty="0"/>
              </a:p>
            </p:txBody>
          </p:sp>
        </mc:Choice>
        <mc:Fallback xmlns="">
          <p:sp>
            <p:nvSpPr>
              <p:cNvPr id="10" name="TextBox 9">
                <a:extLst>
                  <a:ext uri="{FF2B5EF4-FFF2-40B4-BE49-F238E27FC236}">
                    <a16:creationId xmlns:a16="http://schemas.microsoft.com/office/drawing/2014/main" id="{CD72E160-F0F0-953C-F047-B464368A801B}"/>
                  </a:ext>
                </a:extLst>
              </p:cNvPr>
              <p:cNvSpPr txBox="1">
                <a:spLocks noRot="1" noChangeAspect="1" noMove="1" noResize="1" noEditPoints="1" noAdjustHandles="1" noChangeArrowheads="1" noChangeShapeType="1" noTextEdit="1"/>
              </p:cNvSpPr>
              <p:nvPr/>
            </p:nvSpPr>
            <p:spPr>
              <a:xfrm>
                <a:off x="1620404" y="3657376"/>
                <a:ext cx="2228850" cy="729239"/>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C9D74A9-11CD-B9BA-04AC-D7762E77D0F9}"/>
                  </a:ext>
                </a:extLst>
              </p:cNvPr>
              <p:cNvSpPr txBox="1"/>
              <p:nvPr/>
            </p:nvSpPr>
            <p:spPr>
              <a:xfrm>
                <a:off x="1838677" y="5045177"/>
                <a:ext cx="1792304" cy="4760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1" i="1" smtClean="0">
                              <a:solidFill>
                                <a:schemeClr val="accent5"/>
                              </a:solidFill>
                              <a:latin typeface="Cambria Math" panose="02040503050406030204" pitchFamily="18" charset="0"/>
                              <a:ea typeface="Cambria Math" panose="02040503050406030204" pitchFamily="18" charset="0"/>
                            </a:rPr>
                          </m:ctrlPr>
                        </m:sSubPr>
                        <m:e>
                          <m:r>
                            <a:rPr lang="en-GB" sz="1800" b="1" i="1" smtClean="0">
                              <a:solidFill>
                                <a:schemeClr val="accent5"/>
                              </a:solidFill>
                              <a:latin typeface="Cambria Math" panose="02040503050406030204" pitchFamily="18" charset="0"/>
                              <a:ea typeface="Cambria Math" panose="02040503050406030204" pitchFamily="18" charset="0"/>
                            </a:rPr>
                            <m:t>𝝈</m:t>
                          </m:r>
                        </m:e>
                        <m:sub>
                          <m:r>
                            <a:rPr lang="en-GB" sz="1800" b="1" i="1" smtClean="0">
                              <a:solidFill>
                                <a:schemeClr val="accent5"/>
                              </a:solidFill>
                              <a:latin typeface="Cambria Math" panose="02040503050406030204" pitchFamily="18" charset="0"/>
                              <a:ea typeface="Cambria Math" panose="02040503050406030204" pitchFamily="18" charset="0"/>
                            </a:rPr>
                            <m:t>𝑲</m:t>
                          </m:r>
                          <m:r>
                            <a:rPr lang="en-GB" sz="1800" b="1" i="1" smtClean="0">
                              <a:solidFill>
                                <a:schemeClr val="accent5"/>
                              </a:solidFill>
                              <a:latin typeface="Cambria Math" panose="02040503050406030204" pitchFamily="18" charset="0"/>
                              <a:ea typeface="Cambria Math" panose="02040503050406030204" pitchFamily="18" charset="0"/>
                            </a:rPr>
                            <m:t>,</m:t>
                          </m:r>
                          <m:r>
                            <a:rPr lang="en-GB" sz="1800" b="1" i="1" smtClean="0">
                              <a:solidFill>
                                <a:schemeClr val="accent5"/>
                              </a:solidFill>
                              <a:latin typeface="Cambria Math" panose="02040503050406030204" pitchFamily="18" charset="0"/>
                              <a:ea typeface="Cambria Math" panose="02040503050406030204" pitchFamily="18" charset="0"/>
                            </a:rPr>
                            <m:t>𝒕</m:t>
                          </m:r>
                        </m:sub>
                      </m:sSub>
                      <m:r>
                        <a:rPr lang="en-GB" sz="1800" b="0" i="1" smtClean="0">
                          <a:latin typeface="Cambria Math" panose="02040503050406030204" pitchFamily="18" charset="0"/>
                          <a:ea typeface="Cambria Math" panose="02040503050406030204" pitchFamily="18" charset="0"/>
                        </a:rPr>
                        <m:t>=</m:t>
                      </m:r>
                      <m:sSubSup>
                        <m:sSubSupPr>
                          <m:ctrlPr>
                            <a:rPr lang="en-GB" sz="1800" b="0" i="1" smtClean="0">
                              <a:latin typeface="Cambria Math" panose="02040503050406030204" pitchFamily="18" charset="0"/>
                              <a:ea typeface="Cambria Math" panose="02040503050406030204" pitchFamily="18" charset="0"/>
                            </a:rPr>
                          </m:ctrlPr>
                        </m:sSubSupPr>
                        <m:e>
                          <m:r>
                            <a:rPr lang="en-GB" sz="1800" i="1" smtClean="0">
                              <a:latin typeface="Cambria Math" panose="02040503050406030204" pitchFamily="18" charset="0"/>
                              <a:ea typeface="Cambria Math" panose="02040503050406030204" pitchFamily="18" charset="0"/>
                            </a:rPr>
                            <m:t>𝜎</m:t>
                          </m:r>
                        </m:e>
                        <m:sub>
                          <m:sSup>
                            <m:sSupPr>
                              <m:ctrlPr>
                                <a:rPr lang="en-GB" sz="1800" b="0" i="1" smtClean="0">
                                  <a:latin typeface="Cambria Math" panose="02040503050406030204" pitchFamily="18" charset="0"/>
                                  <a:ea typeface="Cambria Math" panose="02040503050406030204" pitchFamily="18" charset="0"/>
                                </a:rPr>
                              </m:ctrlPr>
                            </m:sSupPr>
                            <m:e>
                              <m:r>
                                <a:rPr lang="en-GB" sz="1800" b="0" i="1" smtClean="0">
                                  <a:latin typeface="Cambria Math" panose="02040503050406030204" pitchFamily="18" charset="0"/>
                                  <a:ea typeface="Cambria Math" panose="02040503050406030204" pitchFamily="18" charset="0"/>
                                </a:rPr>
                                <m:t>𝐾</m:t>
                              </m:r>
                            </m:e>
                            <m:sup>
                              <m:r>
                                <a:rPr lang="en-GB" sz="1800" b="0" i="1" smtClean="0">
                                  <a:latin typeface="Cambria Math" panose="02040503050406030204" pitchFamily="18" charset="0"/>
                                  <a:ea typeface="Cambria Math" panose="02040503050406030204" pitchFamily="18" charset="0"/>
                                </a:rPr>
                                <m:t>𝑃𝑟𝑜𝑥𝑦</m:t>
                              </m:r>
                            </m:sup>
                          </m:sSup>
                          <m:r>
                            <a:rPr lang="en-GB" sz="1800" b="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𝑡</m:t>
                          </m:r>
                        </m:sub>
                        <m:sup>
                          <m:r>
                            <a:rPr lang="en-GB" sz="1800" b="0" i="1" smtClean="0">
                              <a:latin typeface="Cambria Math" panose="02040503050406030204" pitchFamily="18" charset="0"/>
                              <a:ea typeface="Cambria Math" panose="02040503050406030204" pitchFamily="18" charset="0"/>
                            </a:rPr>
                            <m:t>𝑃𝑟𝑜𝑥𝑦</m:t>
                          </m:r>
                        </m:sup>
                      </m:sSubSup>
                    </m:oMath>
                  </m:oMathPara>
                </a14:m>
                <a:endParaRPr lang="en-GB" dirty="0"/>
              </a:p>
            </p:txBody>
          </p:sp>
        </mc:Choice>
        <mc:Fallback xmlns="">
          <p:sp>
            <p:nvSpPr>
              <p:cNvPr id="12" name="TextBox 11">
                <a:extLst>
                  <a:ext uri="{FF2B5EF4-FFF2-40B4-BE49-F238E27FC236}">
                    <a16:creationId xmlns:a16="http://schemas.microsoft.com/office/drawing/2014/main" id="{9C9D74A9-11CD-B9BA-04AC-D7762E77D0F9}"/>
                  </a:ext>
                </a:extLst>
              </p:cNvPr>
              <p:cNvSpPr txBox="1">
                <a:spLocks noRot="1" noChangeAspect="1" noMove="1" noResize="1" noEditPoints="1" noAdjustHandles="1" noChangeArrowheads="1" noChangeShapeType="1" noTextEdit="1"/>
              </p:cNvSpPr>
              <p:nvPr/>
            </p:nvSpPr>
            <p:spPr>
              <a:xfrm>
                <a:off x="1838677" y="5045177"/>
                <a:ext cx="1792304" cy="476092"/>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6DBFBE0-3759-DA31-A611-FBC3CCD9F84A}"/>
                  </a:ext>
                </a:extLst>
              </p:cNvPr>
              <p:cNvSpPr txBox="1"/>
              <p:nvPr/>
            </p:nvSpPr>
            <p:spPr>
              <a:xfrm>
                <a:off x="5141967" y="4793885"/>
                <a:ext cx="6422504" cy="6560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1" i="1" smtClean="0">
                              <a:solidFill>
                                <a:schemeClr val="accent5"/>
                              </a:solidFill>
                              <a:latin typeface="Cambria Math" panose="02040503050406030204" pitchFamily="18" charset="0"/>
                              <a:ea typeface="Cambria Math" panose="02040503050406030204" pitchFamily="18" charset="0"/>
                            </a:rPr>
                          </m:ctrlPr>
                        </m:sSubPr>
                        <m:e>
                          <m:r>
                            <a:rPr lang="en-GB" sz="1800" b="1" i="1" smtClean="0">
                              <a:solidFill>
                                <a:schemeClr val="accent5"/>
                              </a:solidFill>
                              <a:latin typeface="Cambria Math" panose="02040503050406030204" pitchFamily="18" charset="0"/>
                              <a:ea typeface="Cambria Math" panose="02040503050406030204" pitchFamily="18" charset="0"/>
                            </a:rPr>
                            <m:t>𝝈</m:t>
                          </m:r>
                        </m:e>
                        <m:sub>
                          <m:r>
                            <a:rPr lang="en-GB" sz="1800" b="1" i="1" smtClean="0">
                              <a:solidFill>
                                <a:schemeClr val="accent5"/>
                              </a:solidFill>
                              <a:latin typeface="Cambria Math" panose="02040503050406030204" pitchFamily="18" charset="0"/>
                              <a:ea typeface="Cambria Math" panose="02040503050406030204" pitchFamily="18" charset="0"/>
                            </a:rPr>
                            <m:t>𝑲</m:t>
                          </m:r>
                          <m:r>
                            <a:rPr lang="en-GB" sz="1800" b="1" i="1" smtClean="0">
                              <a:solidFill>
                                <a:schemeClr val="accent5"/>
                              </a:solidFill>
                              <a:latin typeface="Cambria Math" panose="02040503050406030204" pitchFamily="18" charset="0"/>
                              <a:ea typeface="Cambria Math" panose="02040503050406030204" pitchFamily="18" charset="0"/>
                            </a:rPr>
                            <m:t>,</m:t>
                          </m:r>
                          <m:r>
                            <a:rPr lang="en-GB" sz="1800" b="1" i="1" smtClean="0">
                              <a:solidFill>
                                <a:schemeClr val="accent5"/>
                              </a:solidFill>
                              <a:latin typeface="Cambria Math" panose="02040503050406030204" pitchFamily="18" charset="0"/>
                              <a:ea typeface="Cambria Math" panose="02040503050406030204" pitchFamily="18" charset="0"/>
                            </a:rPr>
                            <m:t>𝒕</m:t>
                          </m:r>
                        </m:sub>
                      </m:sSub>
                      <m:r>
                        <a:rPr lang="en-GB" sz="1800" b="0" i="1" smtClean="0">
                          <a:latin typeface="Cambria Math" panose="02040503050406030204" pitchFamily="18" charset="0"/>
                          <a:ea typeface="Cambria Math" panose="02040503050406030204" pitchFamily="18" charset="0"/>
                        </a:rPr>
                        <m:t>=</m:t>
                      </m:r>
                      <m:rad>
                        <m:radPr>
                          <m:degHide m:val="on"/>
                          <m:ctrlPr>
                            <a:rPr lang="en-GB" sz="1800" i="1" smtClean="0">
                              <a:latin typeface="Cambria Math" panose="02040503050406030204" pitchFamily="18" charset="0"/>
                              <a:ea typeface="Cambria Math" panose="02040503050406030204" pitchFamily="18" charset="0"/>
                            </a:rPr>
                          </m:ctrlPr>
                        </m:radPr>
                        <m:deg/>
                        <m:e>
                          <m:sSup>
                            <m:sSupPr>
                              <m:ctrlPr>
                                <a:rPr lang="en-GB" sz="1800" i="1">
                                  <a:latin typeface="Cambria Math" panose="02040503050406030204" pitchFamily="18" charset="0"/>
                                  <a:ea typeface="Cambria Math" panose="02040503050406030204" pitchFamily="18" charset="0"/>
                                </a:rPr>
                              </m:ctrlPr>
                            </m:sSupPr>
                            <m:e>
                              <m:sSubSup>
                                <m:sSubSupPr>
                                  <m:ctrlPr>
                                    <a:rPr lang="en-GB" sz="1800" i="1">
                                      <a:latin typeface="Cambria Math" panose="02040503050406030204" pitchFamily="18" charset="0"/>
                                      <a:ea typeface="Cambria Math" panose="02040503050406030204" pitchFamily="18" charset="0"/>
                                    </a:rPr>
                                  </m:ctrlPr>
                                </m:sSubSupPr>
                                <m:e>
                                  <m:r>
                                    <a:rPr lang="en-GB" sz="1800" i="1">
                                      <a:latin typeface="Cambria Math" panose="02040503050406030204" pitchFamily="18" charset="0"/>
                                      <a:ea typeface="Cambria Math" panose="02040503050406030204" pitchFamily="18" charset="0"/>
                                    </a:rPr>
                                    <m:t>𝜎</m:t>
                                  </m:r>
                                </m:e>
                                <m:sub>
                                  <m:sSup>
                                    <m:sSupPr>
                                      <m:ctrlPr>
                                        <a:rPr lang="en-GB" sz="1800" b="0" i="1" smtClean="0">
                                          <a:latin typeface="Cambria Math" panose="02040503050406030204" pitchFamily="18" charset="0"/>
                                          <a:ea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𝐾</m:t>
                                      </m:r>
                                    </m:e>
                                    <m:sup>
                                      <m:r>
                                        <a:rPr lang="en-GB" sz="1800" b="0" i="1" smtClean="0">
                                          <a:latin typeface="Cambria Math" panose="02040503050406030204" pitchFamily="18" charset="0"/>
                                          <a:ea typeface="Cambria Math" panose="02040503050406030204" pitchFamily="18" charset="0"/>
                                        </a:rPr>
                                        <m:t>𝑃𝑟𝑜𝑥𝑦</m:t>
                                      </m:r>
                                    </m:sup>
                                  </m:sSup>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𝑡</m:t>
                                  </m:r>
                                </m:sub>
                                <m:sup>
                                  <m:r>
                                    <a:rPr lang="en-GB" sz="1800" b="0" i="1" smtClean="0">
                                      <a:latin typeface="Cambria Math" panose="02040503050406030204" pitchFamily="18" charset="0"/>
                                      <a:ea typeface="Cambria Math" panose="02040503050406030204" pitchFamily="18" charset="0"/>
                                    </a:rPr>
                                    <m:t>𝑃𝑟𝑜𝑥𝑦</m:t>
                                  </m:r>
                                </m:sup>
                              </m:sSubSup>
                            </m:e>
                            <m:sup>
                              <m:r>
                                <a:rPr lang="en-GB" sz="1800" i="1">
                                  <a:latin typeface="Cambria Math" panose="02040503050406030204" pitchFamily="18" charset="0"/>
                                  <a:ea typeface="Cambria Math" panose="02040503050406030204" pitchFamily="18" charset="0"/>
                                </a:rPr>
                                <m:t>2</m:t>
                              </m:r>
                            </m:sup>
                          </m:sSup>
                          <m:r>
                            <a:rPr lang="en-GB" sz="1800" i="1">
                              <a:latin typeface="Cambria Math" panose="02040503050406030204" pitchFamily="18" charset="0"/>
                              <a:ea typeface="Cambria Math" panose="02040503050406030204" pitchFamily="18" charset="0"/>
                            </a:rPr>
                            <m:t>+</m:t>
                          </m:r>
                          <m:sSup>
                            <m:sSupPr>
                              <m:ctrlPr>
                                <a:rPr lang="en-GB" sz="1800" i="1">
                                  <a:latin typeface="Cambria Math" panose="02040503050406030204" pitchFamily="18" charset="0"/>
                                  <a:ea typeface="Cambria Math" panose="02040503050406030204" pitchFamily="18" charset="0"/>
                                </a:rPr>
                              </m:ctrlPr>
                            </m:sSupPr>
                            <m:e>
                              <m:sSubSup>
                                <m:sSubSupPr>
                                  <m:ctrlPr>
                                    <a:rPr lang="en-GB" sz="1800" i="1">
                                      <a:latin typeface="Cambria Math" panose="02040503050406030204" pitchFamily="18" charset="0"/>
                                      <a:ea typeface="Cambria Math" panose="02040503050406030204" pitchFamily="18" charset="0"/>
                                    </a:rPr>
                                  </m:ctrlPr>
                                </m:sSubSupPr>
                                <m:e>
                                  <m:r>
                                    <a:rPr lang="en-GB" sz="1800" i="1">
                                      <a:latin typeface="Cambria Math" panose="02040503050406030204" pitchFamily="18" charset="0"/>
                                      <a:ea typeface="Cambria Math" panose="02040503050406030204" pitchFamily="18" charset="0"/>
                                    </a:rPr>
                                    <m:t>𝜎</m:t>
                                  </m:r>
                                </m:e>
                                <m:sub>
                                  <m:r>
                                    <a:rPr lang="en-GB" sz="1800" b="0" i="1" smtClean="0">
                                      <a:latin typeface="Cambria Math" panose="02040503050406030204" pitchFamily="18" charset="0"/>
                                      <a:ea typeface="Cambria Math" panose="02040503050406030204" pitchFamily="18" charset="0"/>
                                    </a:rPr>
                                    <m:t>𝐴𝑇𝑀</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𝑡</m:t>
                                  </m:r>
                                </m:sub>
                                <m:sup>
                                  <m:r>
                                    <a:rPr lang="en-GB" sz="1800" i="1">
                                      <a:latin typeface="Cambria Math" panose="02040503050406030204" pitchFamily="18" charset="0"/>
                                      <a:ea typeface="Cambria Math" panose="02040503050406030204" pitchFamily="18" charset="0"/>
                                    </a:rPr>
                                    <m:t>𝐹𝑋</m:t>
                                  </m:r>
                                </m:sup>
                              </m:sSubSup>
                            </m:e>
                            <m:sup>
                              <m:r>
                                <a:rPr lang="en-GB" sz="1800" i="1">
                                  <a:latin typeface="Cambria Math" panose="02040503050406030204" pitchFamily="18" charset="0"/>
                                  <a:ea typeface="Cambria Math" panose="02040503050406030204" pitchFamily="18" charset="0"/>
                                </a:rPr>
                                <m:t>2</m:t>
                              </m:r>
                            </m:sup>
                          </m:sSup>
                          <m:r>
                            <a:rPr lang="en-GB" sz="1800" i="1">
                              <a:latin typeface="Cambria Math" panose="02040503050406030204" pitchFamily="18" charset="0"/>
                              <a:ea typeface="Cambria Math" panose="02040503050406030204" pitchFamily="18" charset="0"/>
                            </a:rPr>
                            <m:t>+2∙</m:t>
                          </m:r>
                          <m:sSup>
                            <m:sSupPr>
                              <m:ctrlPr>
                                <a:rPr lang="en-GB" sz="1800" i="1">
                                  <a:latin typeface="Cambria Math" panose="02040503050406030204" pitchFamily="18" charset="0"/>
                                  <a:ea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𝜌</m:t>
                              </m:r>
                            </m:e>
                            <m:sup>
                              <m:r>
                                <a:rPr lang="en-GB" sz="1800" b="0" i="1" smtClean="0">
                                  <a:latin typeface="Cambria Math" panose="02040503050406030204" pitchFamily="18" charset="0"/>
                                  <a:ea typeface="Cambria Math" panose="02040503050406030204" pitchFamily="18" charset="0"/>
                                </a:rPr>
                                <m:t>𝑃𝑟𝑜𝑥𝑦</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𝐹𝑋</m:t>
                              </m:r>
                            </m:sup>
                          </m:sSup>
                          <m:r>
                            <a:rPr lang="en-GB" sz="1800" i="1">
                              <a:latin typeface="Cambria Math" panose="02040503050406030204" pitchFamily="18" charset="0"/>
                              <a:ea typeface="Cambria Math" panose="02040503050406030204" pitchFamily="18" charset="0"/>
                            </a:rPr>
                            <m:t>∙</m:t>
                          </m:r>
                          <m:sSubSup>
                            <m:sSubSupPr>
                              <m:ctrlPr>
                                <a:rPr lang="en-GB" sz="1800" i="1">
                                  <a:latin typeface="Cambria Math" panose="02040503050406030204" pitchFamily="18" charset="0"/>
                                  <a:ea typeface="Cambria Math" panose="02040503050406030204" pitchFamily="18" charset="0"/>
                                </a:rPr>
                              </m:ctrlPr>
                            </m:sSubSupPr>
                            <m:e>
                              <m:r>
                                <a:rPr lang="en-GB" sz="1800" i="1">
                                  <a:latin typeface="Cambria Math" panose="02040503050406030204" pitchFamily="18" charset="0"/>
                                  <a:ea typeface="Cambria Math" panose="02040503050406030204" pitchFamily="18" charset="0"/>
                                </a:rPr>
                                <m:t>𝜎</m:t>
                              </m:r>
                            </m:e>
                            <m:sub>
                              <m:sSup>
                                <m:sSupPr>
                                  <m:ctrlPr>
                                    <a:rPr lang="en-GB" sz="1800" b="0" i="1" smtClean="0">
                                      <a:latin typeface="Cambria Math" panose="02040503050406030204" pitchFamily="18" charset="0"/>
                                      <a:ea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𝐾</m:t>
                                  </m:r>
                                </m:e>
                                <m:sup>
                                  <m:r>
                                    <a:rPr lang="en-GB" sz="1800" b="0" i="1" smtClean="0">
                                      <a:latin typeface="Cambria Math" panose="02040503050406030204" pitchFamily="18" charset="0"/>
                                      <a:ea typeface="Cambria Math" panose="02040503050406030204" pitchFamily="18" charset="0"/>
                                    </a:rPr>
                                    <m:t>𝑃𝑟𝑜𝑥𝑦</m:t>
                                  </m:r>
                                </m:sup>
                              </m:sSup>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𝑡</m:t>
                              </m:r>
                            </m:sub>
                            <m:sup>
                              <m:r>
                                <a:rPr lang="en-GB" sz="1800" b="0" i="1" smtClean="0">
                                  <a:latin typeface="Cambria Math" panose="02040503050406030204" pitchFamily="18" charset="0"/>
                                  <a:ea typeface="Cambria Math" panose="02040503050406030204" pitchFamily="18" charset="0"/>
                                </a:rPr>
                                <m:t>𝑃𝑟𝑜𝑥𝑦</m:t>
                              </m:r>
                            </m:sup>
                          </m:sSubSup>
                          <m:r>
                            <a:rPr lang="en-GB" sz="1800" i="1">
                              <a:latin typeface="Cambria Math" panose="02040503050406030204" pitchFamily="18" charset="0"/>
                              <a:ea typeface="Cambria Math" panose="02040503050406030204" pitchFamily="18" charset="0"/>
                            </a:rPr>
                            <m:t>∙</m:t>
                          </m:r>
                          <m:sSubSup>
                            <m:sSubSupPr>
                              <m:ctrlPr>
                                <a:rPr lang="en-GB" sz="1800" i="1">
                                  <a:latin typeface="Cambria Math" panose="02040503050406030204" pitchFamily="18" charset="0"/>
                                  <a:ea typeface="Cambria Math" panose="02040503050406030204" pitchFamily="18" charset="0"/>
                                </a:rPr>
                              </m:ctrlPr>
                            </m:sSubSupPr>
                            <m:e>
                              <m:r>
                                <a:rPr lang="en-GB" sz="1800" i="1">
                                  <a:latin typeface="Cambria Math" panose="02040503050406030204" pitchFamily="18" charset="0"/>
                                  <a:ea typeface="Cambria Math" panose="02040503050406030204" pitchFamily="18" charset="0"/>
                                </a:rPr>
                                <m:t>𝜎</m:t>
                              </m:r>
                            </m:e>
                            <m:sub>
                              <m:r>
                                <a:rPr lang="en-GB" sz="1800" b="0" i="1" smtClean="0">
                                  <a:latin typeface="Cambria Math" panose="02040503050406030204" pitchFamily="18" charset="0"/>
                                  <a:ea typeface="Cambria Math" panose="02040503050406030204" pitchFamily="18" charset="0"/>
                                </a:rPr>
                                <m:t>𝐴𝑇𝑀</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𝑡</m:t>
                              </m:r>
                            </m:sub>
                            <m:sup>
                              <m:r>
                                <a:rPr lang="en-GB" sz="1800" i="1">
                                  <a:latin typeface="Cambria Math" panose="02040503050406030204" pitchFamily="18" charset="0"/>
                                  <a:ea typeface="Cambria Math" panose="02040503050406030204" pitchFamily="18" charset="0"/>
                                </a:rPr>
                                <m:t>𝐹𝑋</m:t>
                              </m:r>
                            </m:sup>
                          </m:sSubSup>
                        </m:e>
                      </m:rad>
                    </m:oMath>
                  </m:oMathPara>
                </a14:m>
                <a:endParaRPr lang="en-GB" dirty="0"/>
              </a:p>
            </p:txBody>
          </p:sp>
        </mc:Choice>
        <mc:Fallback xmlns="">
          <p:sp>
            <p:nvSpPr>
              <p:cNvPr id="16" name="TextBox 15">
                <a:extLst>
                  <a:ext uri="{FF2B5EF4-FFF2-40B4-BE49-F238E27FC236}">
                    <a16:creationId xmlns:a16="http://schemas.microsoft.com/office/drawing/2014/main" id="{66DBFBE0-3759-DA31-A611-FBC3CCD9F84A}"/>
                  </a:ext>
                </a:extLst>
              </p:cNvPr>
              <p:cNvSpPr txBox="1">
                <a:spLocks noRot="1" noChangeAspect="1" noMove="1" noResize="1" noEditPoints="1" noAdjustHandles="1" noChangeArrowheads="1" noChangeShapeType="1" noTextEdit="1"/>
              </p:cNvSpPr>
              <p:nvPr/>
            </p:nvSpPr>
            <p:spPr>
              <a:xfrm>
                <a:off x="5141967" y="4793885"/>
                <a:ext cx="6422504" cy="656013"/>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E8B85A2-3ACE-0BDF-5003-F8730312B121}"/>
                  </a:ext>
                </a:extLst>
              </p:cNvPr>
              <p:cNvSpPr txBox="1"/>
              <p:nvPr/>
            </p:nvSpPr>
            <p:spPr>
              <a:xfrm>
                <a:off x="2608192" y="3454783"/>
                <a:ext cx="2532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18" name="TextBox 17">
                <a:extLst>
                  <a:ext uri="{FF2B5EF4-FFF2-40B4-BE49-F238E27FC236}">
                    <a16:creationId xmlns:a16="http://schemas.microsoft.com/office/drawing/2014/main" id="{4E8B85A2-3ACE-0BDF-5003-F8730312B121}"/>
                  </a:ext>
                </a:extLst>
              </p:cNvPr>
              <p:cNvSpPr txBox="1">
                <a:spLocks noRot="1" noChangeAspect="1" noMove="1" noResize="1" noEditPoints="1" noAdjustHandles="1" noChangeArrowheads="1" noChangeShapeType="1" noTextEdit="1"/>
              </p:cNvSpPr>
              <p:nvPr/>
            </p:nvSpPr>
            <p:spPr>
              <a:xfrm>
                <a:off x="2608192" y="3454783"/>
                <a:ext cx="253274" cy="276999"/>
              </a:xfrm>
              <a:prstGeom prst="rect">
                <a:avLst/>
              </a:prstGeom>
              <a:blipFill>
                <a:blip r:embed="rId9"/>
                <a:stretch>
                  <a:fillRect l="-17073" r="-17073" b="-222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732DF9F-7BED-A0B9-68C3-174BCF6A5BF2}"/>
                  </a:ext>
                </a:extLst>
              </p:cNvPr>
              <p:cNvSpPr txBox="1"/>
              <p:nvPr/>
            </p:nvSpPr>
            <p:spPr>
              <a:xfrm>
                <a:off x="7040024" y="2798350"/>
                <a:ext cx="2532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19" name="TextBox 18">
                <a:extLst>
                  <a:ext uri="{FF2B5EF4-FFF2-40B4-BE49-F238E27FC236}">
                    <a16:creationId xmlns:a16="http://schemas.microsoft.com/office/drawing/2014/main" id="{B732DF9F-7BED-A0B9-68C3-174BCF6A5BF2}"/>
                  </a:ext>
                </a:extLst>
              </p:cNvPr>
              <p:cNvSpPr txBox="1">
                <a:spLocks noRot="1" noChangeAspect="1" noMove="1" noResize="1" noEditPoints="1" noAdjustHandles="1" noChangeArrowheads="1" noChangeShapeType="1" noTextEdit="1"/>
              </p:cNvSpPr>
              <p:nvPr/>
            </p:nvSpPr>
            <p:spPr>
              <a:xfrm>
                <a:off x="7040024" y="2798350"/>
                <a:ext cx="253274" cy="276999"/>
              </a:xfrm>
              <a:prstGeom prst="rect">
                <a:avLst/>
              </a:prstGeom>
              <a:blipFill>
                <a:blip r:embed="rId10"/>
                <a:stretch>
                  <a:fillRect l="-17073" r="-17073" b="-222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31" name="Table 30">
                <a:extLst>
                  <a:ext uri="{FF2B5EF4-FFF2-40B4-BE49-F238E27FC236}">
                    <a16:creationId xmlns:a16="http://schemas.microsoft.com/office/drawing/2014/main" id="{6DDC716D-3CA8-B1CB-4FAC-670AC938D2CC}"/>
                  </a:ext>
                </a:extLst>
              </p:cNvPr>
              <p:cNvGraphicFramePr>
                <a:graphicFrameLocks noGrp="1"/>
              </p:cNvGraphicFramePr>
              <p:nvPr>
                <p:extLst>
                  <p:ext uri="{D42A27DB-BD31-4B8C-83A1-F6EECF244321}">
                    <p14:modId xmlns:p14="http://schemas.microsoft.com/office/powerpoint/2010/main" val="2455937279"/>
                  </p:ext>
                </p:extLst>
              </p:nvPr>
            </p:nvGraphicFramePr>
            <p:xfrm>
              <a:off x="1826201" y="2339667"/>
              <a:ext cx="1817255" cy="1101048"/>
            </p:xfrm>
            <a:graphic>
              <a:graphicData uri="http://schemas.openxmlformats.org/drawingml/2006/table">
                <a:tbl>
                  <a:tblPr firstRow="1" bandRow="1">
                    <a:tableStyleId>{7E9639D4-E3E2-4D34-9284-5A2195B3D0D7}</a:tableStyleId>
                  </a:tblPr>
                  <a:tblGrid>
                    <a:gridCol w="1817255">
                      <a:extLst>
                        <a:ext uri="{9D8B030D-6E8A-4147-A177-3AD203B41FA5}">
                          <a16:colId xmlns:a16="http://schemas.microsoft.com/office/drawing/2014/main" val="3468919068"/>
                        </a:ext>
                      </a:extLst>
                    </a:gridCol>
                  </a:tblGrid>
                  <a:tr h="3213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1" dirty="0"/>
                            <a:t>Strike-Forward Ratio</a:t>
                          </a:r>
                        </a:p>
                      </a:txBody>
                      <a:tcPr anchor="ctr"/>
                    </a:tc>
                    <a:extLst>
                      <a:ext uri="{0D108BD9-81ED-4DB2-BD59-A6C34878D82A}">
                        <a16:rowId xmlns:a16="http://schemas.microsoft.com/office/drawing/2014/main" val="1089883550"/>
                      </a:ext>
                    </a:extLst>
                  </a:tr>
                  <a:tr h="779708">
                    <a:tc>
                      <a:txBody>
                        <a:bodyPr/>
                        <a:lstStyle/>
                        <a:p>
                          <a:pPr algn="ctr"/>
                          <a14:m>
                            <m:oMathPara xmlns:m="http://schemas.openxmlformats.org/officeDocument/2006/math">
                              <m:oMathParaPr>
                                <m:jc m:val="centerGroup"/>
                              </m:oMathParaPr>
                              <m:oMath xmlns:m="http://schemas.openxmlformats.org/officeDocument/2006/math">
                                <m:f>
                                  <m:fPr>
                                    <m:ctrlPr>
                                      <a:rPr lang="en-GB" sz="1800" b="0" i="1" smtClean="0">
                                        <a:solidFill>
                                          <a:schemeClr val="tx1"/>
                                        </a:solidFill>
                                        <a:latin typeface="Cambria Math" panose="02040503050406030204" pitchFamily="18" charset="0"/>
                                      </a:rPr>
                                    </m:ctrlPr>
                                  </m:fPr>
                                  <m:num>
                                    <m:r>
                                      <a:rPr lang="en-GB" sz="1800" b="0" i="1" smtClean="0">
                                        <a:solidFill>
                                          <a:schemeClr val="tx1"/>
                                        </a:solidFill>
                                        <a:latin typeface="Cambria Math" panose="02040503050406030204" pitchFamily="18" charset="0"/>
                                      </a:rPr>
                                      <m:t>𝐾</m:t>
                                    </m:r>
                                  </m:num>
                                  <m:den>
                                    <m:sSub>
                                      <m:sSubPr>
                                        <m:ctrlPr>
                                          <a:rPr lang="en-GB" sz="1800" b="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𝐹</m:t>
                                        </m:r>
                                      </m:e>
                                      <m:sub>
                                        <m:r>
                                          <a:rPr lang="en-GB" sz="1800" b="0" i="1" smtClean="0">
                                            <a:solidFill>
                                              <a:schemeClr val="tx1"/>
                                            </a:solidFill>
                                            <a:latin typeface="Cambria Math" panose="02040503050406030204" pitchFamily="18" charset="0"/>
                                          </a:rPr>
                                          <m:t>𝑡</m:t>
                                        </m:r>
                                      </m:sub>
                                    </m:sSub>
                                  </m:den>
                                </m:f>
                                <m:r>
                                  <a:rPr lang="en-GB" sz="1800" b="0" i="1" smtClean="0">
                                    <a:solidFill>
                                      <a:schemeClr val="tx1"/>
                                    </a:solidFill>
                                    <a:latin typeface="Cambria Math" panose="02040503050406030204" pitchFamily="18" charset="0"/>
                                  </a:rPr>
                                  <m:t>=</m:t>
                                </m:r>
                                <m:f>
                                  <m:fPr>
                                    <m:ctrlPr>
                                      <a:rPr lang="en-GB" sz="1800" i="1">
                                        <a:solidFill>
                                          <a:schemeClr val="tx1"/>
                                        </a:solidFill>
                                        <a:latin typeface="Cambria Math" panose="02040503050406030204" pitchFamily="18" charset="0"/>
                                      </a:rPr>
                                    </m:ctrlPr>
                                  </m:fPr>
                                  <m:num>
                                    <m:sSup>
                                      <m:sSupPr>
                                        <m:ctrlPr>
                                          <a:rPr lang="en-GB" sz="1800" i="1">
                                            <a:solidFill>
                                              <a:schemeClr val="tx1"/>
                                            </a:solidFill>
                                            <a:latin typeface="Cambria Math" panose="02040503050406030204" pitchFamily="18" charset="0"/>
                                          </a:rPr>
                                        </m:ctrlPr>
                                      </m:sSupPr>
                                      <m:e>
                                        <m:r>
                                          <a:rPr lang="en-GB" sz="1800" i="1">
                                            <a:solidFill>
                                              <a:schemeClr val="tx1"/>
                                            </a:solidFill>
                                            <a:latin typeface="Cambria Math" panose="02040503050406030204" pitchFamily="18" charset="0"/>
                                          </a:rPr>
                                          <m:t>𝐾</m:t>
                                        </m:r>
                                      </m:e>
                                      <m:sup>
                                        <m:r>
                                          <a:rPr lang="en-GB" sz="1800" i="1">
                                            <a:solidFill>
                                              <a:schemeClr val="tx1"/>
                                            </a:solidFill>
                                            <a:latin typeface="Cambria Math" panose="02040503050406030204" pitchFamily="18" charset="0"/>
                                          </a:rPr>
                                          <m:t>𝑃𝑟𝑜𝑥𝑦</m:t>
                                        </m:r>
                                      </m:sup>
                                    </m:sSup>
                                  </m:num>
                                  <m:den>
                                    <m:sSubSup>
                                      <m:sSubSupPr>
                                        <m:ctrlPr>
                                          <a:rPr lang="en-GB" sz="1800" i="1">
                                            <a:solidFill>
                                              <a:schemeClr val="tx1"/>
                                            </a:solidFill>
                                            <a:latin typeface="Cambria Math" panose="02040503050406030204" pitchFamily="18" charset="0"/>
                                          </a:rPr>
                                        </m:ctrlPr>
                                      </m:sSubSupPr>
                                      <m:e>
                                        <m:r>
                                          <a:rPr lang="en-GB" sz="1800" i="1">
                                            <a:solidFill>
                                              <a:schemeClr val="tx1"/>
                                            </a:solidFill>
                                            <a:latin typeface="Cambria Math" panose="02040503050406030204" pitchFamily="18" charset="0"/>
                                          </a:rPr>
                                          <m:t>𝐹</m:t>
                                        </m:r>
                                      </m:e>
                                      <m:sub>
                                        <m:r>
                                          <a:rPr lang="en-GB" sz="1800" i="1">
                                            <a:solidFill>
                                              <a:schemeClr val="tx1"/>
                                            </a:solidFill>
                                            <a:latin typeface="Cambria Math" panose="02040503050406030204" pitchFamily="18" charset="0"/>
                                          </a:rPr>
                                          <m:t>𝑡</m:t>
                                        </m:r>
                                      </m:sub>
                                      <m:sup>
                                        <m:r>
                                          <a:rPr lang="en-GB" sz="1800" i="1">
                                            <a:solidFill>
                                              <a:schemeClr val="tx1"/>
                                            </a:solidFill>
                                            <a:latin typeface="Cambria Math" panose="02040503050406030204" pitchFamily="18" charset="0"/>
                                          </a:rPr>
                                          <m:t>𝑃𝑟𝑜𝑥𝑦</m:t>
                                        </m:r>
                                      </m:sup>
                                    </m:sSubSup>
                                  </m:den>
                                </m:f>
                              </m:oMath>
                            </m:oMathPara>
                          </a14:m>
                          <a:endParaRPr lang="en-GB" sz="1200" dirty="0"/>
                        </a:p>
                      </a:txBody>
                      <a:tcPr/>
                    </a:tc>
                    <a:extLst>
                      <a:ext uri="{0D108BD9-81ED-4DB2-BD59-A6C34878D82A}">
                        <a16:rowId xmlns:a16="http://schemas.microsoft.com/office/drawing/2014/main" val="2498872384"/>
                      </a:ext>
                    </a:extLst>
                  </a:tr>
                </a:tbl>
              </a:graphicData>
            </a:graphic>
          </p:graphicFrame>
        </mc:Choice>
        <mc:Fallback xmlns="">
          <p:graphicFrame>
            <p:nvGraphicFramePr>
              <p:cNvPr id="31" name="Table 30">
                <a:extLst>
                  <a:ext uri="{FF2B5EF4-FFF2-40B4-BE49-F238E27FC236}">
                    <a16:creationId xmlns:a16="http://schemas.microsoft.com/office/drawing/2014/main" id="{6DDC716D-3CA8-B1CB-4FAC-670AC938D2CC}"/>
                  </a:ext>
                </a:extLst>
              </p:cNvPr>
              <p:cNvGraphicFramePr>
                <a:graphicFrameLocks noGrp="1"/>
              </p:cNvGraphicFramePr>
              <p:nvPr>
                <p:extLst>
                  <p:ext uri="{D42A27DB-BD31-4B8C-83A1-F6EECF244321}">
                    <p14:modId xmlns:p14="http://schemas.microsoft.com/office/powerpoint/2010/main" val="2455937279"/>
                  </p:ext>
                </p:extLst>
              </p:nvPr>
            </p:nvGraphicFramePr>
            <p:xfrm>
              <a:off x="1826201" y="2339667"/>
              <a:ext cx="1817255" cy="1101048"/>
            </p:xfrm>
            <a:graphic>
              <a:graphicData uri="http://schemas.openxmlformats.org/drawingml/2006/table">
                <a:tbl>
                  <a:tblPr firstRow="1" bandRow="1">
                    <a:tableStyleId>{7E9639D4-E3E2-4D34-9284-5A2195B3D0D7}</a:tableStyleId>
                  </a:tblPr>
                  <a:tblGrid>
                    <a:gridCol w="1817255">
                      <a:extLst>
                        <a:ext uri="{9D8B030D-6E8A-4147-A177-3AD203B41FA5}">
                          <a16:colId xmlns:a16="http://schemas.microsoft.com/office/drawing/2014/main" val="3468919068"/>
                        </a:ext>
                      </a:extLst>
                    </a:gridCol>
                  </a:tblGrid>
                  <a:tr h="3213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1" dirty="0"/>
                            <a:t>Strike-Forward Ratio</a:t>
                          </a:r>
                        </a:p>
                      </a:txBody>
                      <a:tcPr anchor="ctr"/>
                    </a:tc>
                    <a:extLst>
                      <a:ext uri="{0D108BD9-81ED-4DB2-BD59-A6C34878D82A}">
                        <a16:rowId xmlns:a16="http://schemas.microsoft.com/office/drawing/2014/main" val="1089883550"/>
                      </a:ext>
                    </a:extLst>
                  </a:tr>
                  <a:tr h="779708">
                    <a:tc>
                      <a:txBody>
                        <a:bodyPr/>
                        <a:lstStyle/>
                        <a:p>
                          <a:endParaRPr lang="en-US"/>
                        </a:p>
                      </a:txBody>
                      <a:tcPr>
                        <a:blipFill>
                          <a:blip r:embed="rId11"/>
                          <a:stretch>
                            <a:fillRect t="-41085" r="-334" b="-775"/>
                          </a:stretch>
                        </a:blipFill>
                      </a:tcPr>
                    </a:tc>
                    <a:extLst>
                      <a:ext uri="{0D108BD9-81ED-4DB2-BD59-A6C34878D82A}">
                        <a16:rowId xmlns:a16="http://schemas.microsoft.com/office/drawing/2014/main" val="249887238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2" name="Table 31">
                <a:extLst>
                  <a:ext uri="{FF2B5EF4-FFF2-40B4-BE49-F238E27FC236}">
                    <a16:creationId xmlns:a16="http://schemas.microsoft.com/office/drawing/2014/main" id="{053AF8B2-251A-BA45-1AAD-0255EC32AE7F}"/>
                  </a:ext>
                </a:extLst>
              </p:cNvPr>
              <p:cNvGraphicFramePr>
                <a:graphicFrameLocks noGrp="1"/>
              </p:cNvGraphicFramePr>
              <p:nvPr>
                <p:extLst>
                  <p:ext uri="{D42A27DB-BD31-4B8C-83A1-F6EECF244321}">
                    <p14:modId xmlns:p14="http://schemas.microsoft.com/office/powerpoint/2010/main" val="4139821700"/>
                  </p:ext>
                </p:extLst>
              </p:nvPr>
            </p:nvGraphicFramePr>
            <p:xfrm>
              <a:off x="4093024" y="2339667"/>
              <a:ext cx="2892450" cy="1615466"/>
            </p:xfrm>
            <a:graphic>
              <a:graphicData uri="http://schemas.openxmlformats.org/drawingml/2006/table">
                <a:tbl>
                  <a:tblPr firstRow="1" bandRow="1">
                    <a:tableStyleId>{7E9639D4-E3E2-4D34-9284-5A2195B3D0D7}</a:tableStyleId>
                  </a:tblPr>
                  <a:tblGrid>
                    <a:gridCol w="2892450">
                      <a:extLst>
                        <a:ext uri="{9D8B030D-6E8A-4147-A177-3AD203B41FA5}">
                          <a16:colId xmlns:a16="http://schemas.microsoft.com/office/drawing/2014/main" val="3468919068"/>
                        </a:ext>
                      </a:extLst>
                    </a:gridCol>
                  </a:tblGrid>
                  <a:tr h="357652">
                    <a:tc>
                      <a:txBody>
                        <a:bodyPr/>
                        <a:lstStyle/>
                        <a:p>
                          <a:pPr algn="ctr"/>
                          <a:r>
                            <a:rPr lang="en-GB" sz="1400" b="1" dirty="0"/>
                            <a:t>Normalised Moneyness</a:t>
                          </a:r>
                        </a:p>
                      </a:txBody>
                      <a:tcPr anchor="ctr"/>
                    </a:tc>
                    <a:extLst>
                      <a:ext uri="{0D108BD9-81ED-4DB2-BD59-A6C34878D82A}">
                        <a16:rowId xmlns:a16="http://schemas.microsoft.com/office/drawing/2014/main" val="1089883550"/>
                      </a:ext>
                    </a:extLst>
                  </a:tr>
                  <a:tr h="1257814">
                    <a:tc>
                      <a:txBody>
                        <a:bodyPr/>
                        <a:lstStyle/>
                        <a:p>
                          <a:pPr algn="ctr"/>
                          <a14:m>
                            <m:oMathPara xmlns:m="http://schemas.openxmlformats.org/officeDocument/2006/math">
                              <m:oMathParaPr>
                                <m:jc m:val="centerGroup"/>
                              </m:oMathParaPr>
                              <m:oMath xmlns:m="http://schemas.openxmlformats.org/officeDocument/2006/math">
                                <m:f>
                                  <m:fPr>
                                    <m:ctrlPr>
                                      <a:rPr lang="en-GB" b="0" i="1" smtClean="0">
                                        <a:solidFill>
                                          <a:schemeClr val="tx1"/>
                                        </a:solidFill>
                                        <a:latin typeface="Cambria Math" panose="02040503050406030204" pitchFamily="18" charset="0"/>
                                      </a:rPr>
                                    </m:ctrlPr>
                                  </m:fPr>
                                  <m:num>
                                    <m:func>
                                      <m:funcPr>
                                        <m:ctrlPr>
                                          <a:rPr lang="en-GB" b="0" i="1" smtClean="0">
                                            <a:solidFill>
                                              <a:schemeClr val="tx1"/>
                                            </a:solidFill>
                                            <a:latin typeface="Cambria Math" panose="02040503050406030204" pitchFamily="18" charset="0"/>
                                          </a:rPr>
                                        </m:ctrlPr>
                                      </m:funcPr>
                                      <m:fName>
                                        <m:r>
                                          <m:rPr>
                                            <m:sty m:val="p"/>
                                          </m:rPr>
                                          <a:rPr lang="en-GB" b="0" i="0" smtClean="0">
                                            <a:solidFill>
                                              <a:schemeClr val="tx1"/>
                                            </a:solidFill>
                                            <a:latin typeface="Cambria Math" panose="02040503050406030204" pitchFamily="18" charset="0"/>
                                          </a:rPr>
                                          <m:t>ln</m:t>
                                        </m:r>
                                      </m:fName>
                                      <m:e>
                                        <m:d>
                                          <m:dPr>
                                            <m:ctrlPr>
                                              <a:rPr lang="en-GB" b="0" i="1" smtClean="0">
                                                <a:solidFill>
                                                  <a:schemeClr val="tx1"/>
                                                </a:solidFill>
                                                <a:latin typeface="Cambria Math" panose="02040503050406030204" pitchFamily="18" charset="0"/>
                                              </a:rPr>
                                            </m:ctrlPr>
                                          </m:dPr>
                                          <m:e>
                                            <m:f>
                                              <m:fPr>
                                                <m:ctrlPr>
                                                  <a:rPr lang="en-GB" b="0" i="1" smtClean="0">
                                                    <a:solidFill>
                                                      <a:schemeClr val="tx1"/>
                                                    </a:solidFill>
                                                    <a:latin typeface="Cambria Math" panose="02040503050406030204" pitchFamily="18" charset="0"/>
                                                  </a:rPr>
                                                </m:ctrlPr>
                                              </m:fPr>
                                              <m:num>
                                                <m:r>
                                                  <a:rPr lang="en-GB" b="0" i="1" smtClean="0">
                                                    <a:solidFill>
                                                      <a:schemeClr val="tx1"/>
                                                    </a:solidFill>
                                                    <a:latin typeface="Cambria Math" panose="02040503050406030204" pitchFamily="18" charset="0"/>
                                                  </a:rPr>
                                                  <m:t>𝐾</m:t>
                                                </m:r>
                                              </m:num>
                                              <m:den>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𝐹</m:t>
                                                    </m:r>
                                                  </m:e>
                                                  <m:sub>
                                                    <m:r>
                                                      <a:rPr lang="en-GB" b="0" i="1" smtClean="0">
                                                        <a:solidFill>
                                                          <a:schemeClr val="tx1"/>
                                                        </a:solidFill>
                                                        <a:latin typeface="Cambria Math" panose="02040503050406030204" pitchFamily="18" charset="0"/>
                                                      </a:rPr>
                                                      <m:t>𝑡</m:t>
                                                    </m:r>
                                                  </m:sub>
                                                </m:sSub>
                                              </m:den>
                                            </m:f>
                                          </m:e>
                                        </m:d>
                                      </m:e>
                                    </m:func>
                                  </m:num>
                                  <m:den>
                                    <m:sSub>
                                      <m:sSubPr>
                                        <m:ctrlPr>
                                          <a:rPr lang="en-GB" i="1">
                                            <a:solidFill>
                                              <a:schemeClr val="tx1"/>
                                            </a:solidFill>
                                            <a:latin typeface="Cambria Math" panose="02040503050406030204" pitchFamily="18" charset="0"/>
                                            <a:ea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𝜎</m:t>
                                        </m:r>
                                      </m:e>
                                      <m:sub>
                                        <m:r>
                                          <a:rPr lang="en-GB" i="1">
                                            <a:solidFill>
                                              <a:schemeClr val="tx1"/>
                                            </a:solidFill>
                                            <a:latin typeface="Cambria Math" panose="02040503050406030204" pitchFamily="18" charset="0"/>
                                            <a:ea typeface="Cambria Math" panose="02040503050406030204" pitchFamily="18" charset="0"/>
                                          </a:rPr>
                                          <m:t>𝐴𝑇𝑀</m:t>
                                        </m:r>
                                        <m:r>
                                          <a:rPr lang="en-GB" i="1">
                                            <a:solidFill>
                                              <a:schemeClr val="tx1"/>
                                            </a:solidFill>
                                            <a:latin typeface="Cambria Math" panose="02040503050406030204" pitchFamily="18" charset="0"/>
                                            <a:ea typeface="Cambria Math" panose="02040503050406030204" pitchFamily="18" charset="0"/>
                                          </a:rPr>
                                          <m:t>,</m:t>
                                        </m:r>
                                        <m:r>
                                          <a:rPr lang="en-GB" i="1">
                                            <a:solidFill>
                                              <a:schemeClr val="tx1"/>
                                            </a:solidFill>
                                            <a:latin typeface="Cambria Math" panose="02040503050406030204" pitchFamily="18" charset="0"/>
                                            <a:ea typeface="Cambria Math" panose="02040503050406030204" pitchFamily="18" charset="0"/>
                                          </a:rPr>
                                          <m:t>𝑡</m:t>
                                        </m:r>
                                      </m:sub>
                                    </m:sSub>
                                    <m:r>
                                      <a:rPr lang="en-GB" i="1">
                                        <a:solidFill>
                                          <a:schemeClr val="tx1"/>
                                        </a:solidFill>
                                        <a:latin typeface="Cambria Math" panose="02040503050406030204" pitchFamily="18" charset="0"/>
                                        <a:ea typeface="Cambria Math" panose="02040503050406030204" pitchFamily="18" charset="0"/>
                                      </a:rPr>
                                      <m:t>∙</m:t>
                                    </m:r>
                                    <m:rad>
                                      <m:radPr>
                                        <m:degHide m:val="on"/>
                                        <m:ctrlPr>
                                          <a:rPr lang="en-GB" i="1">
                                            <a:solidFill>
                                              <a:schemeClr val="tx1"/>
                                            </a:solidFill>
                                            <a:latin typeface="Cambria Math" panose="02040503050406030204" pitchFamily="18" charset="0"/>
                                            <a:ea typeface="Cambria Math" panose="02040503050406030204" pitchFamily="18" charset="0"/>
                                          </a:rPr>
                                        </m:ctrlPr>
                                      </m:radPr>
                                      <m:deg/>
                                      <m:e>
                                        <m:r>
                                          <a:rPr lang="en-GB" i="1">
                                            <a:solidFill>
                                              <a:schemeClr val="tx1"/>
                                            </a:solidFill>
                                            <a:latin typeface="Cambria Math" panose="02040503050406030204" pitchFamily="18" charset="0"/>
                                            <a:ea typeface="Cambria Math" panose="02040503050406030204" pitchFamily="18" charset="0"/>
                                          </a:rPr>
                                          <m:t>𝑡</m:t>
                                        </m:r>
                                      </m:e>
                                    </m:rad>
                                  </m:den>
                                </m:f>
                                <m:r>
                                  <a:rPr lang="en-GB" b="0" i="1" smtClean="0">
                                    <a:solidFill>
                                      <a:schemeClr val="tx1"/>
                                    </a:solidFill>
                                    <a:latin typeface="Cambria Math" panose="02040503050406030204" pitchFamily="18" charset="0"/>
                                  </a:rPr>
                                  <m:t>=</m:t>
                                </m:r>
                                <m:f>
                                  <m:fPr>
                                    <m:ctrlPr>
                                      <a:rPr lang="en-GB" i="1">
                                        <a:solidFill>
                                          <a:schemeClr val="tx1"/>
                                        </a:solidFill>
                                        <a:latin typeface="Cambria Math" panose="02040503050406030204" pitchFamily="18" charset="0"/>
                                      </a:rPr>
                                    </m:ctrlPr>
                                  </m:fPr>
                                  <m:num>
                                    <m:r>
                                      <m:rPr>
                                        <m:sty m:val="p"/>
                                      </m:rPr>
                                      <a:rPr lang="en-GB">
                                        <a:solidFill>
                                          <a:schemeClr val="tx1"/>
                                        </a:solidFill>
                                        <a:latin typeface="Cambria Math" panose="02040503050406030204" pitchFamily="18" charset="0"/>
                                      </a:rPr>
                                      <m:t>ln</m:t>
                                    </m:r>
                                    <m:d>
                                      <m:dPr>
                                        <m:ctrlPr>
                                          <a:rPr lang="en-GB" i="1">
                                            <a:solidFill>
                                              <a:schemeClr val="tx1"/>
                                            </a:solidFill>
                                            <a:latin typeface="Cambria Math" panose="02040503050406030204" pitchFamily="18" charset="0"/>
                                          </a:rPr>
                                        </m:ctrlPr>
                                      </m:dPr>
                                      <m:e>
                                        <m:f>
                                          <m:fPr>
                                            <m:ctrlPr>
                                              <a:rPr lang="en-GB" i="1">
                                                <a:solidFill>
                                                  <a:schemeClr val="tx1"/>
                                                </a:solidFill>
                                                <a:latin typeface="Cambria Math" panose="02040503050406030204" pitchFamily="18" charset="0"/>
                                              </a:rPr>
                                            </m:ctrlPr>
                                          </m:fPr>
                                          <m:num>
                                            <m:sSup>
                                              <m:sSupPr>
                                                <m:ctrlPr>
                                                  <a:rPr lang="en-GB" i="1">
                                                    <a:solidFill>
                                                      <a:schemeClr val="tx1"/>
                                                    </a:solidFill>
                                                    <a:latin typeface="Cambria Math" panose="02040503050406030204" pitchFamily="18" charset="0"/>
                                                  </a:rPr>
                                                </m:ctrlPr>
                                              </m:sSupPr>
                                              <m:e>
                                                <m:r>
                                                  <a:rPr lang="en-GB" i="1">
                                                    <a:solidFill>
                                                      <a:schemeClr val="tx1"/>
                                                    </a:solidFill>
                                                    <a:latin typeface="Cambria Math" panose="02040503050406030204" pitchFamily="18" charset="0"/>
                                                  </a:rPr>
                                                  <m:t>𝐾</m:t>
                                                </m:r>
                                              </m:e>
                                              <m:sup>
                                                <m:r>
                                                  <a:rPr lang="en-GB" i="1">
                                                    <a:solidFill>
                                                      <a:schemeClr val="tx1"/>
                                                    </a:solidFill>
                                                    <a:latin typeface="Cambria Math" panose="02040503050406030204" pitchFamily="18" charset="0"/>
                                                  </a:rPr>
                                                  <m:t>𝑃𝑟𝑜𝑥𝑦</m:t>
                                                </m:r>
                                              </m:sup>
                                            </m:sSup>
                                          </m:num>
                                          <m:den>
                                            <m:sSubSup>
                                              <m:sSubSupPr>
                                                <m:ctrlPr>
                                                  <a:rPr lang="en-GB" i="1">
                                                    <a:solidFill>
                                                      <a:schemeClr val="tx1"/>
                                                    </a:solidFill>
                                                    <a:latin typeface="Cambria Math" panose="02040503050406030204" pitchFamily="18" charset="0"/>
                                                  </a:rPr>
                                                </m:ctrlPr>
                                              </m:sSubSupPr>
                                              <m:e>
                                                <m:r>
                                                  <a:rPr lang="en-GB" i="1">
                                                    <a:solidFill>
                                                      <a:schemeClr val="tx1"/>
                                                    </a:solidFill>
                                                    <a:latin typeface="Cambria Math" panose="02040503050406030204" pitchFamily="18" charset="0"/>
                                                  </a:rPr>
                                                  <m:t>𝐹</m:t>
                                                </m:r>
                                              </m:e>
                                              <m:sub>
                                                <m:r>
                                                  <a:rPr lang="en-GB" i="1">
                                                    <a:solidFill>
                                                      <a:schemeClr val="tx1"/>
                                                    </a:solidFill>
                                                    <a:latin typeface="Cambria Math" panose="02040503050406030204" pitchFamily="18" charset="0"/>
                                                  </a:rPr>
                                                  <m:t>𝑡</m:t>
                                                </m:r>
                                              </m:sub>
                                              <m:sup>
                                                <m:r>
                                                  <a:rPr lang="en-GB" i="1">
                                                    <a:solidFill>
                                                      <a:schemeClr val="tx1"/>
                                                    </a:solidFill>
                                                    <a:latin typeface="Cambria Math" panose="02040503050406030204" pitchFamily="18" charset="0"/>
                                                  </a:rPr>
                                                  <m:t>𝑃𝑟𝑜𝑥𝑦</m:t>
                                                </m:r>
                                              </m:sup>
                                            </m:sSubSup>
                                          </m:den>
                                        </m:f>
                                      </m:e>
                                    </m:d>
                                  </m:num>
                                  <m:den>
                                    <m:sSubSup>
                                      <m:sSubSupPr>
                                        <m:ctrlPr>
                                          <a:rPr lang="en-GB" i="1">
                                            <a:solidFill>
                                              <a:schemeClr val="tx1"/>
                                            </a:solidFill>
                                            <a:latin typeface="Cambria Math" panose="02040503050406030204" pitchFamily="18" charset="0"/>
                                            <a:ea typeface="Cambria Math" panose="02040503050406030204" pitchFamily="18" charset="0"/>
                                          </a:rPr>
                                        </m:ctrlPr>
                                      </m:sSubSupPr>
                                      <m:e>
                                        <m:r>
                                          <a:rPr lang="en-GB" i="1">
                                            <a:solidFill>
                                              <a:schemeClr val="tx1"/>
                                            </a:solidFill>
                                            <a:latin typeface="Cambria Math" panose="02040503050406030204" pitchFamily="18" charset="0"/>
                                            <a:ea typeface="Cambria Math" panose="02040503050406030204" pitchFamily="18" charset="0"/>
                                          </a:rPr>
                                          <m:t>𝜎</m:t>
                                        </m:r>
                                      </m:e>
                                      <m:sub>
                                        <m:r>
                                          <a:rPr lang="en-GB" i="1">
                                            <a:solidFill>
                                              <a:schemeClr val="tx1"/>
                                            </a:solidFill>
                                            <a:latin typeface="Cambria Math" panose="02040503050406030204" pitchFamily="18" charset="0"/>
                                            <a:ea typeface="Cambria Math" panose="02040503050406030204" pitchFamily="18" charset="0"/>
                                          </a:rPr>
                                          <m:t>𝐴𝑇𝑀</m:t>
                                        </m:r>
                                        <m:r>
                                          <a:rPr lang="en-GB" i="1">
                                            <a:solidFill>
                                              <a:schemeClr val="tx1"/>
                                            </a:solidFill>
                                            <a:latin typeface="Cambria Math" panose="02040503050406030204" pitchFamily="18" charset="0"/>
                                            <a:ea typeface="Cambria Math" panose="02040503050406030204" pitchFamily="18" charset="0"/>
                                          </a:rPr>
                                          <m:t>,</m:t>
                                        </m:r>
                                        <m:r>
                                          <a:rPr lang="en-GB" i="1">
                                            <a:solidFill>
                                              <a:schemeClr val="tx1"/>
                                            </a:solidFill>
                                            <a:latin typeface="Cambria Math" panose="02040503050406030204" pitchFamily="18" charset="0"/>
                                            <a:ea typeface="Cambria Math" panose="02040503050406030204" pitchFamily="18" charset="0"/>
                                          </a:rPr>
                                          <m:t>𝑡</m:t>
                                        </m:r>
                                      </m:sub>
                                      <m:sup>
                                        <m:r>
                                          <a:rPr lang="en-GB" i="1">
                                            <a:solidFill>
                                              <a:schemeClr val="tx1"/>
                                            </a:solidFill>
                                            <a:latin typeface="Cambria Math" panose="02040503050406030204" pitchFamily="18" charset="0"/>
                                            <a:ea typeface="Cambria Math" panose="02040503050406030204" pitchFamily="18" charset="0"/>
                                          </a:rPr>
                                          <m:t>𝑃𝑟𝑜𝑥𝑦</m:t>
                                        </m:r>
                                      </m:sup>
                                    </m:sSubSup>
                                    <m:r>
                                      <a:rPr lang="en-GB" i="1">
                                        <a:solidFill>
                                          <a:schemeClr val="tx1"/>
                                        </a:solidFill>
                                        <a:latin typeface="Cambria Math" panose="02040503050406030204" pitchFamily="18" charset="0"/>
                                        <a:ea typeface="Cambria Math" panose="02040503050406030204" pitchFamily="18" charset="0"/>
                                      </a:rPr>
                                      <m:t>∙</m:t>
                                    </m:r>
                                    <m:rad>
                                      <m:radPr>
                                        <m:degHide m:val="on"/>
                                        <m:ctrlPr>
                                          <a:rPr lang="en-GB" i="1">
                                            <a:solidFill>
                                              <a:schemeClr val="tx1"/>
                                            </a:solidFill>
                                            <a:latin typeface="Cambria Math" panose="02040503050406030204" pitchFamily="18" charset="0"/>
                                            <a:ea typeface="Cambria Math" panose="02040503050406030204" pitchFamily="18" charset="0"/>
                                          </a:rPr>
                                        </m:ctrlPr>
                                      </m:radPr>
                                      <m:deg/>
                                      <m:e>
                                        <m:r>
                                          <a:rPr lang="en-GB" i="1">
                                            <a:solidFill>
                                              <a:schemeClr val="tx1"/>
                                            </a:solidFill>
                                            <a:latin typeface="Cambria Math" panose="02040503050406030204" pitchFamily="18" charset="0"/>
                                            <a:ea typeface="Cambria Math" panose="02040503050406030204" pitchFamily="18" charset="0"/>
                                          </a:rPr>
                                          <m:t>𝑡</m:t>
                                        </m:r>
                                      </m:e>
                                    </m:rad>
                                  </m:den>
                                </m:f>
                              </m:oMath>
                            </m:oMathPara>
                          </a14:m>
                          <a:endParaRPr lang="en-GB" sz="1200" dirty="0"/>
                        </a:p>
                      </a:txBody>
                      <a:tcPr/>
                    </a:tc>
                    <a:extLst>
                      <a:ext uri="{0D108BD9-81ED-4DB2-BD59-A6C34878D82A}">
                        <a16:rowId xmlns:a16="http://schemas.microsoft.com/office/drawing/2014/main" val="2498872384"/>
                      </a:ext>
                    </a:extLst>
                  </a:tr>
                </a:tbl>
              </a:graphicData>
            </a:graphic>
          </p:graphicFrame>
        </mc:Choice>
        <mc:Fallback xmlns="">
          <p:graphicFrame>
            <p:nvGraphicFramePr>
              <p:cNvPr id="32" name="Table 31">
                <a:extLst>
                  <a:ext uri="{FF2B5EF4-FFF2-40B4-BE49-F238E27FC236}">
                    <a16:creationId xmlns:a16="http://schemas.microsoft.com/office/drawing/2014/main" id="{053AF8B2-251A-BA45-1AAD-0255EC32AE7F}"/>
                  </a:ext>
                </a:extLst>
              </p:cNvPr>
              <p:cNvGraphicFramePr>
                <a:graphicFrameLocks noGrp="1"/>
              </p:cNvGraphicFramePr>
              <p:nvPr>
                <p:extLst>
                  <p:ext uri="{D42A27DB-BD31-4B8C-83A1-F6EECF244321}">
                    <p14:modId xmlns:p14="http://schemas.microsoft.com/office/powerpoint/2010/main" val="4139821700"/>
                  </p:ext>
                </p:extLst>
              </p:nvPr>
            </p:nvGraphicFramePr>
            <p:xfrm>
              <a:off x="4093024" y="2339667"/>
              <a:ext cx="2892450" cy="1615466"/>
            </p:xfrm>
            <a:graphic>
              <a:graphicData uri="http://schemas.openxmlformats.org/drawingml/2006/table">
                <a:tbl>
                  <a:tblPr firstRow="1" bandRow="1">
                    <a:tableStyleId>{7E9639D4-E3E2-4D34-9284-5A2195B3D0D7}</a:tableStyleId>
                  </a:tblPr>
                  <a:tblGrid>
                    <a:gridCol w="2892450">
                      <a:extLst>
                        <a:ext uri="{9D8B030D-6E8A-4147-A177-3AD203B41FA5}">
                          <a16:colId xmlns:a16="http://schemas.microsoft.com/office/drawing/2014/main" val="3468919068"/>
                        </a:ext>
                      </a:extLst>
                    </a:gridCol>
                  </a:tblGrid>
                  <a:tr h="357652">
                    <a:tc>
                      <a:txBody>
                        <a:bodyPr/>
                        <a:lstStyle/>
                        <a:p>
                          <a:pPr algn="ctr"/>
                          <a:r>
                            <a:rPr lang="en-GB" sz="1400" b="1" dirty="0"/>
                            <a:t>Normalised Moneyness</a:t>
                          </a:r>
                        </a:p>
                      </a:txBody>
                      <a:tcPr anchor="ctr"/>
                    </a:tc>
                    <a:extLst>
                      <a:ext uri="{0D108BD9-81ED-4DB2-BD59-A6C34878D82A}">
                        <a16:rowId xmlns:a16="http://schemas.microsoft.com/office/drawing/2014/main" val="1089883550"/>
                      </a:ext>
                    </a:extLst>
                  </a:tr>
                  <a:tr h="1257814">
                    <a:tc>
                      <a:txBody>
                        <a:bodyPr/>
                        <a:lstStyle/>
                        <a:p>
                          <a:endParaRPr lang="en-US"/>
                        </a:p>
                      </a:txBody>
                      <a:tcPr>
                        <a:blipFill>
                          <a:blip r:embed="rId12"/>
                          <a:stretch>
                            <a:fillRect l="-211" t="-28502" r="-211" b="-483"/>
                          </a:stretch>
                        </a:blipFill>
                      </a:tcPr>
                    </a:tc>
                    <a:extLst>
                      <a:ext uri="{0D108BD9-81ED-4DB2-BD59-A6C34878D82A}">
                        <a16:rowId xmlns:a16="http://schemas.microsoft.com/office/drawing/2014/main" val="2498872384"/>
                      </a:ext>
                    </a:extLst>
                  </a:tr>
                </a:tbl>
              </a:graphicData>
            </a:graphic>
          </p:graphicFrame>
        </mc:Fallback>
      </mc:AlternateContent>
    </p:spTree>
    <p:extLst>
      <p:ext uri="{BB962C8B-B14F-4D97-AF65-F5344CB8AC3E}">
        <p14:creationId xmlns:p14="http://schemas.microsoft.com/office/powerpoint/2010/main" val="764885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0" grpId="0"/>
      <p:bldP spid="12" grpId="0"/>
      <p:bldP spid="16" grpId="0"/>
      <p:bldP spid="18" grpId="0"/>
      <p:bldP spid="1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845FF0-0428-85E6-24E5-CC322AAEA621}"/>
              </a:ext>
            </a:extLst>
          </p:cNvPr>
          <p:cNvSpPr>
            <a:spLocks noGrp="1"/>
          </p:cNvSpPr>
          <p:nvPr>
            <p:ph type="ctrTitle"/>
          </p:nvPr>
        </p:nvSpPr>
        <p:spPr/>
        <p:txBody>
          <a:bodyPr/>
          <a:lstStyle/>
          <a:p>
            <a:r>
              <a:rPr lang="en-GB" dirty="0"/>
              <a:t>Equity Volatility Interpolation/Extrapolation</a:t>
            </a:r>
          </a:p>
        </p:txBody>
      </p:sp>
      <p:sp>
        <p:nvSpPr>
          <p:cNvPr id="6" name="Text Placeholder 5">
            <a:extLst>
              <a:ext uri="{FF2B5EF4-FFF2-40B4-BE49-F238E27FC236}">
                <a16:creationId xmlns:a16="http://schemas.microsoft.com/office/drawing/2014/main" id="{610D4079-4A4E-788E-E766-14CFD05A8F76}"/>
              </a:ext>
            </a:extLst>
          </p:cNvPr>
          <p:cNvSpPr>
            <a:spLocks noGrp="1"/>
          </p:cNvSpPr>
          <p:nvPr>
            <p:ph type="body" sz="quarter" idx="10"/>
          </p:nvPr>
        </p:nvSpPr>
        <p:spPr/>
        <p:txBody>
          <a:bodyPr/>
          <a:lstStyle/>
          <a:p>
            <a:r>
              <a:rPr lang="en-US" sz="1400" dirty="0"/>
              <a:t>European Equity Option - Calibration &amp; Pricing</a:t>
            </a:r>
            <a:endParaRPr lang="en-GB" dirty="0"/>
          </a:p>
        </p:txBody>
      </p:sp>
      <p:graphicFrame>
        <p:nvGraphicFramePr>
          <p:cNvPr id="3" name="Table 2">
            <a:extLst>
              <a:ext uri="{FF2B5EF4-FFF2-40B4-BE49-F238E27FC236}">
                <a16:creationId xmlns:a16="http://schemas.microsoft.com/office/drawing/2014/main" id="{3BCDA2B3-DCCC-98AE-0119-0976609BA5AF}"/>
              </a:ext>
            </a:extLst>
          </p:cNvPr>
          <p:cNvGraphicFramePr>
            <a:graphicFrameLocks noGrp="1"/>
          </p:cNvGraphicFramePr>
          <p:nvPr>
            <p:extLst>
              <p:ext uri="{D42A27DB-BD31-4B8C-83A1-F6EECF244321}">
                <p14:modId xmlns:p14="http://schemas.microsoft.com/office/powerpoint/2010/main" val="4236643938"/>
              </p:ext>
            </p:extLst>
          </p:nvPr>
        </p:nvGraphicFramePr>
        <p:xfrm>
          <a:off x="527050" y="771486"/>
          <a:ext cx="10964613" cy="5666002"/>
        </p:xfrm>
        <a:graphic>
          <a:graphicData uri="http://schemas.openxmlformats.org/drawingml/2006/table">
            <a:tbl>
              <a:tblPr firstRow="1">
                <a:tableStyleId>{7DF18680-E054-41AD-8BC1-D1AEF772440D}</a:tableStyleId>
              </a:tblPr>
              <a:tblGrid>
                <a:gridCol w="1575608">
                  <a:extLst>
                    <a:ext uri="{9D8B030D-6E8A-4147-A177-3AD203B41FA5}">
                      <a16:colId xmlns:a16="http://schemas.microsoft.com/office/drawing/2014/main" val="1684951682"/>
                    </a:ext>
                  </a:extLst>
                </a:gridCol>
                <a:gridCol w="1575608">
                  <a:extLst>
                    <a:ext uri="{9D8B030D-6E8A-4147-A177-3AD203B41FA5}">
                      <a16:colId xmlns:a16="http://schemas.microsoft.com/office/drawing/2014/main" val="526569583"/>
                    </a:ext>
                  </a:extLst>
                </a:gridCol>
                <a:gridCol w="2145925">
                  <a:extLst>
                    <a:ext uri="{9D8B030D-6E8A-4147-A177-3AD203B41FA5}">
                      <a16:colId xmlns:a16="http://schemas.microsoft.com/office/drawing/2014/main" val="1279366574"/>
                    </a:ext>
                  </a:extLst>
                </a:gridCol>
                <a:gridCol w="1319358">
                  <a:extLst>
                    <a:ext uri="{9D8B030D-6E8A-4147-A177-3AD203B41FA5}">
                      <a16:colId xmlns:a16="http://schemas.microsoft.com/office/drawing/2014/main" val="1879195479"/>
                    </a:ext>
                  </a:extLst>
                </a:gridCol>
                <a:gridCol w="1459466">
                  <a:extLst>
                    <a:ext uri="{9D8B030D-6E8A-4147-A177-3AD203B41FA5}">
                      <a16:colId xmlns:a16="http://schemas.microsoft.com/office/drawing/2014/main" val="1015073901"/>
                    </a:ext>
                  </a:extLst>
                </a:gridCol>
                <a:gridCol w="1444324">
                  <a:extLst>
                    <a:ext uri="{9D8B030D-6E8A-4147-A177-3AD203B41FA5}">
                      <a16:colId xmlns:a16="http://schemas.microsoft.com/office/drawing/2014/main" val="3987571333"/>
                    </a:ext>
                  </a:extLst>
                </a:gridCol>
                <a:gridCol w="1444324">
                  <a:extLst>
                    <a:ext uri="{9D8B030D-6E8A-4147-A177-3AD203B41FA5}">
                      <a16:colId xmlns:a16="http://schemas.microsoft.com/office/drawing/2014/main" val="781955986"/>
                    </a:ext>
                  </a:extLst>
                </a:gridCol>
              </a:tblGrid>
              <a:tr h="665290">
                <a:tc gridSpan="2">
                  <a:txBody>
                    <a:bodyPr/>
                    <a:lstStyle/>
                    <a:p>
                      <a:pPr algn="ctr"/>
                      <a:endParaRPr lang="en-GB" dirty="0"/>
                    </a:p>
                  </a:txBody>
                  <a:tcPr anchor="ctr">
                    <a:lnR w="12700" cmpd="sng">
                      <a:noFill/>
                    </a:lnR>
                    <a:noFill/>
                  </a:tcPr>
                </a:tc>
                <a:tc hMerge="1">
                  <a:txBody>
                    <a:bodyPr/>
                    <a:lstStyle/>
                    <a:p>
                      <a:endParaRPr lang="en-GB"/>
                    </a:p>
                  </a:txBody>
                  <a:tcPr/>
                </a:tc>
                <a:tc rowSpan="2">
                  <a:txBody>
                    <a:bodyPr/>
                    <a:lstStyle/>
                    <a:p>
                      <a:pPr algn="ctr"/>
                      <a:r>
                        <a:rPr lang="en-GB" dirty="0">
                          <a:solidFill>
                            <a:schemeClr val="bg1"/>
                          </a:solidFill>
                        </a:rPr>
                        <a:t>Curve </a:t>
                      </a:r>
                    </a:p>
                  </a:txBody>
                  <a:tcPr anchor="ct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tc gridSpan="2">
                  <a:txBody>
                    <a:bodyPr/>
                    <a:lstStyle/>
                    <a:p>
                      <a:pPr marL="0" algn="ctr" defTabSz="914400" rtl="0" eaLnBrk="1" latinLnBrk="0" hangingPunct="1"/>
                      <a:r>
                        <a:rPr lang="en-GB" sz="1800" b="1" kern="1200" dirty="0">
                          <a:solidFill>
                            <a:schemeClr val="bg1"/>
                          </a:solidFill>
                          <a:latin typeface="+mn-lt"/>
                          <a:ea typeface="+mn-ea"/>
                          <a:cs typeface="+mn-cs"/>
                        </a:rPr>
                        <a:t>Strike Surface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pPr algn="ctr"/>
                      <a:endParaRPr lang="en-GB" dirty="0">
                        <a:solidFill>
                          <a:schemeClr val="bg1"/>
                        </a:solidFill>
                      </a:endParaRPr>
                    </a:p>
                  </a:txBody>
                  <a:tcPr anchor="ctr">
                    <a:solidFill>
                      <a:schemeClr val="tx1"/>
                    </a:solidFill>
                  </a:tcPr>
                </a:tc>
                <a:tc rowSpan="2">
                  <a:txBody>
                    <a:bodyPr/>
                    <a:lstStyle/>
                    <a:p>
                      <a:pPr marL="0" algn="ctr" defTabSz="914400" rtl="0" eaLnBrk="1" latinLnBrk="0" hangingPunct="1"/>
                      <a:r>
                        <a:rPr lang="en-GB" sz="1800" b="1" kern="1200" dirty="0">
                          <a:solidFill>
                            <a:schemeClr val="bg1"/>
                          </a:solidFill>
                          <a:latin typeface="+mn-lt"/>
                          <a:ea typeface="+mn-ea"/>
                          <a:cs typeface="+mn-cs"/>
                        </a:rPr>
                        <a:t>Moneyness Surface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tc rowSpan="2">
                  <a:txBody>
                    <a:bodyPr/>
                    <a:lstStyle/>
                    <a:p>
                      <a:pPr algn="ctr"/>
                      <a:r>
                        <a:rPr lang="en-GB" dirty="0">
                          <a:solidFill>
                            <a:schemeClr val="bg1"/>
                          </a:solidFill>
                        </a:rPr>
                        <a:t>Delta </a:t>
                      </a:r>
                    </a:p>
                    <a:p>
                      <a:pPr algn="ctr"/>
                      <a:r>
                        <a:rPr lang="en-GB" dirty="0">
                          <a:solidFill>
                            <a:schemeClr val="bg1"/>
                          </a:solidFill>
                        </a:rPr>
                        <a:t>Surface</a:t>
                      </a:r>
                    </a:p>
                  </a:txBody>
                  <a:tcPr anchor="ctr">
                    <a:lnL w="1270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982253554"/>
                  </a:ext>
                </a:extLst>
              </a:tr>
              <a:tr h="0">
                <a:tc gridSpan="2">
                  <a:txBody>
                    <a:bodyPr/>
                    <a:lstStyle/>
                    <a:p>
                      <a:pPr algn="ctr"/>
                      <a:endParaRPr lang="en-GB" dirty="0"/>
                    </a:p>
                  </a:txBody>
                  <a:tcPr anchor="ctr">
                    <a:lnR w="38100" cmpd="sng">
                      <a:noFill/>
                    </a:lnR>
                    <a:noFill/>
                  </a:tcPr>
                </a:tc>
                <a:tc hMerge="1">
                  <a:txBody>
                    <a:bodyPr/>
                    <a:lstStyle/>
                    <a:p>
                      <a:pPr algn="ctr"/>
                      <a:endParaRPr lang="en-GB" b="0" i="1" dirty="0"/>
                    </a:p>
                  </a:txBody>
                  <a:tcPr anchor="ctr"/>
                </a:tc>
                <a:tc vMerge="1">
                  <a:txBody>
                    <a:bodyPr/>
                    <a:lstStyle/>
                    <a:p>
                      <a:endParaRPr dirty="0"/>
                    </a:p>
                  </a:txBody>
                  <a:tcPr anchor="ctr">
                    <a:solidFill>
                      <a:schemeClr val="tx1"/>
                    </a:solidFill>
                  </a:tcPr>
                </a:tc>
                <a:tc>
                  <a:txBody>
                    <a:bodyPr/>
                    <a:lstStyle/>
                    <a:p>
                      <a:pPr marL="0" algn="ctr" defTabSz="914400" rtl="0" eaLnBrk="1" latinLnBrk="0" hangingPunct="1"/>
                      <a:r>
                        <a:rPr lang="en-GB" sz="1800" b="0" kern="1200" dirty="0">
                          <a:solidFill>
                            <a:schemeClr val="bg1"/>
                          </a:solidFill>
                          <a:latin typeface="+mn-lt"/>
                          <a:ea typeface="+mn-ea"/>
                          <a:cs typeface="+mn-cs"/>
                        </a:rPr>
                        <a:t>Volatility</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marL="0" algn="ctr" defTabSz="914400" rtl="0" eaLnBrk="1" latinLnBrk="0" hangingPunct="1"/>
                      <a:r>
                        <a:rPr lang="en-GB" sz="1800" b="0" kern="1200" dirty="0">
                          <a:solidFill>
                            <a:schemeClr val="bg1"/>
                          </a:solidFill>
                          <a:latin typeface="+mn-lt"/>
                          <a:ea typeface="+mn-ea"/>
                          <a:cs typeface="+mn-cs"/>
                        </a:rPr>
                        <a:t>Premium</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vMerge="1">
                  <a:txBody>
                    <a:bodyPr/>
                    <a:lstStyle/>
                    <a:p>
                      <a:pPr marL="0" algn="ctr" defTabSz="914400" rtl="0" eaLnBrk="1" latinLnBrk="0" hangingPunct="1"/>
                      <a:endParaRPr lang="en-GB" sz="1800" b="0" kern="1200" dirty="0">
                        <a:solidFill>
                          <a:schemeClr val="bg1"/>
                        </a:solidFill>
                        <a:latin typeface="+mn-lt"/>
                        <a:ea typeface="+mn-ea"/>
                        <a:cs typeface="+mn-cs"/>
                      </a:endParaRPr>
                    </a:p>
                  </a:txBody>
                  <a:tcPr anchor="ctr"/>
                </a:tc>
                <a:tc vMerge="1">
                  <a:txBody>
                    <a:bodyPr/>
                    <a:lstStyle/>
                    <a:p>
                      <a:endParaRPr dirty="0"/>
                    </a:p>
                  </a:txBody>
                  <a:tcPr anchor="ctr">
                    <a:solidFill>
                      <a:schemeClr val="tx1"/>
                    </a:solidFill>
                  </a:tcPr>
                </a:tc>
                <a:extLst>
                  <a:ext uri="{0D108BD9-81ED-4DB2-BD59-A6C34878D82A}">
                    <a16:rowId xmlns:a16="http://schemas.microsoft.com/office/drawing/2014/main" val="2645034671"/>
                  </a:ext>
                </a:extLst>
              </a:tr>
              <a:tr h="745854">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1"/>
                          </a:solidFill>
                        </a:rPr>
                        <a:t>Interpolation </a:t>
                      </a:r>
                      <a:r>
                        <a:rPr lang="en-GB" b="0" i="1" dirty="0">
                          <a:solidFill>
                            <a:schemeClr val="bg1"/>
                          </a:solidFill>
                        </a:rPr>
                        <a:t>(on Time Axis)</a:t>
                      </a:r>
                    </a:p>
                  </a:txBody>
                  <a:tcPr anchor="ctr">
                    <a:solidFill>
                      <a:schemeClr val="accent5">
                        <a:lumMod val="75000"/>
                      </a:schemeClr>
                    </a:solidFill>
                  </a:tcPr>
                </a:tc>
                <a:tc hMerge="1">
                  <a:txBody>
                    <a:bodyPr/>
                    <a:lstStyle/>
                    <a:p>
                      <a:pPr marL="0" algn="ctr" defTabSz="914400" rtl="0" eaLnBrk="1" latinLnBrk="0" hangingPunct="1"/>
                      <a:endParaRPr lang="en-GB" sz="1800" b="0" kern="1200" dirty="0">
                        <a:solidFill>
                          <a:schemeClr val="lt1"/>
                        </a:solidFill>
                        <a:latin typeface="+mn-lt"/>
                        <a:ea typeface="+mn-ea"/>
                        <a:cs typeface="+mn-cs"/>
                      </a:endParaRPr>
                    </a:p>
                  </a:txBody>
                  <a:tcPr anchor="ctr">
                    <a:solidFill>
                      <a:schemeClr val="accent5"/>
                    </a:solidFill>
                  </a:tcPr>
                </a:tc>
                <a:tc>
                  <a:txBody>
                    <a:bodyPr/>
                    <a:lstStyle/>
                    <a:p>
                      <a:pPr algn="ctr"/>
                      <a:r>
                        <a:rPr lang="en-GB" dirty="0"/>
                        <a:t>Linear, Cubic, LogLinear, LinearFlat </a:t>
                      </a:r>
                    </a:p>
                  </a:txBody>
                  <a:tcPr anchor="ctr">
                    <a:lnT w="38100" cmpd="sng">
                      <a:noFill/>
                    </a:lnT>
                  </a:tcPr>
                </a:tc>
                <a:tc gridSpan="4">
                  <a:txBody>
                    <a:bodyPr/>
                    <a:lstStyle/>
                    <a:p>
                      <a:pPr algn="ctr"/>
                      <a:r>
                        <a:rPr lang="en-GB" dirty="0"/>
                        <a:t>X</a:t>
                      </a:r>
                    </a:p>
                  </a:txBody>
                  <a:tcPr anchor="ctr"/>
                </a:tc>
                <a:tc hMerge="1">
                  <a:txBody>
                    <a:bodyPr/>
                    <a:lstStyle/>
                    <a:p>
                      <a:endParaRPr/>
                    </a:p>
                  </a:txBody>
                  <a:tcPr anchor="ctr"/>
                </a:tc>
                <a:tc hMerge="1">
                  <a:txBody>
                    <a:bodyPr/>
                    <a:lstStyle/>
                    <a:p>
                      <a:endParaRPr lang="en-GB"/>
                    </a:p>
                  </a:txBody>
                  <a:tcPr/>
                </a:tc>
                <a:tc hMerge="1">
                  <a:txBody>
                    <a:bodyPr/>
                    <a:lstStyle/>
                    <a:p>
                      <a:endParaRPr dirty="0"/>
                    </a:p>
                  </a:txBody>
                  <a:tcPr anchor="ctr"/>
                </a:tc>
                <a:extLst>
                  <a:ext uri="{0D108BD9-81ED-4DB2-BD59-A6C34878D82A}">
                    <a16:rowId xmlns:a16="http://schemas.microsoft.com/office/drawing/2014/main" val="3751752520"/>
                  </a:ext>
                </a:extLst>
              </a:tr>
              <a:tr h="432122">
                <a:tc rowSpan="2">
                  <a:txBody>
                    <a:bodyPr/>
                    <a:lstStyle/>
                    <a:p>
                      <a:pPr algn="ctr"/>
                      <a:r>
                        <a:rPr lang="en-GB" b="1" dirty="0">
                          <a:solidFill>
                            <a:schemeClr val="bg1"/>
                          </a:solidFill>
                        </a:rPr>
                        <a:t>Time Interpolation</a:t>
                      </a:r>
                    </a:p>
                  </a:txBody>
                  <a:tcPr anchor="ctr">
                    <a:solidFill>
                      <a:schemeClr val="accent5">
                        <a:lumMod val="75000"/>
                      </a:schemeClr>
                    </a:solidFill>
                  </a:tcPr>
                </a:tc>
                <a:tc>
                  <a:txBody>
                    <a:bodyPr/>
                    <a:lstStyle/>
                    <a:p>
                      <a:pPr marL="0" algn="ctr" defTabSz="914400" rtl="0" eaLnBrk="1" latinLnBrk="0" hangingPunct="1"/>
                      <a:r>
                        <a:rPr lang="en-GB" sz="1800" b="0" kern="1200" dirty="0">
                          <a:solidFill>
                            <a:schemeClr val="bg1"/>
                          </a:solidFill>
                          <a:latin typeface="+mn-lt"/>
                          <a:ea typeface="+mn-ea"/>
                          <a:cs typeface="+mn-cs"/>
                        </a:rPr>
                        <a:t>Wildcard</a:t>
                      </a:r>
                    </a:p>
                  </a:txBody>
                  <a:tcPr anchor="ctr">
                    <a:solidFill>
                      <a:schemeClr val="accent6">
                        <a:lumMod val="75000"/>
                      </a:schemeClr>
                    </a:solidFill>
                  </a:tcPr>
                </a:tc>
                <a:tc rowSpan="2">
                  <a:txBody>
                    <a:bodyPr/>
                    <a:lstStyle/>
                    <a:p>
                      <a:pPr algn="ctr"/>
                      <a:r>
                        <a:rPr lang="en-GB" dirty="0"/>
                        <a:t>X</a:t>
                      </a:r>
                    </a:p>
                  </a:txBody>
                  <a:tcPr anchor="ctr">
                    <a:solidFill>
                      <a:schemeClr val="tx1">
                        <a:lumMod val="20000"/>
                        <a:lumOff val="80000"/>
                      </a:schemeClr>
                    </a:solidFill>
                  </a:tcPr>
                </a:tc>
                <a:tc gridSpan="4">
                  <a:txBody>
                    <a:bodyPr/>
                    <a:lstStyle/>
                    <a:p>
                      <a:pPr algn="ctr"/>
                      <a:r>
                        <a:rPr lang="en-GB" dirty="0"/>
                        <a:t>Linear</a:t>
                      </a:r>
                    </a:p>
                  </a:txBody>
                  <a:tcPr anchor="ctr">
                    <a:solidFill>
                      <a:schemeClr val="tx1">
                        <a:lumMod val="20000"/>
                        <a:lumOff val="80000"/>
                      </a:schemeClr>
                    </a:solidFill>
                  </a:tcPr>
                </a:tc>
                <a:tc hMerge="1">
                  <a:txBody>
                    <a:bodyPr/>
                    <a:lstStyle/>
                    <a:p>
                      <a:pPr algn="ctr"/>
                      <a:endParaRPr lang="en-GB" dirty="0"/>
                    </a:p>
                  </a:txBody>
                  <a:tcPr anchor="ctr">
                    <a:solidFill>
                      <a:schemeClr val="tx1">
                        <a:lumMod val="20000"/>
                        <a:lumOff val="80000"/>
                      </a:schemeClr>
                    </a:solidFill>
                  </a:tcPr>
                </a:tc>
                <a:tc hMerge="1">
                  <a:txBody>
                    <a:bodyPr/>
                    <a:lstStyle/>
                    <a:p>
                      <a:endParaRPr lang="en-GB"/>
                    </a:p>
                  </a:txBody>
                  <a:tcPr/>
                </a:tc>
                <a:tc hMerge="1">
                  <a:txBody>
                    <a:bodyPr/>
                    <a:lstStyle/>
                    <a:p>
                      <a:pPr algn="ctr"/>
                      <a:endParaRPr lang="en-GB" dirty="0"/>
                    </a:p>
                  </a:txBody>
                  <a:tcPr anchor="ctr">
                    <a:solidFill>
                      <a:schemeClr val="tx1">
                        <a:lumMod val="20000"/>
                        <a:lumOff val="80000"/>
                      </a:schemeClr>
                    </a:solidFill>
                  </a:tcPr>
                </a:tc>
                <a:extLst>
                  <a:ext uri="{0D108BD9-81ED-4DB2-BD59-A6C34878D82A}">
                    <a16:rowId xmlns:a16="http://schemas.microsoft.com/office/drawing/2014/main" val="1648728629"/>
                  </a:ext>
                </a:extLst>
              </a:tr>
              <a:tr h="432122">
                <a:tc vMerge="1">
                  <a:txBody>
                    <a:bodyPr/>
                    <a:lstStyle/>
                    <a:p>
                      <a:pPr algn="ctr"/>
                      <a:endParaRPr lang="en-GB" dirty="0"/>
                    </a:p>
                  </a:txBody>
                  <a:tcPr anchor="ctr"/>
                </a:tc>
                <a:tc>
                  <a:txBody>
                    <a:bodyPr/>
                    <a:lstStyle/>
                    <a:p>
                      <a:pPr marL="0" algn="ctr" defTabSz="914400" rtl="0" eaLnBrk="1" latinLnBrk="0" hangingPunct="1"/>
                      <a:r>
                        <a:rPr lang="en-GB" sz="1800" b="0" kern="1200" dirty="0">
                          <a:solidFill>
                            <a:schemeClr val="bg1"/>
                          </a:solidFill>
                          <a:latin typeface="+mn-lt"/>
                          <a:ea typeface="+mn-ea"/>
                          <a:cs typeface="+mn-cs"/>
                        </a:rPr>
                        <a:t>Explicit</a:t>
                      </a:r>
                    </a:p>
                  </a:txBody>
                  <a:tcPr anchor="ctr">
                    <a:solidFill>
                      <a:schemeClr val="accent6">
                        <a:lumMod val="75000"/>
                      </a:schemeClr>
                    </a:solidFill>
                  </a:tcPr>
                </a:tc>
                <a:tc vMerge="1">
                  <a:txBody>
                    <a:bodyPr/>
                    <a:lstStyle/>
                    <a:p>
                      <a:pPr algn="ctr"/>
                      <a:endParaRPr lang="en-GB" dirty="0"/>
                    </a:p>
                  </a:txBody>
                  <a:tcPr anchor="ct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latin typeface="+mn-lt"/>
                          <a:ea typeface="+mn-ea"/>
                          <a:cs typeface="+mn-cs"/>
                        </a:rPr>
                        <a:t>Linear, Cubic</a:t>
                      </a:r>
                    </a:p>
                  </a:txBody>
                  <a:tcPr anchor="ctr">
                    <a:solidFill>
                      <a:schemeClr val="tx1">
                        <a:lumMod val="20000"/>
                        <a:lumOff val="80000"/>
                      </a:schemeClr>
                    </a:solidFill>
                  </a:tcPr>
                </a:tc>
                <a:tc hMerge="1">
                  <a:txBody>
                    <a:bodyPr/>
                    <a:lstStyle/>
                    <a:p>
                      <a:pPr marL="0" algn="ctr" defTabSz="914400" rtl="0" eaLnBrk="1" latinLnBrk="0" hangingPunct="1"/>
                      <a:endParaRPr lang="en-GB" sz="1800" kern="1200" dirty="0">
                        <a:solidFill>
                          <a:schemeClr val="dk1"/>
                        </a:solidFill>
                        <a:latin typeface="+mn-lt"/>
                        <a:ea typeface="+mn-ea"/>
                        <a:cs typeface="+mn-cs"/>
                      </a:endParaRPr>
                    </a:p>
                  </a:txBody>
                  <a:tcPr anchor="ctr">
                    <a:solidFill>
                      <a:schemeClr val="tx1">
                        <a:lumMod val="20000"/>
                        <a:lumOff val="80000"/>
                      </a:schemeClr>
                    </a:solidFill>
                  </a:tcPr>
                </a:tc>
                <a:tc hMerge="1">
                  <a:txBody>
                    <a:bodyPr/>
                    <a:lstStyle/>
                    <a:p>
                      <a:endParaRPr lang="en-GB"/>
                    </a:p>
                  </a:txBody>
                  <a:tcPr/>
                </a:tc>
                <a:tc hMerge="1">
                  <a:txBody>
                    <a:bodyPr/>
                    <a:lstStyle/>
                    <a:p>
                      <a:pPr marL="0" algn="ctr" defTabSz="914400" rtl="0" eaLnBrk="1" latinLnBrk="0" hangingPunct="1"/>
                      <a:endParaRPr lang="en-GB" sz="1800" kern="1200" dirty="0">
                        <a:solidFill>
                          <a:schemeClr val="dk1"/>
                        </a:solidFill>
                        <a:latin typeface="+mn-lt"/>
                        <a:ea typeface="+mn-ea"/>
                        <a:cs typeface="+mn-cs"/>
                      </a:endParaRPr>
                    </a:p>
                  </a:txBody>
                  <a:tcPr anchor="ctr">
                    <a:solidFill>
                      <a:schemeClr val="tx1">
                        <a:lumMod val="20000"/>
                        <a:lumOff val="80000"/>
                      </a:schemeClr>
                    </a:solidFill>
                  </a:tcPr>
                </a:tc>
                <a:extLst>
                  <a:ext uri="{0D108BD9-81ED-4DB2-BD59-A6C34878D82A}">
                    <a16:rowId xmlns:a16="http://schemas.microsoft.com/office/drawing/2014/main" val="331222106"/>
                  </a:ext>
                </a:extLst>
              </a:tr>
              <a:tr h="432122">
                <a:tc rowSpan="2">
                  <a:txBody>
                    <a:bodyPr/>
                    <a:lstStyle/>
                    <a:p>
                      <a:pPr algn="ctr"/>
                      <a:r>
                        <a:rPr lang="en-GB" b="1" dirty="0">
                          <a:solidFill>
                            <a:schemeClr val="bg1"/>
                          </a:solidFill>
                        </a:rPr>
                        <a:t>Strike Interpolation</a:t>
                      </a:r>
                    </a:p>
                  </a:txBody>
                  <a:tcPr anchor="ctr">
                    <a:lnB w="12700" cap="flat" cmpd="sng" algn="ctr">
                      <a:solidFill>
                        <a:schemeClr val="bg1"/>
                      </a:solidFill>
                      <a:prstDash val="solid"/>
                      <a:round/>
                      <a:headEnd type="none" w="med" len="med"/>
                      <a:tailEnd type="none" w="med" len="med"/>
                    </a:lnB>
                    <a:solidFill>
                      <a:schemeClr val="accent5">
                        <a:lumMod val="75000"/>
                      </a:schemeClr>
                    </a:solidFill>
                  </a:tcPr>
                </a:tc>
                <a:tc>
                  <a:txBody>
                    <a:bodyPr/>
                    <a:lstStyle/>
                    <a:p>
                      <a:pPr marL="0" algn="ctr" defTabSz="914400" rtl="0" eaLnBrk="1" latinLnBrk="0" hangingPunct="1"/>
                      <a:r>
                        <a:rPr lang="en-GB" sz="1800" b="0" kern="1200" dirty="0">
                          <a:solidFill>
                            <a:schemeClr val="bg1"/>
                          </a:solidFill>
                          <a:latin typeface="+mn-lt"/>
                          <a:ea typeface="+mn-ea"/>
                          <a:cs typeface="+mn-cs"/>
                        </a:rPr>
                        <a:t>Wildcard</a:t>
                      </a:r>
                    </a:p>
                  </a:txBody>
                  <a:tcPr anchor="ctr">
                    <a:solidFill>
                      <a:schemeClr val="accent6">
                        <a:lumMod val="75000"/>
                      </a:schemeClr>
                    </a:solidFill>
                  </a:tcPr>
                </a:tc>
                <a:tc rowSpan="2">
                  <a:txBody>
                    <a:bodyPr/>
                    <a:lstStyle/>
                    <a:p>
                      <a:pPr algn="ctr"/>
                      <a:r>
                        <a:rPr lang="en-GB" dirty="0"/>
                        <a:t>X</a:t>
                      </a:r>
                    </a:p>
                  </a:txBody>
                  <a:tcPr anchor="ctr">
                    <a:lnB w="12700" cap="flat" cmpd="sng" algn="ctr">
                      <a:solidFill>
                        <a:schemeClr val="tx1"/>
                      </a:solidFill>
                      <a:prstDash val="solid"/>
                      <a:round/>
                      <a:headEnd type="none" w="med" len="med"/>
                      <a:tailEnd type="none" w="med" len="med"/>
                    </a:lnB>
                  </a:tcPr>
                </a:tc>
                <a:tc gridSpan="4">
                  <a:txBody>
                    <a:bodyPr/>
                    <a:lstStyle/>
                    <a:p>
                      <a:pPr algn="ctr"/>
                      <a:r>
                        <a:rPr lang="en-GB" dirty="0"/>
                        <a:t>Linear</a:t>
                      </a:r>
                    </a:p>
                  </a:txBody>
                  <a:tcPr anchor="ctr"/>
                </a:tc>
                <a:tc hMerge="1">
                  <a:txBody>
                    <a:bodyPr/>
                    <a:lstStyle/>
                    <a:p>
                      <a:pPr algn="ctr"/>
                      <a:endParaRPr lang="en-GB" dirty="0"/>
                    </a:p>
                  </a:txBody>
                  <a:tcPr anchor="ctr"/>
                </a:tc>
                <a:tc hMerge="1">
                  <a:txBody>
                    <a:bodyPr/>
                    <a:lstStyle/>
                    <a:p>
                      <a:endParaRPr lang="en-GB"/>
                    </a:p>
                  </a:txBody>
                  <a:tcPr/>
                </a:tc>
                <a:tc hMerge="1">
                  <a:txBody>
                    <a:bodyPr/>
                    <a:lstStyle/>
                    <a:p>
                      <a:pPr algn="ctr"/>
                      <a:endParaRPr lang="en-GB" dirty="0"/>
                    </a:p>
                  </a:txBody>
                  <a:tcPr anchor="ctr"/>
                </a:tc>
                <a:extLst>
                  <a:ext uri="{0D108BD9-81ED-4DB2-BD59-A6C34878D82A}">
                    <a16:rowId xmlns:a16="http://schemas.microsoft.com/office/drawing/2014/main" val="3185778817"/>
                  </a:ext>
                </a:extLst>
              </a:tr>
              <a:tr h="432122">
                <a:tc vMerge="1">
                  <a:txBody>
                    <a:bodyPr/>
                    <a:lstStyle/>
                    <a:p>
                      <a:pPr algn="ctr"/>
                      <a:endParaRPr lang="en-GB" dirty="0"/>
                    </a:p>
                  </a:txBody>
                  <a:tcPr anchor="ctr"/>
                </a:tc>
                <a:tc>
                  <a:txBody>
                    <a:bodyPr/>
                    <a:lstStyle/>
                    <a:p>
                      <a:pPr marL="0" algn="ctr" defTabSz="914400" rtl="0" eaLnBrk="1" latinLnBrk="0" hangingPunct="1"/>
                      <a:r>
                        <a:rPr lang="en-GB" sz="1800" b="0" kern="1200" dirty="0">
                          <a:solidFill>
                            <a:schemeClr val="bg1"/>
                          </a:solidFill>
                          <a:latin typeface="+mn-lt"/>
                          <a:ea typeface="+mn-ea"/>
                          <a:cs typeface="+mn-cs"/>
                        </a:rPr>
                        <a:t>Explicit</a:t>
                      </a:r>
                    </a:p>
                  </a:txBody>
                  <a:tcPr anchor="ctr">
                    <a:lnB w="12700" cap="flat" cmpd="sng" algn="ctr">
                      <a:solidFill>
                        <a:schemeClr val="bg1"/>
                      </a:solidFill>
                      <a:prstDash val="solid"/>
                      <a:round/>
                      <a:headEnd type="none" w="med" len="med"/>
                      <a:tailEnd type="none" w="med" len="med"/>
                    </a:lnB>
                    <a:solidFill>
                      <a:schemeClr val="accent6">
                        <a:lumMod val="75000"/>
                      </a:schemeClr>
                    </a:solidFill>
                  </a:tcPr>
                </a:tc>
                <a:tc vMerge="1">
                  <a:txBody>
                    <a:bodyPr/>
                    <a:lstStyle/>
                    <a:p>
                      <a:pPr algn="ctr"/>
                      <a:endParaRPr lang="en-GB" dirty="0"/>
                    </a:p>
                  </a:txBody>
                  <a:tcPr anchor="ct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Linear, Cubic</a:t>
                      </a:r>
                    </a:p>
                  </a:txBody>
                  <a:tcPr anchor="ctr">
                    <a:lnB w="12700" cap="flat" cmpd="sng" algn="ctr">
                      <a:solidFill>
                        <a:schemeClr val="tx1"/>
                      </a:solidFill>
                      <a:prstDash val="solid"/>
                      <a:round/>
                      <a:headEnd type="none" w="med" len="med"/>
                      <a:tailEnd type="none" w="med" len="med"/>
                    </a:lnB>
                  </a:tcPr>
                </a:tc>
                <a:tc hMerge="1">
                  <a:txBody>
                    <a:bodyPr/>
                    <a:lstStyle/>
                    <a:p>
                      <a:pPr algn="ctr"/>
                      <a:endParaRPr lang="en-GB" dirty="0"/>
                    </a:p>
                  </a:txBody>
                  <a:tcPr anchor="ctr"/>
                </a:tc>
                <a:tc hMerge="1">
                  <a:txBody>
                    <a:bodyPr/>
                    <a:lstStyle/>
                    <a:p>
                      <a:endParaRPr lang="en-GB"/>
                    </a:p>
                  </a:txBody>
                  <a:tcPr/>
                </a:tc>
                <a:tc hMerge="1">
                  <a:txBody>
                    <a:bodyPr/>
                    <a:lstStyle/>
                    <a:p>
                      <a:pPr algn="ctr"/>
                      <a:endParaRPr lang="en-GB" dirty="0"/>
                    </a:p>
                  </a:txBody>
                  <a:tcPr anchor="ctr"/>
                </a:tc>
                <a:extLst>
                  <a:ext uri="{0D108BD9-81ED-4DB2-BD59-A6C34878D82A}">
                    <a16:rowId xmlns:a16="http://schemas.microsoft.com/office/drawing/2014/main" val="2396014294"/>
                  </a:ext>
                </a:extLst>
              </a:tr>
              <a:tr h="432122">
                <a:tc gridSpan="2">
                  <a:txBody>
                    <a:bodyPr/>
                    <a:lstStyle/>
                    <a:p>
                      <a:pPr algn="ctr"/>
                      <a:r>
                        <a:rPr lang="en-GB" b="1" i="1" dirty="0">
                          <a:solidFill>
                            <a:schemeClr val="bg1"/>
                          </a:solidFill>
                        </a:rPr>
                        <a:t>Extrapolation </a:t>
                      </a:r>
                      <a:r>
                        <a:rPr lang="en-GB" b="0" i="1" dirty="0">
                          <a:solidFill>
                            <a:schemeClr val="bg1"/>
                          </a:solidFill>
                        </a:rPr>
                        <a:t>(on Both Axis)</a:t>
                      </a:r>
                    </a:p>
                  </a:txBody>
                  <a:tcPr anchor="ctr">
                    <a:lnT w="12700" cap="flat" cmpd="sng" algn="ctr">
                      <a:solidFill>
                        <a:schemeClr val="bg1"/>
                      </a:solidFill>
                      <a:prstDash val="solid"/>
                      <a:round/>
                      <a:headEnd type="none" w="med" len="med"/>
                      <a:tailEnd type="none" w="med" len="med"/>
                    </a:lnT>
                    <a:solidFill>
                      <a:schemeClr val="accent2">
                        <a:lumMod val="75000"/>
                      </a:schemeClr>
                    </a:solidFill>
                  </a:tcPr>
                </a:tc>
                <a:tc hMerge="1">
                  <a:txBody>
                    <a:bodyPr/>
                    <a:lstStyle/>
                    <a:p>
                      <a:pPr marL="0" algn="ctr" defTabSz="914400" rtl="0" eaLnBrk="1" latinLnBrk="0" hangingPunct="1"/>
                      <a:endParaRPr lang="en-GB" sz="1800" b="0" kern="1200" dirty="0">
                        <a:solidFill>
                          <a:schemeClr val="lt1"/>
                        </a:solidFill>
                        <a:latin typeface="+mn-lt"/>
                        <a:ea typeface="+mn-ea"/>
                        <a:cs typeface="+mn-cs"/>
                      </a:endParaRPr>
                    </a:p>
                  </a:txBody>
                  <a:tcPr anchor="ctr">
                    <a:solidFill>
                      <a:schemeClr val="accent5"/>
                    </a:solidFill>
                  </a:tcPr>
                </a:tc>
                <a:tc>
                  <a:txBody>
                    <a:bodyPr/>
                    <a:lstStyle/>
                    <a:p>
                      <a:pPr algn="ctr"/>
                      <a:r>
                        <a:rPr lang="en-GB" dirty="0"/>
                        <a:t>None, Flat</a:t>
                      </a:r>
                    </a:p>
                  </a:txBody>
                  <a:tcPr anchor="ctr">
                    <a:lnT w="12700" cap="flat" cmpd="sng" algn="ctr">
                      <a:solidFill>
                        <a:schemeClr val="tx1"/>
                      </a:solidFill>
                      <a:prstDash val="solid"/>
                      <a:round/>
                      <a:headEnd type="none" w="med" len="med"/>
                      <a:tailEnd type="none" w="med" len="med"/>
                    </a:lnT>
                    <a:solidFill>
                      <a:schemeClr val="tx1">
                        <a:lumMod val="20000"/>
                        <a:lumOff val="80000"/>
                      </a:schemeClr>
                    </a:solidFill>
                  </a:tcPr>
                </a:tc>
                <a:tc gridSpan="4">
                  <a:txBody>
                    <a:bodyPr/>
                    <a:lstStyle/>
                    <a:p>
                      <a:pPr algn="ctr"/>
                      <a:r>
                        <a:rPr lang="en-GB" dirty="0"/>
                        <a:t>True, False</a:t>
                      </a:r>
                    </a:p>
                  </a:txBody>
                  <a:tcPr anchor="ctr">
                    <a:lnT w="12700" cap="flat" cmpd="sng" algn="ctr">
                      <a:solidFill>
                        <a:schemeClr val="tx1"/>
                      </a:solidFill>
                      <a:prstDash val="solid"/>
                      <a:round/>
                      <a:headEnd type="none" w="med" len="med"/>
                      <a:tailEnd type="none" w="med" len="med"/>
                    </a:lnT>
                    <a:solidFill>
                      <a:schemeClr val="tx1">
                        <a:lumMod val="20000"/>
                        <a:lumOff val="80000"/>
                      </a:schemeClr>
                    </a:solidFill>
                  </a:tcPr>
                </a:tc>
                <a:tc hMerge="1">
                  <a:txBody>
                    <a:bodyPr/>
                    <a:lstStyle/>
                    <a:p>
                      <a:pPr algn="ctr"/>
                      <a:endParaRPr lang="en-GB" dirty="0"/>
                    </a:p>
                  </a:txBody>
                  <a:tcPr anchor="ctr">
                    <a:solidFill>
                      <a:schemeClr val="tx1">
                        <a:lumMod val="20000"/>
                        <a:lumOff val="80000"/>
                      </a:schemeClr>
                    </a:solidFill>
                  </a:tcPr>
                </a:tc>
                <a:tc hMerge="1">
                  <a:txBody>
                    <a:bodyPr/>
                    <a:lstStyle/>
                    <a:p>
                      <a:endParaRPr lang="en-GB"/>
                    </a:p>
                  </a:txBody>
                  <a:tcPr/>
                </a:tc>
                <a:tc hMerge="1">
                  <a:txBody>
                    <a:bodyPr/>
                    <a:lstStyle/>
                    <a:p>
                      <a:pPr algn="ctr"/>
                      <a:endParaRPr lang="en-GB" dirty="0"/>
                    </a:p>
                  </a:txBody>
                  <a:tcPr anchor="ctr">
                    <a:solidFill>
                      <a:schemeClr val="tx1">
                        <a:lumMod val="20000"/>
                        <a:lumOff val="80000"/>
                      </a:schemeClr>
                    </a:solidFill>
                  </a:tcPr>
                </a:tc>
                <a:extLst>
                  <a:ext uri="{0D108BD9-81ED-4DB2-BD59-A6C34878D82A}">
                    <a16:rowId xmlns:a16="http://schemas.microsoft.com/office/drawing/2014/main" val="1166506720"/>
                  </a:ext>
                </a:extLst>
              </a:tr>
              <a:tr h="432122">
                <a:tc rowSpan="2">
                  <a:txBody>
                    <a:bodyPr/>
                    <a:lstStyle/>
                    <a:p>
                      <a:pPr algn="ctr"/>
                      <a:r>
                        <a:rPr lang="en-GB" b="1" dirty="0">
                          <a:solidFill>
                            <a:schemeClr val="bg1"/>
                          </a:solidFill>
                        </a:rPr>
                        <a:t>Time Extrapolation</a:t>
                      </a:r>
                    </a:p>
                  </a:txBody>
                  <a:tcPr anchor="ctr">
                    <a:solidFill>
                      <a:schemeClr val="accent2">
                        <a:lumMod val="75000"/>
                      </a:schemeClr>
                    </a:solidFill>
                  </a:tcPr>
                </a:tc>
                <a:tc>
                  <a:txBody>
                    <a:bodyPr/>
                    <a:lstStyle/>
                    <a:p>
                      <a:pPr marL="0" algn="ctr" defTabSz="914400" rtl="0" eaLnBrk="1" latinLnBrk="0" hangingPunct="1"/>
                      <a:r>
                        <a:rPr lang="en-GB" sz="1800" b="0" kern="1200" dirty="0">
                          <a:solidFill>
                            <a:schemeClr val="bg1"/>
                          </a:solidFill>
                          <a:latin typeface="+mn-lt"/>
                          <a:ea typeface="+mn-ea"/>
                          <a:cs typeface="+mn-cs"/>
                        </a:rPr>
                        <a:t>Wildcard</a:t>
                      </a:r>
                    </a:p>
                  </a:txBody>
                  <a:tcPr anchor="ctr">
                    <a:solidFill>
                      <a:schemeClr val="accent2"/>
                    </a:solidFill>
                  </a:tcPr>
                </a:tc>
                <a:tc rowSpan="2">
                  <a:txBody>
                    <a:bodyPr/>
                    <a:lstStyle/>
                    <a:p>
                      <a:pPr algn="ctr"/>
                      <a:r>
                        <a:rPr lang="en-GB" dirty="0"/>
                        <a:t>X</a:t>
                      </a:r>
                    </a:p>
                  </a:txBody>
                  <a:tcPr anchor="ct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Flat, Linear, UseInterpolator</a:t>
                      </a:r>
                    </a:p>
                  </a:txBody>
                  <a:tcPr anchor="ctr"/>
                </a:tc>
                <a:tc hMerge="1">
                  <a:txBody>
                    <a:bodyPr/>
                    <a:lstStyle/>
                    <a:p>
                      <a:pPr algn="ctr"/>
                      <a:endParaRPr lang="en-GB" dirty="0"/>
                    </a:p>
                  </a:txBody>
                  <a:tcPr anchor="ctr"/>
                </a:tc>
                <a:tc hMerge="1">
                  <a:txBody>
                    <a:bodyPr/>
                    <a:lstStyle/>
                    <a:p>
                      <a:endParaRPr lang="en-GB"/>
                    </a:p>
                  </a:txBody>
                  <a:tcPr/>
                </a:tc>
                <a:tc hMerge="1">
                  <a:txBody>
                    <a:bodyPr/>
                    <a:lstStyle/>
                    <a:p>
                      <a:pPr algn="ctr"/>
                      <a:endParaRPr lang="en-GB" dirty="0"/>
                    </a:p>
                  </a:txBody>
                  <a:tcPr anchor="ctr"/>
                </a:tc>
                <a:extLst>
                  <a:ext uri="{0D108BD9-81ED-4DB2-BD59-A6C34878D82A}">
                    <a16:rowId xmlns:a16="http://schemas.microsoft.com/office/drawing/2014/main" val="1797854947"/>
                  </a:ext>
                </a:extLst>
              </a:tr>
              <a:tr h="432122">
                <a:tc vMerge="1">
                  <a:txBody>
                    <a:bodyPr/>
                    <a:lstStyle/>
                    <a:p>
                      <a:pPr algn="ctr"/>
                      <a:endParaRPr lang="en-GB" dirty="0"/>
                    </a:p>
                  </a:txBody>
                  <a:tcPr anchor="ctr"/>
                </a:tc>
                <a:tc>
                  <a:txBody>
                    <a:bodyPr/>
                    <a:lstStyle/>
                    <a:p>
                      <a:pPr marL="0" algn="ctr" defTabSz="914400" rtl="0" eaLnBrk="1" latinLnBrk="0" hangingPunct="1"/>
                      <a:r>
                        <a:rPr lang="en-GB" sz="1800" b="0" kern="1200" dirty="0">
                          <a:solidFill>
                            <a:schemeClr val="bg1"/>
                          </a:solidFill>
                          <a:latin typeface="+mn-lt"/>
                          <a:ea typeface="+mn-ea"/>
                          <a:cs typeface="+mn-cs"/>
                        </a:rPr>
                        <a:t>Explicit</a:t>
                      </a:r>
                    </a:p>
                  </a:txBody>
                  <a:tcPr anchor="ctr">
                    <a:solidFill>
                      <a:schemeClr val="accent2"/>
                    </a:solidFill>
                  </a:tcPr>
                </a:tc>
                <a:tc vMerge="1">
                  <a:txBody>
                    <a:bodyPr/>
                    <a:lstStyle/>
                    <a:p>
                      <a:pPr algn="ctr"/>
                      <a:endParaRPr lang="en-GB" dirty="0"/>
                    </a:p>
                  </a:txBody>
                  <a:tcPr anchor="ct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Flat</a:t>
                      </a:r>
                    </a:p>
                  </a:txBody>
                  <a:tcPr anchor="ctr"/>
                </a:tc>
                <a:tc hMerge="1">
                  <a:txBody>
                    <a:bodyPr/>
                    <a:lstStyle/>
                    <a:p>
                      <a:pPr algn="ctr"/>
                      <a:endParaRPr lang="en-GB" dirty="0"/>
                    </a:p>
                  </a:txBody>
                  <a:tcPr anchor="ctr"/>
                </a:tc>
                <a:tc hMerge="1">
                  <a:txBody>
                    <a:bodyPr/>
                    <a:lstStyle/>
                    <a:p>
                      <a:endParaRPr lang="en-GB"/>
                    </a:p>
                  </a:txBody>
                  <a:tcPr/>
                </a:tc>
                <a:tc hMerge="1">
                  <a:txBody>
                    <a:bodyPr/>
                    <a:lstStyle/>
                    <a:p>
                      <a:pPr algn="ctr"/>
                      <a:endParaRPr lang="en-GB" dirty="0"/>
                    </a:p>
                  </a:txBody>
                  <a:tcPr anchor="ctr"/>
                </a:tc>
                <a:extLst>
                  <a:ext uri="{0D108BD9-81ED-4DB2-BD59-A6C34878D82A}">
                    <a16:rowId xmlns:a16="http://schemas.microsoft.com/office/drawing/2014/main" val="1536959020"/>
                  </a:ext>
                </a:extLst>
              </a:tr>
              <a:tr h="432122">
                <a:tc rowSpan="2">
                  <a:txBody>
                    <a:bodyPr/>
                    <a:lstStyle/>
                    <a:p>
                      <a:pPr algn="ctr"/>
                      <a:r>
                        <a:rPr lang="en-GB" b="1" dirty="0">
                          <a:solidFill>
                            <a:schemeClr val="bg1"/>
                          </a:solidFill>
                        </a:rPr>
                        <a:t>Strike Extrapolation</a:t>
                      </a:r>
                    </a:p>
                  </a:txBody>
                  <a:tcPr anchor="ctr">
                    <a:solidFill>
                      <a:schemeClr val="accent2">
                        <a:lumMod val="75000"/>
                      </a:schemeClr>
                    </a:solidFill>
                  </a:tcPr>
                </a:tc>
                <a:tc>
                  <a:txBody>
                    <a:bodyPr/>
                    <a:lstStyle/>
                    <a:p>
                      <a:pPr marL="0" algn="ctr" defTabSz="914400" rtl="0" eaLnBrk="1" latinLnBrk="0" hangingPunct="1"/>
                      <a:r>
                        <a:rPr lang="en-GB" sz="1800" b="0" kern="1200" dirty="0">
                          <a:solidFill>
                            <a:schemeClr val="bg1"/>
                          </a:solidFill>
                          <a:latin typeface="+mn-lt"/>
                          <a:ea typeface="+mn-ea"/>
                          <a:cs typeface="+mn-cs"/>
                        </a:rPr>
                        <a:t>Wildcard</a:t>
                      </a:r>
                    </a:p>
                  </a:txBody>
                  <a:tcPr anchor="ctr">
                    <a:solidFill>
                      <a:schemeClr val="accent2"/>
                    </a:solidFill>
                  </a:tcPr>
                </a:tc>
                <a:tc rowSpan="2">
                  <a:txBody>
                    <a:bodyPr/>
                    <a:lstStyle/>
                    <a:p>
                      <a:pPr algn="ctr"/>
                      <a:r>
                        <a:rPr lang="en-GB" dirty="0"/>
                        <a:t>X</a:t>
                      </a:r>
                    </a:p>
                  </a:txBody>
                  <a:tcPr anchor="ctr">
                    <a:solidFill>
                      <a:schemeClr val="tx1">
                        <a:lumMod val="20000"/>
                        <a:lumOff val="80000"/>
                      </a:schemeClr>
                    </a:solidFill>
                  </a:tcPr>
                </a:tc>
                <a:tc gridSpan="4">
                  <a:txBody>
                    <a:bodyPr/>
                    <a:lstStyle/>
                    <a:p>
                      <a:pPr algn="ctr"/>
                      <a:r>
                        <a:rPr lang="en-GB" dirty="0"/>
                        <a:t>Flat, Linear, UseInterpolator</a:t>
                      </a:r>
                    </a:p>
                  </a:txBody>
                  <a:tcPr anchor="ctr">
                    <a:solidFill>
                      <a:schemeClr val="tx1">
                        <a:lumMod val="20000"/>
                        <a:lumOff val="80000"/>
                      </a:schemeClr>
                    </a:solidFill>
                  </a:tcPr>
                </a:tc>
                <a:tc hMerge="1">
                  <a:txBody>
                    <a:bodyPr/>
                    <a:lstStyle/>
                    <a:p>
                      <a:pPr algn="ctr"/>
                      <a:endParaRPr lang="en-GB" dirty="0"/>
                    </a:p>
                  </a:txBody>
                  <a:tcPr anchor="ctr">
                    <a:solidFill>
                      <a:schemeClr val="tx1">
                        <a:lumMod val="20000"/>
                        <a:lumOff val="80000"/>
                      </a:schemeClr>
                    </a:solidFill>
                  </a:tcPr>
                </a:tc>
                <a:tc hMerge="1">
                  <a:txBody>
                    <a:bodyPr/>
                    <a:lstStyle/>
                    <a:p>
                      <a:endParaRPr lang="en-GB"/>
                    </a:p>
                  </a:txBody>
                  <a:tcPr/>
                </a:tc>
                <a:tc hMerge="1">
                  <a:txBody>
                    <a:bodyPr/>
                    <a:lstStyle/>
                    <a:p>
                      <a:pPr algn="ctr"/>
                      <a:endParaRPr lang="en-GB" dirty="0"/>
                    </a:p>
                  </a:txBody>
                  <a:tcPr anchor="ctr">
                    <a:solidFill>
                      <a:schemeClr val="tx1">
                        <a:lumMod val="20000"/>
                        <a:lumOff val="80000"/>
                      </a:schemeClr>
                    </a:solidFill>
                  </a:tcPr>
                </a:tc>
                <a:extLst>
                  <a:ext uri="{0D108BD9-81ED-4DB2-BD59-A6C34878D82A}">
                    <a16:rowId xmlns:a16="http://schemas.microsoft.com/office/drawing/2014/main" val="988221337"/>
                  </a:ext>
                </a:extLst>
              </a:tr>
              <a:tr h="432122">
                <a:tc vMerge="1">
                  <a:txBody>
                    <a:bodyPr/>
                    <a:lstStyle/>
                    <a:p>
                      <a:pPr algn="ctr"/>
                      <a:endParaRPr lang="en-GB" dirty="0"/>
                    </a:p>
                  </a:txBody>
                  <a:tcPr anchor="ctr"/>
                </a:tc>
                <a:tc>
                  <a:txBody>
                    <a:bodyPr/>
                    <a:lstStyle/>
                    <a:p>
                      <a:pPr marL="0" algn="ctr" defTabSz="914400" rtl="0" eaLnBrk="1" latinLnBrk="0" hangingPunct="1"/>
                      <a:r>
                        <a:rPr lang="en-GB" sz="1800" b="0" kern="1200" dirty="0">
                          <a:solidFill>
                            <a:schemeClr val="bg1"/>
                          </a:solidFill>
                          <a:latin typeface="+mn-lt"/>
                          <a:ea typeface="+mn-ea"/>
                          <a:cs typeface="+mn-cs"/>
                        </a:rPr>
                        <a:t>Explicit</a:t>
                      </a:r>
                    </a:p>
                  </a:txBody>
                  <a:tcPr anchor="ctr">
                    <a:solidFill>
                      <a:schemeClr val="accent2"/>
                    </a:solidFill>
                  </a:tcPr>
                </a:tc>
                <a:tc vMerge="1">
                  <a:txBody>
                    <a:bodyPr/>
                    <a:lstStyle/>
                    <a:p>
                      <a:pPr algn="ctr"/>
                      <a:endParaRPr lang="en-GB" dirty="0"/>
                    </a:p>
                  </a:txBody>
                  <a:tcPr anchor="ctr">
                    <a:solidFill>
                      <a:schemeClr val="tx1">
                        <a:lumMod val="20000"/>
                        <a:lumOff val="80000"/>
                      </a:schemeClr>
                    </a:solidFill>
                  </a:tcPr>
                </a:tc>
                <a:tc gridSpan="4">
                  <a:txBody>
                    <a:bodyPr/>
                    <a:lstStyle/>
                    <a:p>
                      <a:pPr algn="ctr"/>
                      <a:r>
                        <a:rPr lang="en-GB" dirty="0"/>
                        <a:t>Flat</a:t>
                      </a:r>
                    </a:p>
                  </a:txBody>
                  <a:tcPr anchor="ctr">
                    <a:solidFill>
                      <a:schemeClr val="tx1">
                        <a:lumMod val="20000"/>
                        <a:lumOff val="80000"/>
                      </a:schemeClr>
                    </a:solidFill>
                  </a:tcPr>
                </a:tc>
                <a:tc hMerge="1">
                  <a:txBody>
                    <a:bodyPr/>
                    <a:lstStyle/>
                    <a:p>
                      <a:pPr algn="ctr"/>
                      <a:endParaRPr lang="en-GB" dirty="0"/>
                    </a:p>
                  </a:txBody>
                  <a:tcPr anchor="ctr">
                    <a:solidFill>
                      <a:schemeClr val="tx1">
                        <a:lumMod val="20000"/>
                        <a:lumOff val="80000"/>
                      </a:schemeClr>
                    </a:solidFill>
                  </a:tcPr>
                </a:tc>
                <a:tc hMerge="1">
                  <a:txBody>
                    <a:bodyPr/>
                    <a:lstStyle/>
                    <a:p>
                      <a:endParaRPr lang="en-GB"/>
                    </a:p>
                  </a:txBody>
                  <a:tcPr/>
                </a:tc>
                <a:tc hMerge="1">
                  <a:txBody>
                    <a:bodyPr/>
                    <a:lstStyle/>
                    <a:p>
                      <a:pPr algn="ctr"/>
                      <a:endParaRPr lang="en-GB" dirty="0"/>
                    </a:p>
                  </a:txBody>
                  <a:tcPr anchor="ctr">
                    <a:solidFill>
                      <a:schemeClr val="tx1">
                        <a:lumMod val="20000"/>
                        <a:lumOff val="80000"/>
                      </a:schemeClr>
                    </a:solidFill>
                  </a:tcPr>
                </a:tc>
                <a:extLst>
                  <a:ext uri="{0D108BD9-81ED-4DB2-BD59-A6C34878D82A}">
                    <a16:rowId xmlns:a16="http://schemas.microsoft.com/office/drawing/2014/main" val="2533535772"/>
                  </a:ext>
                </a:extLst>
              </a:tr>
            </a:tbl>
          </a:graphicData>
        </a:graphic>
      </p:graphicFrame>
      <p:sp>
        <p:nvSpPr>
          <p:cNvPr id="4" name="TextBox 3">
            <a:extLst>
              <a:ext uri="{FF2B5EF4-FFF2-40B4-BE49-F238E27FC236}">
                <a16:creationId xmlns:a16="http://schemas.microsoft.com/office/drawing/2014/main" id="{D575BEAF-99AF-FE89-2CCA-12A3B365C75D}"/>
              </a:ext>
            </a:extLst>
          </p:cNvPr>
          <p:cNvSpPr txBox="1"/>
          <p:nvPr/>
        </p:nvSpPr>
        <p:spPr>
          <a:xfrm>
            <a:off x="700335" y="966865"/>
            <a:ext cx="3033485" cy="646331"/>
          </a:xfrm>
          <a:prstGeom prst="rect">
            <a:avLst/>
          </a:prstGeom>
          <a:noFill/>
        </p:spPr>
        <p:txBody>
          <a:bodyPr wrap="square" rtlCol="0">
            <a:spAutoFit/>
          </a:bodyPr>
          <a:lstStyle/>
          <a:p>
            <a:pPr algn="ctr"/>
            <a:r>
              <a:rPr lang="en-GB" dirty="0">
                <a:solidFill>
                  <a:srgbClr val="C00000"/>
                </a:solidFill>
                <a:highlight>
                  <a:srgbClr val="FFFF00"/>
                </a:highlight>
              </a:rPr>
              <a:t>IN REVIEW - FROM DOCUMENTATION</a:t>
            </a:r>
          </a:p>
        </p:txBody>
      </p:sp>
    </p:spTree>
    <p:extLst>
      <p:ext uri="{BB962C8B-B14F-4D97-AF65-F5344CB8AC3E}">
        <p14:creationId xmlns:p14="http://schemas.microsoft.com/office/powerpoint/2010/main" val="2341340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CABE8-7825-E687-0CCF-CCE56D5EDC0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3F70040-FF50-4CD5-4558-FCABAA3CF964}"/>
              </a:ext>
            </a:extLst>
          </p:cNvPr>
          <p:cNvSpPr>
            <a:spLocks noGrp="1"/>
          </p:cNvSpPr>
          <p:nvPr>
            <p:ph type="ctrTitle"/>
          </p:nvPr>
        </p:nvSpPr>
        <p:spPr/>
        <p:txBody>
          <a:bodyPr/>
          <a:lstStyle/>
          <a:p>
            <a:r>
              <a:rPr lang="en-GB" dirty="0"/>
              <a:t>Equity Volatility Interpolation/Extrapolation</a:t>
            </a:r>
          </a:p>
        </p:txBody>
      </p:sp>
      <p:sp>
        <p:nvSpPr>
          <p:cNvPr id="6" name="Text Placeholder 5">
            <a:extLst>
              <a:ext uri="{FF2B5EF4-FFF2-40B4-BE49-F238E27FC236}">
                <a16:creationId xmlns:a16="http://schemas.microsoft.com/office/drawing/2014/main" id="{1A56CEFA-2651-CC18-90DD-9FEE6BC51A6F}"/>
              </a:ext>
            </a:extLst>
          </p:cNvPr>
          <p:cNvSpPr>
            <a:spLocks noGrp="1"/>
          </p:cNvSpPr>
          <p:nvPr>
            <p:ph type="body" sz="quarter" idx="10"/>
          </p:nvPr>
        </p:nvSpPr>
        <p:spPr/>
        <p:txBody>
          <a:bodyPr/>
          <a:lstStyle/>
          <a:p>
            <a:r>
              <a:rPr lang="en-US" sz="1400" dirty="0"/>
              <a:t>European Equity Option - Calibration &amp; Pricing</a:t>
            </a:r>
            <a:endParaRPr lang="en-GB" dirty="0"/>
          </a:p>
        </p:txBody>
      </p:sp>
      <p:graphicFrame>
        <p:nvGraphicFramePr>
          <p:cNvPr id="3" name="Table 2">
            <a:extLst>
              <a:ext uri="{FF2B5EF4-FFF2-40B4-BE49-F238E27FC236}">
                <a16:creationId xmlns:a16="http://schemas.microsoft.com/office/drawing/2014/main" id="{BAD80632-105B-8B3E-A4C7-27B82D1F1920}"/>
              </a:ext>
            </a:extLst>
          </p:cNvPr>
          <p:cNvGraphicFramePr>
            <a:graphicFrameLocks noGrp="1"/>
          </p:cNvGraphicFramePr>
          <p:nvPr>
            <p:extLst>
              <p:ext uri="{D42A27DB-BD31-4B8C-83A1-F6EECF244321}">
                <p14:modId xmlns:p14="http://schemas.microsoft.com/office/powerpoint/2010/main" val="342390827"/>
              </p:ext>
            </p:extLst>
          </p:nvPr>
        </p:nvGraphicFramePr>
        <p:xfrm>
          <a:off x="566352" y="777843"/>
          <a:ext cx="10824853" cy="5948643"/>
        </p:xfrm>
        <a:graphic>
          <a:graphicData uri="http://schemas.openxmlformats.org/drawingml/2006/table">
            <a:tbl>
              <a:tblPr firstRow="1">
                <a:tableStyleId>{7DF18680-E054-41AD-8BC1-D1AEF772440D}</a:tableStyleId>
              </a:tblPr>
              <a:tblGrid>
                <a:gridCol w="1457046">
                  <a:extLst>
                    <a:ext uri="{9D8B030D-6E8A-4147-A177-3AD203B41FA5}">
                      <a16:colId xmlns:a16="http://schemas.microsoft.com/office/drawing/2014/main" val="1684951682"/>
                    </a:ext>
                  </a:extLst>
                </a:gridCol>
                <a:gridCol w="1457046">
                  <a:extLst>
                    <a:ext uri="{9D8B030D-6E8A-4147-A177-3AD203B41FA5}">
                      <a16:colId xmlns:a16="http://schemas.microsoft.com/office/drawing/2014/main" val="526569583"/>
                    </a:ext>
                  </a:extLst>
                </a:gridCol>
                <a:gridCol w="1984447">
                  <a:extLst>
                    <a:ext uri="{9D8B030D-6E8A-4147-A177-3AD203B41FA5}">
                      <a16:colId xmlns:a16="http://schemas.microsoft.com/office/drawing/2014/main" val="1279366574"/>
                    </a:ext>
                  </a:extLst>
                </a:gridCol>
                <a:gridCol w="1191382">
                  <a:extLst>
                    <a:ext uri="{9D8B030D-6E8A-4147-A177-3AD203B41FA5}">
                      <a16:colId xmlns:a16="http://schemas.microsoft.com/office/drawing/2014/main" val="1879195479"/>
                    </a:ext>
                  </a:extLst>
                </a:gridCol>
                <a:gridCol w="1220652">
                  <a:extLst>
                    <a:ext uri="{9D8B030D-6E8A-4147-A177-3AD203B41FA5}">
                      <a16:colId xmlns:a16="http://schemas.microsoft.com/office/drawing/2014/main" val="2636561074"/>
                    </a:ext>
                  </a:extLst>
                </a:gridCol>
                <a:gridCol w="1388376">
                  <a:extLst>
                    <a:ext uri="{9D8B030D-6E8A-4147-A177-3AD203B41FA5}">
                      <a16:colId xmlns:a16="http://schemas.microsoft.com/office/drawing/2014/main" val="1755951988"/>
                    </a:ext>
                  </a:extLst>
                </a:gridCol>
                <a:gridCol w="2125904">
                  <a:extLst>
                    <a:ext uri="{9D8B030D-6E8A-4147-A177-3AD203B41FA5}">
                      <a16:colId xmlns:a16="http://schemas.microsoft.com/office/drawing/2014/main" val="2198404112"/>
                    </a:ext>
                  </a:extLst>
                </a:gridCol>
              </a:tblGrid>
              <a:tr h="419275">
                <a:tc gridSpan="2">
                  <a:txBody>
                    <a:bodyPr/>
                    <a:lstStyle/>
                    <a:p>
                      <a:pPr algn="ctr"/>
                      <a:endParaRPr lang="en-GB" sz="1600" dirty="0"/>
                    </a:p>
                  </a:txBody>
                  <a:tcPr anchor="ctr">
                    <a:lnR w="12700" cap="flat" cmpd="sng" algn="ctr">
                      <a:noFill/>
                      <a:prstDash val="solid"/>
                      <a:round/>
                      <a:headEnd type="none" w="med" len="med"/>
                      <a:tailEnd type="none" w="med" len="med"/>
                    </a:lnR>
                    <a:noFill/>
                  </a:tcPr>
                </a:tc>
                <a:tc hMerge="1">
                  <a:txBody>
                    <a:bodyPr/>
                    <a:lstStyle/>
                    <a:p>
                      <a:endParaRPr lang="en-GB"/>
                    </a:p>
                  </a:txBody>
                  <a:tcPr/>
                </a:tc>
                <a:tc rowSpan="2">
                  <a:txBody>
                    <a:bodyPr/>
                    <a:lstStyle/>
                    <a:p>
                      <a:pPr marL="0" algn="ctr" defTabSz="914400" rtl="0" eaLnBrk="1" latinLnBrk="0" hangingPunct="1"/>
                      <a:r>
                        <a:rPr lang="en-GB" sz="1600" b="1" kern="1200" dirty="0">
                          <a:solidFill>
                            <a:schemeClr val="bg1"/>
                          </a:solidFill>
                          <a:latin typeface="+mn-lt"/>
                          <a:ea typeface="+mn-ea"/>
                          <a:cs typeface="+mn-cs"/>
                        </a:rPr>
                        <a:t>Curve </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1"/>
                    </a:solidFill>
                  </a:tcPr>
                </a:tc>
                <a:tc gridSpan="2">
                  <a:txBody>
                    <a:bodyPr/>
                    <a:lstStyle/>
                    <a:p>
                      <a:pPr marL="0" algn="ctr" defTabSz="914400" rtl="0" eaLnBrk="1" latinLnBrk="0" hangingPunct="1"/>
                      <a:r>
                        <a:rPr lang="en-GB" sz="1600" b="1" kern="1200" dirty="0">
                          <a:solidFill>
                            <a:schemeClr val="bg1"/>
                          </a:solidFill>
                          <a:latin typeface="+mn-lt"/>
                          <a:ea typeface="+mn-ea"/>
                          <a:cs typeface="+mn-cs"/>
                        </a:rPr>
                        <a:t>Strike Surface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1"/>
                    </a:solidFill>
                  </a:tcPr>
                </a:tc>
                <a:tc hMerge="1">
                  <a:txBody>
                    <a:bodyPr/>
                    <a:lstStyle/>
                    <a:p>
                      <a:pPr algn="ctr"/>
                      <a:endParaRPr lang="en-GB" dirty="0">
                        <a:solidFill>
                          <a:schemeClr val="bg1"/>
                        </a:solidFill>
                      </a:endParaRPr>
                    </a:p>
                  </a:txBody>
                  <a:tcPr anchor="ctr">
                    <a:solidFill>
                      <a:schemeClr val="tx1"/>
                    </a:solidFill>
                  </a:tcPr>
                </a:tc>
                <a:tc rowSpan="2">
                  <a:txBody>
                    <a:bodyPr/>
                    <a:lstStyle/>
                    <a:p>
                      <a:pPr marL="0" algn="ctr" defTabSz="914400" rtl="0" eaLnBrk="1" latinLnBrk="0" hangingPunct="1"/>
                      <a:r>
                        <a:rPr lang="en-GB" sz="1600" b="1" kern="1200" dirty="0">
                          <a:solidFill>
                            <a:schemeClr val="bg1"/>
                          </a:solidFill>
                          <a:latin typeface="+mn-lt"/>
                          <a:ea typeface="+mn-ea"/>
                          <a:cs typeface="+mn-cs"/>
                        </a:rPr>
                        <a:t>Moneyness Surface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1"/>
                    </a:solidFill>
                  </a:tcPr>
                </a:tc>
                <a:tc rowSpan="2">
                  <a:txBody>
                    <a:bodyPr/>
                    <a:lstStyle/>
                    <a:p>
                      <a:pPr marL="0" algn="ctr" defTabSz="914400" rtl="0" eaLnBrk="1" latinLnBrk="0" hangingPunct="1"/>
                      <a:r>
                        <a:rPr lang="en-GB" sz="1600" b="1" kern="1200" dirty="0">
                          <a:solidFill>
                            <a:schemeClr val="bg1"/>
                          </a:solidFill>
                          <a:latin typeface="+mn-lt"/>
                          <a:ea typeface="+mn-ea"/>
                          <a:cs typeface="+mn-cs"/>
                        </a:rPr>
                        <a:t>Delta </a:t>
                      </a:r>
                    </a:p>
                    <a:p>
                      <a:pPr marL="0" algn="ctr" defTabSz="914400" rtl="0" eaLnBrk="1" latinLnBrk="0" hangingPunct="1"/>
                      <a:r>
                        <a:rPr lang="en-GB" sz="1600" b="1" kern="1200" dirty="0">
                          <a:solidFill>
                            <a:schemeClr val="bg1"/>
                          </a:solidFill>
                          <a:latin typeface="+mn-lt"/>
                          <a:ea typeface="+mn-ea"/>
                          <a:cs typeface="+mn-cs"/>
                        </a:rPr>
                        <a:t>Surface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154723838"/>
                  </a:ext>
                </a:extLst>
              </a:tr>
              <a:tr h="348980">
                <a:tc gridSpan="2">
                  <a:txBody>
                    <a:bodyPr/>
                    <a:lstStyle/>
                    <a:p>
                      <a:pPr algn="ctr"/>
                      <a:endParaRPr lang="en-GB" sz="1600" dirty="0"/>
                    </a:p>
                  </a:txBody>
                  <a:tcPr anchor="ctr">
                    <a:lnR w="12700" cap="flat" cmpd="sng" algn="ctr">
                      <a:noFill/>
                      <a:prstDash val="solid"/>
                      <a:round/>
                      <a:headEnd type="none" w="med" len="med"/>
                      <a:tailEnd type="none" w="med" len="med"/>
                    </a:lnR>
                    <a:noFill/>
                  </a:tcPr>
                </a:tc>
                <a:tc hMerge="1">
                  <a:txBody>
                    <a:bodyPr/>
                    <a:lstStyle/>
                    <a:p>
                      <a:pPr algn="ctr"/>
                      <a:endParaRPr lang="en-GB" b="0" i="1" dirty="0"/>
                    </a:p>
                  </a:txBody>
                  <a:tcPr anchor="ctr"/>
                </a:tc>
                <a:tc vMerge="1">
                  <a:txBody>
                    <a:bodyPr/>
                    <a:lstStyle/>
                    <a:p>
                      <a:endParaRPr dirty="0"/>
                    </a:p>
                  </a:txBody>
                  <a:tcPr anchor="ctr">
                    <a:solidFill>
                      <a:schemeClr val="tx1"/>
                    </a:solidFill>
                  </a:tcPr>
                </a:tc>
                <a:tc>
                  <a:txBody>
                    <a:bodyPr/>
                    <a:lstStyle/>
                    <a:p>
                      <a:pPr marL="0" algn="ctr" defTabSz="914400" rtl="0" eaLnBrk="1" latinLnBrk="0" hangingPunct="1"/>
                      <a:r>
                        <a:rPr lang="en-GB" sz="1600" b="0" kern="1200" dirty="0">
                          <a:solidFill>
                            <a:schemeClr val="bg1"/>
                          </a:solidFill>
                          <a:latin typeface="+mn-lt"/>
                          <a:ea typeface="+mn-ea"/>
                          <a:cs typeface="+mn-cs"/>
                        </a:rPr>
                        <a:t>Volatility</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ctr" defTabSz="914400" rtl="0" eaLnBrk="1" latinLnBrk="0" hangingPunct="1"/>
                      <a:r>
                        <a:rPr lang="en-GB" sz="1600" b="0" kern="1200" dirty="0">
                          <a:solidFill>
                            <a:schemeClr val="bg1"/>
                          </a:solidFill>
                          <a:latin typeface="+mn-lt"/>
                          <a:ea typeface="+mn-ea"/>
                          <a:cs typeface="+mn-cs"/>
                        </a:rPr>
                        <a:t>Premium</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vMerge="1">
                  <a:txBody>
                    <a:bodyPr/>
                    <a:lstStyle/>
                    <a:p>
                      <a:pPr marL="0" algn="ctr" defTabSz="914400" rtl="0" eaLnBrk="1" latinLnBrk="0" hangingPunct="1"/>
                      <a:endParaRPr lang="en-GB" sz="1800" b="0" kern="1200" dirty="0">
                        <a:solidFill>
                          <a:schemeClr val="bg1"/>
                        </a:solidFill>
                        <a:latin typeface="+mn-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vMerge="1">
                  <a:txBody>
                    <a:bodyPr/>
                    <a:lstStyle/>
                    <a:p>
                      <a:endParaRPr lang="en-GB"/>
                    </a:p>
                  </a:txBody>
                  <a:tcPr/>
                </a:tc>
                <a:extLst>
                  <a:ext uri="{0D108BD9-81ED-4DB2-BD59-A6C34878D82A}">
                    <a16:rowId xmlns:a16="http://schemas.microsoft.com/office/drawing/2014/main" val="2645034671"/>
                  </a:ext>
                </a:extLst>
              </a:tr>
              <a:tr h="800599">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chemeClr val="bg1"/>
                          </a:solidFill>
                        </a:rPr>
                        <a:t>Interpolation </a:t>
                      </a:r>
                      <a:r>
                        <a:rPr lang="en-GB" sz="1600" b="0" i="1" dirty="0">
                          <a:solidFill>
                            <a:schemeClr val="bg1"/>
                          </a:solidFill>
                        </a:rPr>
                        <a:t>(on Time Axis)</a:t>
                      </a:r>
                    </a:p>
                  </a:txBody>
                  <a:tcPr anchor="ctr">
                    <a:solidFill>
                      <a:schemeClr val="accent5">
                        <a:lumMod val="75000"/>
                      </a:schemeClr>
                    </a:solidFill>
                  </a:tcPr>
                </a:tc>
                <a:tc hMerge="1">
                  <a:txBody>
                    <a:bodyPr/>
                    <a:lstStyle/>
                    <a:p>
                      <a:pPr marL="0" algn="ctr" defTabSz="914400" rtl="0" eaLnBrk="1" latinLnBrk="0" hangingPunct="1"/>
                      <a:endParaRPr lang="en-GB" sz="1800" b="0" kern="1200" dirty="0">
                        <a:solidFill>
                          <a:schemeClr val="lt1"/>
                        </a:solidFill>
                        <a:latin typeface="+mn-lt"/>
                        <a:ea typeface="+mn-ea"/>
                        <a:cs typeface="+mn-cs"/>
                      </a:endParaRPr>
                    </a:p>
                  </a:txBody>
                  <a:tcPr anchor="ctr">
                    <a:solidFill>
                      <a:schemeClr val="accent5"/>
                    </a:solidFill>
                  </a:tcPr>
                </a:tc>
                <a:tc>
                  <a:txBody>
                    <a:bodyPr/>
                    <a:lstStyle/>
                    <a:p>
                      <a:pPr algn="ctr"/>
                      <a:r>
                        <a:rPr lang="en-GB" sz="1600" dirty="0"/>
                        <a:t>Linear, Cubic, LogLinear, LinearFlat (Variance)</a:t>
                      </a:r>
                    </a:p>
                  </a:txBody>
                  <a:tcPr anchor="ctr">
                    <a:lnT w="12700" cap="flat" cmpd="sng" algn="ctr">
                      <a:solidFill>
                        <a:schemeClr val="bg1"/>
                      </a:solidFill>
                      <a:prstDash val="solid"/>
                      <a:round/>
                      <a:headEnd type="none" w="med" len="med"/>
                      <a:tailEnd type="none" w="med" len="med"/>
                    </a:lnT>
                  </a:tcPr>
                </a:tc>
                <a:tc gridSpan="4">
                  <a:txBody>
                    <a:bodyPr/>
                    <a:lstStyle/>
                    <a:p>
                      <a:pPr algn="ctr"/>
                      <a:r>
                        <a:rPr lang="en-GB" sz="1600" dirty="0"/>
                        <a:t>X</a:t>
                      </a:r>
                    </a:p>
                  </a:txBody>
                  <a:tcPr anchor="ctr">
                    <a:lnT w="12700" cap="flat" cmpd="sng" algn="ctr">
                      <a:solidFill>
                        <a:schemeClr val="bg1"/>
                      </a:solidFill>
                      <a:prstDash val="solid"/>
                      <a:round/>
                      <a:headEnd type="none" w="med" len="med"/>
                      <a:tailEnd type="none" w="med" len="med"/>
                    </a:lnT>
                  </a:tcPr>
                </a:tc>
                <a:tc hMerge="1">
                  <a:txBody>
                    <a:bodyPr/>
                    <a:lstStyle/>
                    <a:p>
                      <a:endParaRPr/>
                    </a:p>
                  </a:txBody>
                  <a:tcPr anchor="ctr">
                    <a:lnT w="12700" cap="flat" cmpd="sng" algn="ctr">
                      <a:solidFill>
                        <a:schemeClr val="bg1"/>
                      </a:solidFill>
                      <a:prstDash val="solid"/>
                      <a:round/>
                      <a:headEnd type="none" w="med" len="med"/>
                      <a:tailEnd type="none" w="med" len="med"/>
                    </a:lnT>
                  </a:tcPr>
                </a:tc>
                <a:tc hMerge="1">
                  <a:txBody>
                    <a:bodyPr/>
                    <a:lstStyle/>
                    <a:p>
                      <a:endParaRPr lang="en-GB"/>
                    </a:p>
                  </a:txBody>
                  <a:tcPr/>
                </a:tc>
                <a:tc hMerge="1">
                  <a:txBody>
                    <a:bodyPr/>
                    <a:lstStyle/>
                    <a:p>
                      <a:endParaRPr lang="en-GB"/>
                    </a:p>
                  </a:txBody>
                  <a:tcP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751752520"/>
                  </a:ext>
                </a:extLst>
              </a:tr>
              <a:tr h="377258">
                <a:tc rowSpan="2">
                  <a:txBody>
                    <a:bodyPr/>
                    <a:lstStyle/>
                    <a:p>
                      <a:pPr algn="ctr"/>
                      <a:r>
                        <a:rPr lang="en-GB" sz="1600" b="1" dirty="0">
                          <a:solidFill>
                            <a:schemeClr val="bg1"/>
                          </a:solidFill>
                        </a:rPr>
                        <a:t>Time Interpolation</a:t>
                      </a:r>
                    </a:p>
                  </a:txBody>
                  <a:tcPr anchor="ctr">
                    <a:solidFill>
                      <a:schemeClr val="accent5">
                        <a:lumMod val="75000"/>
                      </a:schemeClr>
                    </a:solidFill>
                  </a:tcPr>
                </a:tc>
                <a:tc>
                  <a:txBody>
                    <a:bodyPr/>
                    <a:lstStyle/>
                    <a:p>
                      <a:pPr marL="0" algn="ctr" defTabSz="914400" rtl="0" eaLnBrk="1" latinLnBrk="0" hangingPunct="1"/>
                      <a:r>
                        <a:rPr lang="en-GB" sz="1600" b="0" kern="1200" dirty="0">
                          <a:solidFill>
                            <a:schemeClr val="bg1"/>
                          </a:solidFill>
                          <a:latin typeface="+mn-lt"/>
                          <a:ea typeface="+mn-ea"/>
                          <a:cs typeface="+mn-cs"/>
                        </a:rPr>
                        <a:t>Wildcard</a:t>
                      </a:r>
                    </a:p>
                  </a:txBody>
                  <a:tcPr anchor="ctr">
                    <a:solidFill>
                      <a:schemeClr val="accent6">
                        <a:lumMod val="75000"/>
                      </a:schemeClr>
                    </a:solidFill>
                  </a:tcPr>
                </a:tc>
                <a:tc rowSpan="2">
                  <a:txBody>
                    <a:bodyPr/>
                    <a:lstStyle/>
                    <a:p>
                      <a:pPr algn="ctr"/>
                      <a:r>
                        <a:rPr lang="en-GB" sz="1600" dirty="0"/>
                        <a:t>X</a:t>
                      </a:r>
                    </a:p>
                  </a:txBody>
                  <a:tcPr anchor="ctr">
                    <a:solidFill>
                      <a:schemeClr val="tx1">
                        <a:lumMod val="20000"/>
                        <a:lumOff val="80000"/>
                      </a:schemeClr>
                    </a:solidFill>
                  </a:tcPr>
                </a:tc>
                <a:tc gridSpan="4">
                  <a:txBody>
                    <a:bodyPr/>
                    <a:lstStyle/>
                    <a:p>
                      <a:pPr algn="ctr"/>
                      <a:r>
                        <a:rPr lang="en-GB" sz="1600" dirty="0"/>
                        <a:t>Linear (Variance)</a:t>
                      </a:r>
                    </a:p>
                  </a:txBody>
                  <a:tcPr anchor="ctr">
                    <a:solidFill>
                      <a:schemeClr val="tx1">
                        <a:lumMod val="20000"/>
                        <a:lumOff val="80000"/>
                      </a:schemeClr>
                    </a:solidFill>
                  </a:tcPr>
                </a:tc>
                <a:tc hMerge="1">
                  <a:txBody>
                    <a:bodyPr/>
                    <a:lstStyle/>
                    <a:p>
                      <a:pPr algn="ctr"/>
                      <a:endParaRPr lang="en-GB" dirty="0"/>
                    </a:p>
                  </a:txBody>
                  <a:tcPr anchor="ctr">
                    <a:solidFill>
                      <a:schemeClr val="tx1">
                        <a:lumMod val="20000"/>
                        <a:lumOff val="80000"/>
                      </a:schemeClr>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648728629"/>
                  </a:ext>
                </a:extLst>
              </a:tr>
              <a:tr h="377258">
                <a:tc vMerge="1">
                  <a:txBody>
                    <a:bodyPr/>
                    <a:lstStyle/>
                    <a:p>
                      <a:pPr algn="ctr"/>
                      <a:endParaRPr lang="en-GB" dirty="0"/>
                    </a:p>
                  </a:txBody>
                  <a:tcPr anchor="ctr"/>
                </a:tc>
                <a:tc>
                  <a:txBody>
                    <a:bodyPr/>
                    <a:lstStyle/>
                    <a:p>
                      <a:pPr marL="0" algn="ctr" defTabSz="914400" rtl="0" eaLnBrk="1" latinLnBrk="0" hangingPunct="1"/>
                      <a:r>
                        <a:rPr lang="en-GB" sz="1600" b="0" kern="1200" dirty="0">
                          <a:solidFill>
                            <a:schemeClr val="bg1"/>
                          </a:solidFill>
                          <a:latin typeface="+mn-lt"/>
                          <a:ea typeface="+mn-ea"/>
                          <a:cs typeface="+mn-cs"/>
                        </a:rPr>
                        <a:t>Explicit</a:t>
                      </a:r>
                    </a:p>
                  </a:txBody>
                  <a:tcPr anchor="ctr">
                    <a:solidFill>
                      <a:schemeClr val="accent6">
                        <a:lumMod val="75000"/>
                      </a:schemeClr>
                    </a:solidFill>
                  </a:tcPr>
                </a:tc>
                <a:tc vMerge="1">
                  <a:txBody>
                    <a:bodyPr/>
                    <a:lstStyle/>
                    <a:p>
                      <a:pPr algn="ctr"/>
                      <a:endParaRPr lang="en-GB" dirty="0"/>
                    </a:p>
                  </a:txBody>
                  <a:tcPr anchor="ct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kern="1200" dirty="0">
                          <a:solidFill>
                            <a:schemeClr val="dk1"/>
                          </a:solidFill>
                          <a:latin typeface="+mn-lt"/>
                          <a:ea typeface="+mn-ea"/>
                          <a:cs typeface="+mn-cs"/>
                        </a:rPr>
                        <a:t>Linear </a:t>
                      </a:r>
                      <a:r>
                        <a:rPr lang="en-GB" sz="1600" dirty="0"/>
                        <a:t>(Variance)</a:t>
                      </a:r>
                      <a:endParaRPr lang="en-GB" sz="1600" kern="1200" dirty="0">
                        <a:solidFill>
                          <a:schemeClr val="dk1"/>
                        </a:solidFill>
                        <a:latin typeface="+mn-lt"/>
                        <a:ea typeface="+mn-ea"/>
                        <a:cs typeface="+mn-cs"/>
                      </a:endParaRPr>
                    </a:p>
                  </a:txBody>
                  <a:tcPr anchor="ctr">
                    <a:solidFill>
                      <a:schemeClr val="tx1">
                        <a:lumMod val="20000"/>
                        <a:lumOff val="80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800" kern="1200" dirty="0">
                        <a:solidFill>
                          <a:schemeClr val="dk1"/>
                        </a:solidFill>
                        <a:latin typeface="+mn-lt"/>
                        <a:ea typeface="+mn-ea"/>
                        <a:cs typeface="+mn-cs"/>
                      </a:endParaRPr>
                    </a:p>
                  </a:txBody>
                  <a:tcPr anchor="ctr">
                    <a:solidFill>
                      <a:schemeClr val="tx1">
                        <a:lumMod val="20000"/>
                        <a:lumOff val="80000"/>
                      </a:schemeClr>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31222106"/>
                  </a:ext>
                </a:extLst>
              </a:tr>
              <a:tr h="377258">
                <a:tc rowSpan="2">
                  <a:txBody>
                    <a:bodyPr/>
                    <a:lstStyle/>
                    <a:p>
                      <a:pPr algn="ctr"/>
                      <a:r>
                        <a:rPr lang="en-GB" sz="1600" b="1" dirty="0">
                          <a:solidFill>
                            <a:schemeClr val="bg1"/>
                          </a:solidFill>
                        </a:rPr>
                        <a:t>Strike Interpolation</a:t>
                      </a:r>
                    </a:p>
                  </a:txBody>
                  <a:tcPr anchor="ctr">
                    <a:lnB w="12700" cap="flat" cmpd="sng" algn="ctr">
                      <a:solidFill>
                        <a:schemeClr val="bg1"/>
                      </a:solidFill>
                      <a:prstDash val="solid"/>
                      <a:round/>
                      <a:headEnd type="none" w="med" len="med"/>
                      <a:tailEnd type="none" w="med" len="med"/>
                    </a:lnB>
                    <a:solidFill>
                      <a:schemeClr val="accent5">
                        <a:lumMod val="75000"/>
                      </a:schemeClr>
                    </a:solidFill>
                  </a:tcPr>
                </a:tc>
                <a:tc>
                  <a:txBody>
                    <a:bodyPr/>
                    <a:lstStyle/>
                    <a:p>
                      <a:pPr marL="0" algn="ctr" defTabSz="914400" rtl="0" eaLnBrk="1" latinLnBrk="0" hangingPunct="1"/>
                      <a:r>
                        <a:rPr lang="en-GB" sz="1600" b="0" kern="1200" dirty="0">
                          <a:solidFill>
                            <a:schemeClr val="bg1"/>
                          </a:solidFill>
                          <a:latin typeface="+mn-lt"/>
                          <a:ea typeface="+mn-ea"/>
                          <a:cs typeface="+mn-cs"/>
                        </a:rPr>
                        <a:t>Wildcard</a:t>
                      </a:r>
                    </a:p>
                  </a:txBody>
                  <a:tcPr anchor="ctr">
                    <a:solidFill>
                      <a:schemeClr val="accent6">
                        <a:lumMod val="75000"/>
                      </a:schemeClr>
                    </a:solidFill>
                  </a:tcPr>
                </a:tc>
                <a:tc rowSpan="2">
                  <a:txBody>
                    <a:bodyPr/>
                    <a:lstStyle/>
                    <a:p>
                      <a:pPr algn="ctr"/>
                      <a:r>
                        <a:rPr lang="en-GB" sz="1600" dirty="0"/>
                        <a:t>X</a:t>
                      </a:r>
                    </a:p>
                  </a:txBody>
                  <a:tcPr anchor="ctr">
                    <a:lnB w="12700" cap="flat" cmpd="sng" algn="ctr">
                      <a:solidFill>
                        <a:schemeClr val="tx1"/>
                      </a:solidFill>
                      <a:prstDash val="solid"/>
                      <a:round/>
                      <a:headEnd type="none" w="med" len="med"/>
                      <a:tailEnd type="none" w="med" len="med"/>
                    </a:lnB>
                  </a:tcPr>
                </a:tc>
                <a:tc gridSpan="3">
                  <a:txBody>
                    <a:bodyPr/>
                    <a:lstStyle/>
                    <a:p>
                      <a:pPr algn="ctr"/>
                      <a:r>
                        <a:rPr lang="en-GB" sz="1600" dirty="0"/>
                        <a:t>Linear (Variance)</a:t>
                      </a:r>
                    </a:p>
                  </a:txBody>
                  <a:tcPr anchor="ctr"/>
                </a:tc>
                <a:tc hMerge="1">
                  <a:txBody>
                    <a:bodyPr/>
                    <a:lstStyle/>
                    <a:p>
                      <a:pPr algn="ctr"/>
                      <a:endParaRPr lang="en-GB" dirty="0"/>
                    </a:p>
                  </a:txBody>
                  <a:tcPr anchor="ctr"/>
                </a:tc>
                <a:tc hMerge="1">
                  <a:txBody>
                    <a:bodyPr/>
                    <a:lstStyle/>
                    <a:p>
                      <a:endParaRPr lang="en-GB"/>
                    </a:p>
                  </a:txBody>
                  <a:tcPr/>
                </a:tc>
                <a:tc>
                  <a:txBody>
                    <a:bodyPr/>
                    <a:lstStyle/>
                    <a:p>
                      <a:pPr algn="ctr"/>
                      <a:r>
                        <a:rPr lang="en-GB" sz="1600"/>
                        <a:t>X</a:t>
                      </a:r>
                      <a:endParaRPr lang="en-GB" sz="1600" dirty="0"/>
                    </a:p>
                  </a:txBody>
                  <a:tcPr anchor="ctr"/>
                </a:tc>
                <a:extLst>
                  <a:ext uri="{0D108BD9-81ED-4DB2-BD59-A6C34878D82A}">
                    <a16:rowId xmlns:a16="http://schemas.microsoft.com/office/drawing/2014/main" val="3185778817"/>
                  </a:ext>
                </a:extLst>
              </a:tr>
              <a:tr h="872450">
                <a:tc vMerge="1">
                  <a:txBody>
                    <a:bodyPr/>
                    <a:lstStyle/>
                    <a:p>
                      <a:pPr algn="ctr"/>
                      <a:endParaRPr lang="en-GB" dirty="0"/>
                    </a:p>
                  </a:txBody>
                  <a:tcPr anchor="ctr"/>
                </a:tc>
                <a:tc>
                  <a:txBody>
                    <a:bodyPr/>
                    <a:lstStyle/>
                    <a:p>
                      <a:pPr marL="0" algn="ctr" defTabSz="914400" rtl="0" eaLnBrk="1" latinLnBrk="0" hangingPunct="1"/>
                      <a:r>
                        <a:rPr lang="en-GB" sz="1600" b="0" kern="1200" dirty="0">
                          <a:solidFill>
                            <a:schemeClr val="bg1"/>
                          </a:solidFill>
                          <a:latin typeface="+mn-lt"/>
                          <a:ea typeface="+mn-ea"/>
                          <a:cs typeface="+mn-cs"/>
                        </a:rPr>
                        <a:t>Explicit</a:t>
                      </a:r>
                    </a:p>
                  </a:txBody>
                  <a:tcPr anchor="ctr">
                    <a:lnB w="12700" cap="flat" cmpd="sng" algn="ctr">
                      <a:solidFill>
                        <a:schemeClr val="bg1"/>
                      </a:solidFill>
                      <a:prstDash val="solid"/>
                      <a:round/>
                      <a:headEnd type="none" w="med" len="med"/>
                      <a:tailEnd type="none" w="med" len="med"/>
                    </a:lnB>
                    <a:solidFill>
                      <a:schemeClr val="accent6">
                        <a:lumMod val="75000"/>
                      </a:schemeClr>
                    </a:solidFill>
                  </a:tcPr>
                </a:tc>
                <a:tc vMerge="1">
                  <a:txBody>
                    <a:bodyPr/>
                    <a:lstStyle/>
                    <a:p>
                      <a:pPr algn="ctr"/>
                      <a:endParaRPr lang="en-GB" dirty="0"/>
                    </a:p>
                  </a:txBody>
                  <a:tcPr anchor="ct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Linear (Variance)</a:t>
                      </a:r>
                    </a:p>
                  </a:txBody>
                  <a:tcPr anchor="ctr">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dirty="0"/>
                    </a:p>
                  </a:txBody>
                  <a:tcPr anchor="ctr">
                    <a:lnB w="12700" cap="flat" cmpd="sng" algn="ctr">
                      <a:solidFill>
                        <a:schemeClr val="tx1"/>
                      </a:solidFill>
                      <a:prstDash val="solid"/>
                      <a:round/>
                      <a:headEnd type="none" w="med" len="med"/>
                      <a:tailEnd type="none" w="med" len="med"/>
                    </a:lnB>
                  </a:tcPr>
                </a:tc>
                <a:tc hMerge="1">
                  <a:txBody>
                    <a:bodyPr/>
                    <a:lstStyle/>
                    <a:p>
                      <a:endParaRPr lang="en-GB"/>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Linear, Natural Cubic, Financial Cubic, Cubic Spline (Volatility)</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6014294"/>
                  </a:ext>
                </a:extLst>
              </a:tr>
              <a:tr h="610715">
                <a:tc gridSpan="2">
                  <a:txBody>
                    <a:bodyPr/>
                    <a:lstStyle/>
                    <a:p>
                      <a:pPr algn="ctr"/>
                      <a:r>
                        <a:rPr lang="en-GB" sz="1600" b="1" i="1" dirty="0">
                          <a:solidFill>
                            <a:schemeClr val="bg1"/>
                          </a:solidFill>
                        </a:rPr>
                        <a:t>Extrapolation </a:t>
                      </a:r>
                      <a:r>
                        <a:rPr lang="en-GB" sz="1600" b="0" i="1" dirty="0">
                          <a:solidFill>
                            <a:schemeClr val="bg1"/>
                          </a:solidFill>
                        </a:rPr>
                        <a:t>(on Both Axis)</a:t>
                      </a:r>
                    </a:p>
                  </a:txBody>
                  <a:tcPr anchor="ctr">
                    <a:lnT w="12700" cap="flat" cmpd="sng" algn="ctr">
                      <a:solidFill>
                        <a:schemeClr val="bg1"/>
                      </a:solidFill>
                      <a:prstDash val="solid"/>
                      <a:round/>
                      <a:headEnd type="none" w="med" len="med"/>
                      <a:tailEnd type="none" w="med" len="med"/>
                    </a:lnT>
                    <a:solidFill>
                      <a:schemeClr val="accent2">
                        <a:lumMod val="75000"/>
                      </a:schemeClr>
                    </a:solidFill>
                  </a:tcPr>
                </a:tc>
                <a:tc hMerge="1">
                  <a:txBody>
                    <a:bodyPr/>
                    <a:lstStyle/>
                    <a:p>
                      <a:pPr marL="0" algn="ctr" defTabSz="914400" rtl="0" eaLnBrk="1" latinLnBrk="0" hangingPunct="1"/>
                      <a:endParaRPr lang="en-GB" sz="1800" b="0" kern="1200" dirty="0">
                        <a:solidFill>
                          <a:schemeClr val="lt1"/>
                        </a:solidFill>
                        <a:latin typeface="+mn-lt"/>
                        <a:ea typeface="+mn-ea"/>
                        <a:cs typeface="+mn-cs"/>
                      </a:endParaRPr>
                    </a:p>
                  </a:txBody>
                  <a:tcPr anchor="ctr">
                    <a:solidFill>
                      <a:schemeClr val="accent5"/>
                    </a:solidFill>
                  </a:tcPr>
                </a:tc>
                <a:tc>
                  <a:txBody>
                    <a:bodyPr/>
                    <a:lstStyle/>
                    <a:p>
                      <a:pPr algn="ctr"/>
                      <a:r>
                        <a:rPr lang="en-GB" sz="1600" dirty="0"/>
                        <a:t>None, Flat (Variance)</a:t>
                      </a:r>
                    </a:p>
                  </a:txBody>
                  <a:tcPr anchor="ctr">
                    <a:lnT w="12700" cap="flat" cmpd="sng" algn="ctr">
                      <a:solidFill>
                        <a:schemeClr val="tx1"/>
                      </a:solidFill>
                      <a:prstDash val="solid"/>
                      <a:round/>
                      <a:headEnd type="none" w="med" len="med"/>
                      <a:tailEnd type="none" w="med" len="med"/>
                    </a:lnT>
                    <a:solidFill>
                      <a:schemeClr val="tx1">
                        <a:lumMod val="20000"/>
                        <a:lumOff val="80000"/>
                      </a:schemeClr>
                    </a:solidFill>
                  </a:tcPr>
                </a:tc>
                <a:tc gridSpan="4">
                  <a:txBody>
                    <a:bodyPr/>
                    <a:lstStyle/>
                    <a:p>
                      <a:pPr algn="ctr"/>
                      <a:r>
                        <a:rPr lang="en-GB" sz="1600" dirty="0"/>
                        <a:t>True, False</a:t>
                      </a:r>
                    </a:p>
                  </a:txBody>
                  <a:tcPr anchor="ctr">
                    <a:lnT w="12700" cap="flat" cmpd="sng" algn="ctr">
                      <a:solidFill>
                        <a:schemeClr val="tx1"/>
                      </a:solidFill>
                      <a:prstDash val="solid"/>
                      <a:round/>
                      <a:headEnd type="none" w="med" len="med"/>
                      <a:tailEnd type="none" w="med" len="med"/>
                    </a:lnT>
                    <a:solidFill>
                      <a:schemeClr val="tx1">
                        <a:lumMod val="20000"/>
                        <a:lumOff val="80000"/>
                      </a:schemeClr>
                    </a:solidFill>
                  </a:tcPr>
                </a:tc>
                <a:tc hMerge="1">
                  <a:txBody>
                    <a:bodyPr/>
                    <a:lstStyle/>
                    <a:p>
                      <a:pPr algn="ctr"/>
                      <a:endParaRPr lang="en-GB" dirty="0"/>
                    </a:p>
                  </a:txBody>
                  <a:tcPr anchor="ctr">
                    <a:lnT w="12700" cap="flat" cmpd="sng" algn="ctr">
                      <a:solidFill>
                        <a:schemeClr val="tx1"/>
                      </a:solidFill>
                      <a:prstDash val="solid"/>
                      <a:round/>
                      <a:headEnd type="none" w="med" len="med"/>
                      <a:tailEnd type="none" w="med" len="med"/>
                    </a:lnT>
                    <a:solidFill>
                      <a:schemeClr val="tx1">
                        <a:lumMod val="20000"/>
                        <a:lumOff val="80000"/>
                      </a:schemeClr>
                    </a:solidFill>
                  </a:tcPr>
                </a:tc>
                <a:tc hMerge="1">
                  <a:txBody>
                    <a:bodyPr/>
                    <a:lstStyle/>
                    <a:p>
                      <a:endParaRPr lang="en-GB"/>
                    </a:p>
                  </a:txBody>
                  <a:tcPr/>
                </a:tc>
                <a:tc hMerge="1">
                  <a:txBody>
                    <a:bodyPr/>
                    <a:lstStyle/>
                    <a:p>
                      <a:endParaRPr lang="en-GB"/>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166506720"/>
                  </a:ext>
                </a:extLst>
              </a:tr>
              <a:tr h="377258">
                <a:tc rowSpan="2">
                  <a:txBody>
                    <a:bodyPr/>
                    <a:lstStyle/>
                    <a:p>
                      <a:pPr algn="ctr"/>
                      <a:r>
                        <a:rPr lang="en-GB" sz="1600" b="1" dirty="0">
                          <a:solidFill>
                            <a:schemeClr val="bg1"/>
                          </a:solidFill>
                        </a:rPr>
                        <a:t>Time Extrapolation</a:t>
                      </a:r>
                    </a:p>
                  </a:txBody>
                  <a:tcPr anchor="ctr">
                    <a:solidFill>
                      <a:schemeClr val="accent2">
                        <a:lumMod val="75000"/>
                      </a:schemeClr>
                    </a:solidFill>
                  </a:tcPr>
                </a:tc>
                <a:tc>
                  <a:txBody>
                    <a:bodyPr/>
                    <a:lstStyle/>
                    <a:p>
                      <a:pPr marL="0" algn="ctr" defTabSz="914400" rtl="0" eaLnBrk="1" latinLnBrk="0" hangingPunct="1"/>
                      <a:r>
                        <a:rPr lang="en-GB" sz="1600" b="0" kern="1200" dirty="0">
                          <a:solidFill>
                            <a:schemeClr val="bg1"/>
                          </a:solidFill>
                          <a:latin typeface="+mn-lt"/>
                          <a:ea typeface="+mn-ea"/>
                          <a:cs typeface="+mn-cs"/>
                        </a:rPr>
                        <a:t>Wildcard</a:t>
                      </a:r>
                    </a:p>
                  </a:txBody>
                  <a:tcPr anchor="ctr">
                    <a:solidFill>
                      <a:schemeClr val="accent2"/>
                    </a:solidFill>
                  </a:tcPr>
                </a:tc>
                <a:tc rowSpan="2">
                  <a:txBody>
                    <a:bodyPr/>
                    <a:lstStyle/>
                    <a:p>
                      <a:pPr algn="ctr"/>
                      <a:r>
                        <a:rPr lang="en-GB" sz="1600" dirty="0"/>
                        <a:t>X</a:t>
                      </a:r>
                    </a:p>
                  </a:txBody>
                  <a:tcPr anchor="ctr"/>
                </a:tc>
                <a:tc rowSpan="2"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Flat, UseInterpolator (= Linear)</a:t>
                      </a:r>
                    </a:p>
                  </a:txBody>
                  <a:tcPr anchor="ctr"/>
                </a:tc>
                <a:tc rowSpan="2"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dirty="0"/>
                    </a:p>
                  </a:txBody>
                  <a:tcPr anchor="ctr"/>
                </a:tc>
                <a:tc rowSpan="2" hMerge="1">
                  <a:txBody>
                    <a:bodyPr/>
                    <a:lstStyle/>
                    <a:p>
                      <a:endParaRPr lang="en-GB"/>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a:t>X</a:t>
                      </a:r>
                      <a:endParaRPr lang="en-GB" sz="1600" dirty="0"/>
                    </a:p>
                  </a:txBody>
                  <a:tcPr anchor="ctr"/>
                </a:tc>
                <a:extLst>
                  <a:ext uri="{0D108BD9-81ED-4DB2-BD59-A6C34878D82A}">
                    <a16:rowId xmlns:a16="http://schemas.microsoft.com/office/drawing/2014/main" val="1797854947"/>
                  </a:ext>
                </a:extLst>
              </a:tr>
              <a:tr h="377258">
                <a:tc vMerge="1">
                  <a:txBody>
                    <a:bodyPr/>
                    <a:lstStyle/>
                    <a:p>
                      <a:pPr algn="ctr"/>
                      <a:endParaRPr lang="en-GB" dirty="0"/>
                    </a:p>
                  </a:txBody>
                  <a:tcPr anchor="ctr"/>
                </a:tc>
                <a:tc>
                  <a:txBody>
                    <a:bodyPr/>
                    <a:lstStyle/>
                    <a:p>
                      <a:pPr marL="0" algn="ctr" defTabSz="914400" rtl="0" eaLnBrk="1" latinLnBrk="0" hangingPunct="1"/>
                      <a:r>
                        <a:rPr lang="en-GB" sz="1600" b="0" kern="1200" dirty="0">
                          <a:solidFill>
                            <a:schemeClr val="bg1"/>
                          </a:solidFill>
                          <a:latin typeface="+mn-lt"/>
                          <a:ea typeface="+mn-ea"/>
                          <a:cs typeface="+mn-cs"/>
                        </a:rPr>
                        <a:t>Explicit</a:t>
                      </a:r>
                    </a:p>
                  </a:txBody>
                  <a:tcPr anchor="ctr">
                    <a:solidFill>
                      <a:schemeClr val="accent2"/>
                    </a:solidFill>
                  </a:tcPr>
                </a:tc>
                <a:tc vMerge="1">
                  <a:txBody>
                    <a:bodyPr/>
                    <a:lstStyle/>
                    <a:p>
                      <a:pPr algn="ctr"/>
                      <a:endParaRPr lang="en-GB" dirty="0"/>
                    </a:p>
                  </a:txBody>
                  <a:tcPr anchor="ctr"/>
                </a:tc>
                <a:tc gridSpan="3"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dirty="0"/>
                    </a:p>
                  </a:txBody>
                  <a:tcPr anchor="ctr"/>
                </a:tc>
                <a:tc hMerge="1"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dirty="0"/>
                    </a:p>
                  </a:txBody>
                  <a:tcPr anchor="ctr"/>
                </a:tc>
                <a:tc hMerge="1" vMerge="1">
                  <a:txBody>
                    <a:bodyPr/>
                    <a:lstStyle/>
                    <a:p>
                      <a:endParaRPr lang="en-GB"/>
                    </a:p>
                  </a:txBody>
                  <a:tcPr/>
                </a:tc>
                <a:tc>
                  <a:txBody>
                    <a:bodyPr/>
                    <a:lstStyle/>
                    <a:p>
                      <a:pPr algn="ctr"/>
                      <a:r>
                        <a:rPr lang="en-GB" sz="1600" dirty="0"/>
                        <a:t>Flat (Volatility)</a:t>
                      </a:r>
                    </a:p>
                  </a:txBody>
                  <a:tcPr anchor="ctr"/>
                </a:tc>
                <a:extLst>
                  <a:ext uri="{0D108BD9-81ED-4DB2-BD59-A6C34878D82A}">
                    <a16:rowId xmlns:a16="http://schemas.microsoft.com/office/drawing/2014/main" val="1536959020"/>
                  </a:ext>
                </a:extLst>
              </a:tr>
              <a:tr h="377258">
                <a:tc rowSpan="2">
                  <a:txBody>
                    <a:bodyPr/>
                    <a:lstStyle/>
                    <a:p>
                      <a:pPr algn="ctr"/>
                      <a:r>
                        <a:rPr lang="en-GB" sz="1600" b="1" dirty="0">
                          <a:solidFill>
                            <a:schemeClr val="bg1"/>
                          </a:solidFill>
                        </a:rPr>
                        <a:t>Strike Extrapolation</a:t>
                      </a:r>
                    </a:p>
                  </a:txBody>
                  <a:tcPr anchor="ctr">
                    <a:solidFill>
                      <a:schemeClr val="accent2">
                        <a:lumMod val="75000"/>
                      </a:schemeClr>
                    </a:solidFill>
                  </a:tcPr>
                </a:tc>
                <a:tc>
                  <a:txBody>
                    <a:bodyPr/>
                    <a:lstStyle/>
                    <a:p>
                      <a:pPr marL="0" algn="ctr" defTabSz="914400" rtl="0" eaLnBrk="1" latinLnBrk="0" hangingPunct="1"/>
                      <a:r>
                        <a:rPr lang="en-GB" sz="1600" b="0" kern="1200" dirty="0">
                          <a:solidFill>
                            <a:schemeClr val="bg1"/>
                          </a:solidFill>
                          <a:latin typeface="+mn-lt"/>
                          <a:ea typeface="+mn-ea"/>
                          <a:cs typeface="+mn-cs"/>
                        </a:rPr>
                        <a:t>Wildcard</a:t>
                      </a:r>
                    </a:p>
                  </a:txBody>
                  <a:tcPr anchor="ctr">
                    <a:solidFill>
                      <a:schemeClr val="accent2"/>
                    </a:solidFill>
                  </a:tcPr>
                </a:tc>
                <a:tc rowSpan="2">
                  <a:txBody>
                    <a:bodyPr/>
                    <a:lstStyle/>
                    <a:p>
                      <a:pPr algn="ctr"/>
                      <a:r>
                        <a:rPr lang="en-GB" sz="1600" dirty="0"/>
                        <a:t>X</a:t>
                      </a:r>
                    </a:p>
                  </a:txBody>
                  <a:tcPr anchor="ctr">
                    <a:solidFill>
                      <a:schemeClr val="tx1">
                        <a:lumMod val="20000"/>
                        <a:lumOff val="80000"/>
                      </a:schemeClr>
                    </a:solidFill>
                  </a:tcPr>
                </a:tc>
                <a:tc rowSpan="2" gridSpan="3">
                  <a:txBody>
                    <a:bodyPr/>
                    <a:lstStyle/>
                    <a:p>
                      <a:pPr algn="ctr"/>
                      <a:r>
                        <a:rPr lang="en-GB" sz="1600" dirty="0"/>
                        <a:t>Flat, UseInterpolator (= Linear)</a:t>
                      </a:r>
                    </a:p>
                  </a:txBody>
                  <a:tcPr anchor="ctr">
                    <a:solidFill>
                      <a:schemeClr val="tx1">
                        <a:lumMod val="20000"/>
                        <a:lumOff val="80000"/>
                      </a:schemeClr>
                    </a:solidFill>
                  </a:tcPr>
                </a:tc>
                <a:tc rowSpan="2" hMerge="1">
                  <a:txBody>
                    <a:bodyPr/>
                    <a:lstStyle/>
                    <a:p>
                      <a:pPr algn="ctr"/>
                      <a:endParaRPr lang="en-GB" dirty="0"/>
                    </a:p>
                  </a:txBody>
                  <a:tcPr anchor="ctr">
                    <a:solidFill>
                      <a:schemeClr val="tx1">
                        <a:lumMod val="20000"/>
                        <a:lumOff val="80000"/>
                      </a:schemeClr>
                    </a:solidFill>
                  </a:tcPr>
                </a:tc>
                <a:tc rowSpan="2" hMerge="1">
                  <a:txBody>
                    <a:bodyPr/>
                    <a:lstStyle/>
                    <a:p>
                      <a:pPr algn="ctr"/>
                      <a:endParaRPr lang="en-GB" dirty="0"/>
                    </a:p>
                  </a:txBody>
                  <a:tcPr anchor="ctr">
                    <a:solidFill>
                      <a:schemeClr val="tx1">
                        <a:lumMod val="20000"/>
                        <a:lumOff val="80000"/>
                      </a:schemeClr>
                    </a:solidFill>
                  </a:tcPr>
                </a:tc>
                <a:tc>
                  <a:txBody>
                    <a:bodyPr/>
                    <a:lstStyle/>
                    <a:p>
                      <a:pPr algn="ctr"/>
                      <a:r>
                        <a:rPr lang="en-GB" sz="1600"/>
                        <a:t>X</a:t>
                      </a:r>
                      <a:endParaRPr lang="en-GB" sz="1600" dirty="0"/>
                    </a:p>
                  </a:txBody>
                  <a:tcPr anchor="ctr">
                    <a:solidFill>
                      <a:schemeClr val="tx1">
                        <a:lumMod val="20000"/>
                        <a:lumOff val="80000"/>
                      </a:schemeClr>
                    </a:solidFill>
                  </a:tcPr>
                </a:tc>
                <a:extLst>
                  <a:ext uri="{0D108BD9-81ED-4DB2-BD59-A6C34878D82A}">
                    <a16:rowId xmlns:a16="http://schemas.microsoft.com/office/drawing/2014/main" val="988221337"/>
                  </a:ext>
                </a:extLst>
              </a:tr>
              <a:tr h="610715">
                <a:tc vMerge="1">
                  <a:txBody>
                    <a:bodyPr/>
                    <a:lstStyle/>
                    <a:p>
                      <a:pPr algn="ctr"/>
                      <a:endParaRPr lang="en-GB" dirty="0"/>
                    </a:p>
                  </a:txBody>
                  <a:tcPr anchor="ctr"/>
                </a:tc>
                <a:tc>
                  <a:txBody>
                    <a:bodyPr/>
                    <a:lstStyle/>
                    <a:p>
                      <a:pPr marL="0" algn="ctr" defTabSz="914400" rtl="0" eaLnBrk="1" latinLnBrk="0" hangingPunct="1"/>
                      <a:r>
                        <a:rPr lang="en-GB" sz="1600" b="0" kern="1200" dirty="0">
                          <a:solidFill>
                            <a:schemeClr val="bg1"/>
                          </a:solidFill>
                          <a:latin typeface="+mn-lt"/>
                          <a:ea typeface="+mn-ea"/>
                          <a:cs typeface="+mn-cs"/>
                        </a:rPr>
                        <a:t>Explicit</a:t>
                      </a:r>
                    </a:p>
                  </a:txBody>
                  <a:tcPr anchor="ctr">
                    <a:solidFill>
                      <a:schemeClr val="accent2"/>
                    </a:solidFill>
                  </a:tcPr>
                </a:tc>
                <a:tc vMerge="1">
                  <a:txBody>
                    <a:bodyPr/>
                    <a:lstStyle/>
                    <a:p>
                      <a:pPr algn="ctr"/>
                      <a:endParaRPr lang="en-GB" dirty="0"/>
                    </a:p>
                  </a:txBody>
                  <a:tcPr anchor="ctr">
                    <a:solidFill>
                      <a:schemeClr val="tx1">
                        <a:lumMod val="20000"/>
                        <a:lumOff val="80000"/>
                      </a:schemeClr>
                    </a:solidFill>
                  </a:tcPr>
                </a:tc>
                <a:tc gridSpan="3" vMerge="1">
                  <a:txBody>
                    <a:bodyPr/>
                    <a:lstStyle/>
                    <a:p>
                      <a:endParaRPr/>
                    </a:p>
                  </a:txBody>
                  <a:tcPr anchor="ctr">
                    <a:solidFill>
                      <a:schemeClr val="tx1">
                        <a:lumMod val="20000"/>
                        <a:lumOff val="80000"/>
                      </a:schemeClr>
                    </a:solidFill>
                  </a:tcPr>
                </a:tc>
                <a:tc hMerge="1" vMerge="1">
                  <a:txBody>
                    <a:bodyPr/>
                    <a:lstStyle/>
                    <a:p>
                      <a:pPr algn="ctr"/>
                      <a:endParaRPr lang="en-GB" dirty="0"/>
                    </a:p>
                  </a:txBody>
                  <a:tcPr anchor="ctr">
                    <a:solidFill>
                      <a:schemeClr val="tx1">
                        <a:lumMod val="20000"/>
                        <a:lumOff val="80000"/>
                      </a:schemeClr>
                    </a:solidFill>
                  </a:tcPr>
                </a:tc>
                <a:tc hMerge="1" vMerge="1">
                  <a:txBody>
                    <a:bodyPr/>
                    <a:lstStyle/>
                    <a:p>
                      <a:endParaRPr lang="en-GB"/>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Flat, UseInterpolator (Volatility)</a:t>
                      </a:r>
                    </a:p>
                  </a:txBody>
                  <a:tcPr anchor="ctr">
                    <a:solidFill>
                      <a:schemeClr val="tx1">
                        <a:lumMod val="20000"/>
                        <a:lumOff val="80000"/>
                      </a:schemeClr>
                    </a:solidFill>
                  </a:tcPr>
                </a:tc>
                <a:extLst>
                  <a:ext uri="{0D108BD9-81ED-4DB2-BD59-A6C34878D82A}">
                    <a16:rowId xmlns:a16="http://schemas.microsoft.com/office/drawing/2014/main" val="2533535772"/>
                  </a:ext>
                </a:extLst>
              </a:tr>
            </a:tbl>
          </a:graphicData>
        </a:graphic>
      </p:graphicFrame>
    </p:spTree>
    <p:extLst>
      <p:ext uri="{BB962C8B-B14F-4D97-AF65-F5344CB8AC3E}">
        <p14:creationId xmlns:p14="http://schemas.microsoft.com/office/powerpoint/2010/main" val="6666802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94A8C8-1D62-5AC1-80EF-B4FE41616B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2AA756-5E91-F81F-B7BD-850BA7753448}"/>
              </a:ext>
            </a:extLst>
          </p:cNvPr>
          <p:cNvSpPr>
            <a:spLocks noGrp="1"/>
          </p:cNvSpPr>
          <p:nvPr>
            <p:ph type="ctrTitle"/>
          </p:nvPr>
        </p:nvSpPr>
        <p:spPr>
          <a:xfrm>
            <a:off x="566352" y="1539286"/>
            <a:ext cx="11288764" cy="1982058"/>
          </a:xfrm>
        </p:spPr>
        <p:txBody>
          <a:bodyPr anchor="b">
            <a:normAutofit/>
          </a:bodyPr>
          <a:lstStyle/>
          <a:p>
            <a:r>
              <a:rPr lang="en-US" sz="4000" dirty="0"/>
              <a:t>Hands-on Guide to Pricing European Equity Options</a:t>
            </a:r>
            <a:endParaRPr lang="en-GB" sz="4000" dirty="0"/>
          </a:p>
        </p:txBody>
      </p:sp>
      <p:sp>
        <p:nvSpPr>
          <p:cNvPr id="3" name="Subtitle 2">
            <a:extLst>
              <a:ext uri="{FF2B5EF4-FFF2-40B4-BE49-F238E27FC236}">
                <a16:creationId xmlns:a16="http://schemas.microsoft.com/office/drawing/2014/main" id="{6BA0F71F-A173-A41B-EF8F-F2B92DFCB849}"/>
              </a:ext>
            </a:extLst>
          </p:cNvPr>
          <p:cNvSpPr>
            <a:spLocks noGrp="1"/>
          </p:cNvSpPr>
          <p:nvPr>
            <p:ph type="subTitle" idx="1"/>
          </p:nvPr>
        </p:nvSpPr>
        <p:spPr>
          <a:xfrm>
            <a:off x="566352" y="3649253"/>
            <a:ext cx="10101648" cy="599259"/>
          </a:xfrm>
        </p:spPr>
        <p:txBody>
          <a:bodyPr>
            <a:normAutofit/>
          </a:bodyPr>
          <a:lstStyle/>
          <a:p>
            <a:r>
              <a:rPr lang="en-GB" dirty="0">
                <a:solidFill>
                  <a:schemeClr val="accent4"/>
                </a:solidFill>
              </a:rPr>
              <a:t>With Excel and C++ Example</a:t>
            </a:r>
          </a:p>
        </p:txBody>
      </p:sp>
      <p:cxnSp>
        <p:nvCxnSpPr>
          <p:cNvPr id="5" name="Straight Connector 4">
            <a:extLst>
              <a:ext uri="{FF2B5EF4-FFF2-40B4-BE49-F238E27FC236}">
                <a16:creationId xmlns:a16="http://schemas.microsoft.com/office/drawing/2014/main" id="{2BE1567F-B410-A258-7F7F-91BCBE00B137}"/>
              </a:ext>
            </a:extLst>
          </p:cNvPr>
          <p:cNvCxnSpPr/>
          <p:nvPr/>
        </p:nvCxnSpPr>
        <p:spPr>
          <a:xfrm>
            <a:off x="637563" y="2180089"/>
            <a:ext cx="54584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B36E064B-E049-04F0-ACCB-1A2640A4D5A7}"/>
              </a:ext>
            </a:extLst>
          </p:cNvPr>
          <p:cNvSpPr txBox="1">
            <a:spLocks/>
          </p:cNvSpPr>
          <p:nvPr/>
        </p:nvSpPr>
        <p:spPr>
          <a:xfrm>
            <a:off x="566352" y="70123"/>
            <a:ext cx="10101648" cy="1982058"/>
          </a:xfrm>
          <a:prstGeom prst="rect">
            <a:avLst/>
          </a:prstGeom>
        </p:spPr>
        <p:txBody>
          <a:bodyPr anchor="b">
            <a:normAutofit/>
          </a:bodyPr>
          <a:lstStyle>
            <a:lvl1pPr algn="l" defTabSz="914400" rtl="0" eaLnBrk="1" latinLnBrk="0" hangingPunct="1">
              <a:lnSpc>
                <a:spcPct val="90000"/>
              </a:lnSpc>
              <a:spcBef>
                <a:spcPct val="0"/>
              </a:spcBef>
              <a:buNone/>
              <a:defRPr sz="4800" b="1" i="0" kern="1200">
                <a:solidFill>
                  <a:schemeClr val="bg1"/>
                </a:solidFill>
                <a:latin typeface="+mj-lt"/>
                <a:ea typeface="+mj-ea"/>
                <a:cs typeface="+mj-cs"/>
              </a:defRPr>
            </a:lvl1pPr>
          </a:lstStyle>
          <a:p>
            <a:r>
              <a:rPr lang="en-GB" sz="2000" b="0" dirty="0"/>
              <a:t>Trades &amp; Analytics – TA005</a:t>
            </a:r>
          </a:p>
        </p:txBody>
      </p:sp>
      <p:sp>
        <p:nvSpPr>
          <p:cNvPr id="7" name="Title 1">
            <a:extLst>
              <a:ext uri="{FF2B5EF4-FFF2-40B4-BE49-F238E27FC236}">
                <a16:creationId xmlns:a16="http://schemas.microsoft.com/office/drawing/2014/main" id="{1BD621F9-9E47-FDBF-6256-A5A91B49FB95}"/>
              </a:ext>
            </a:extLst>
          </p:cNvPr>
          <p:cNvSpPr txBox="1">
            <a:spLocks/>
          </p:cNvSpPr>
          <p:nvPr/>
        </p:nvSpPr>
        <p:spPr>
          <a:xfrm>
            <a:off x="566352" y="4117978"/>
            <a:ext cx="10101648" cy="1982058"/>
          </a:xfrm>
          <a:prstGeom prst="rect">
            <a:avLst/>
          </a:prstGeom>
        </p:spPr>
        <p:txBody>
          <a:bodyPr anchor="t">
            <a:normAutofit/>
          </a:bodyPr>
          <a:lstStyle>
            <a:lvl1pPr algn="l" defTabSz="914400" rtl="0" eaLnBrk="1" latinLnBrk="0" hangingPunct="1">
              <a:lnSpc>
                <a:spcPct val="90000"/>
              </a:lnSpc>
              <a:spcBef>
                <a:spcPct val="0"/>
              </a:spcBef>
              <a:buNone/>
              <a:defRPr sz="4800" b="1" i="0" kern="1200">
                <a:solidFill>
                  <a:schemeClr val="bg1"/>
                </a:solidFill>
                <a:latin typeface="+mj-lt"/>
                <a:ea typeface="+mj-ea"/>
                <a:cs typeface="+mj-cs"/>
              </a:defRPr>
            </a:lvl1pPr>
          </a:lstStyle>
          <a:p>
            <a:pPr>
              <a:spcBef>
                <a:spcPts val="600"/>
              </a:spcBef>
              <a:spcAft>
                <a:spcPts val="600"/>
              </a:spcAft>
            </a:pPr>
            <a:r>
              <a:rPr lang="en-GB" sz="1100" b="0" dirty="0"/>
              <a:t>Author(s):	 Alexis David</a:t>
            </a:r>
          </a:p>
          <a:p>
            <a:pPr>
              <a:spcBef>
                <a:spcPts val="600"/>
              </a:spcBef>
              <a:spcAft>
                <a:spcPts val="600"/>
              </a:spcAft>
            </a:pPr>
            <a:r>
              <a:rPr lang="en-GB" sz="1100" b="0" dirty="0"/>
              <a:t>Speaker(s): 	 Alexis David</a:t>
            </a:r>
          </a:p>
          <a:p>
            <a:pPr>
              <a:spcBef>
                <a:spcPts val="600"/>
              </a:spcBef>
              <a:spcAft>
                <a:spcPts val="600"/>
              </a:spcAft>
            </a:pPr>
            <a:r>
              <a:rPr lang="en-GB" sz="1100" b="0" dirty="0"/>
              <a:t>Editor(s):	 Alexis David</a:t>
            </a:r>
          </a:p>
        </p:txBody>
      </p:sp>
    </p:spTree>
    <p:extLst>
      <p:ext uri="{BB962C8B-B14F-4D97-AF65-F5344CB8AC3E}">
        <p14:creationId xmlns:p14="http://schemas.microsoft.com/office/powerpoint/2010/main" val="3766811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le 22">
            <a:extLst>
              <a:ext uri="{FF2B5EF4-FFF2-40B4-BE49-F238E27FC236}">
                <a16:creationId xmlns:a16="http://schemas.microsoft.com/office/drawing/2014/main" id="{2C89F6A9-4AAE-48DB-89A8-4D2378933631}"/>
              </a:ext>
            </a:extLst>
          </p:cNvPr>
          <p:cNvGraphicFramePr>
            <a:graphicFrameLocks noGrp="1"/>
          </p:cNvGraphicFramePr>
          <p:nvPr>
            <p:extLst>
              <p:ext uri="{D42A27DB-BD31-4B8C-83A1-F6EECF244321}">
                <p14:modId xmlns:p14="http://schemas.microsoft.com/office/powerpoint/2010/main" val="1629484984"/>
              </p:ext>
            </p:extLst>
          </p:nvPr>
        </p:nvGraphicFramePr>
        <p:xfrm>
          <a:off x="4770988" y="805442"/>
          <a:ext cx="4974054" cy="1124620"/>
        </p:xfrm>
        <a:graphic>
          <a:graphicData uri="http://schemas.openxmlformats.org/drawingml/2006/table">
            <a:tbl>
              <a:tblPr firstCol="1">
                <a:tableStyleId>{7DF18680-E054-41AD-8BC1-D1AEF772440D}</a:tableStyleId>
              </a:tblPr>
              <a:tblGrid>
                <a:gridCol w="1264052">
                  <a:extLst>
                    <a:ext uri="{9D8B030D-6E8A-4147-A177-3AD203B41FA5}">
                      <a16:colId xmlns:a16="http://schemas.microsoft.com/office/drawing/2014/main" val="166358198"/>
                    </a:ext>
                  </a:extLst>
                </a:gridCol>
                <a:gridCol w="3710002">
                  <a:extLst>
                    <a:ext uri="{9D8B030D-6E8A-4147-A177-3AD203B41FA5}">
                      <a16:colId xmlns:a16="http://schemas.microsoft.com/office/drawing/2014/main" val="3371328053"/>
                    </a:ext>
                  </a:extLst>
                </a:gridCol>
              </a:tblGrid>
              <a:tr h="1124620">
                <a:tc>
                  <a:txBody>
                    <a:bodyPr/>
                    <a:lstStyle/>
                    <a:p>
                      <a:pPr algn="ctr"/>
                      <a:r>
                        <a:rPr lang="en-GB" dirty="0"/>
                        <a:t>Discount Factors</a:t>
                      </a:r>
                    </a:p>
                  </a:txBody>
                  <a:tcPr anchor="ctr">
                    <a:solidFill>
                      <a:srgbClr val="009999"/>
                    </a:solidFill>
                  </a:tcPr>
                </a:tc>
                <a:tc>
                  <a:txBody>
                    <a:bodyPr/>
                    <a:lstStyle/>
                    <a:p>
                      <a:endParaRPr lang="en-GB" dirty="0"/>
                    </a:p>
                  </a:txBody>
                  <a:tcPr anchor="ctr"/>
                </a:tc>
                <a:extLst>
                  <a:ext uri="{0D108BD9-81ED-4DB2-BD59-A6C34878D82A}">
                    <a16:rowId xmlns:a16="http://schemas.microsoft.com/office/drawing/2014/main" val="1334020236"/>
                  </a:ext>
                </a:extLst>
              </a:tr>
            </a:tbl>
          </a:graphicData>
        </a:graphic>
      </p:graphicFrame>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451D5534-DB8D-D082-771B-3A8E9606E438}"/>
                  </a:ext>
                </a:extLst>
              </p:cNvPr>
              <p:cNvGraphicFramePr>
                <a:graphicFrameLocks noGrp="1"/>
              </p:cNvGraphicFramePr>
              <p:nvPr>
                <p:extLst>
                  <p:ext uri="{D42A27DB-BD31-4B8C-83A1-F6EECF244321}">
                    <p14:modId xmlns:p14="http://schemas.microsoft.com/office/powerpoint/2010/main" val="1248964348"/>
                  </p:ext>
                </p:extLst>
              </p:nvPr>
            </p:nvGraphicFramePr>
            <p:xfrm>
              <a:off x="9860209" y="788228"/>
              <a:ext cx="2145175" cy="1102989"/>
            </p:xfrm>
            <a:graphic>
              <a:graphicData uri="http://schemas.openxmlformats.org/drawingml/2006/table">
                <a:tbl>
                  <a:tblPr firstCol="1">
                    <a:tableStyleId>{7DF18680-E054-41AD-8BC1-D1AEF772440D}</a:tableStyleId>
                  </a:tblPr>
                  <a:tblGrid>
                    <a:gridCol w="379162">
                      <a:extLst>
                        <a:ext uri="{9D8B030D-6E8A-4147-A177-3AD203B41FA5}">
                          <a16:colId xmlns:a16="http://schemas.microsoft.com/office/drawing/2014/main" val="166358198"/>
                        </a:ext>
                      </a:extLst>
                    </a:gridCol>
                    <a:gridCol w="1766013">
                      <a:extLst>
                        <a:ext uri="{9D8B030D-6E8A-4147-A177-3AD203B41FA5}">
                          <a16:colId xmlns:a16="http://schemas.microsoft.com/office/drawing/2014/main" val="3371328053"/>
                        </a:ext>
                      </a:extLst>
                    </a:gridCol>
                  </a:tblGrid>
                  <a:tr h="1102989">
                    <a:tc>
                      <a:txBody>
                        <a:bodyPr/>
                        <a:lstStyle/>
                        <a:p>
                          <a:pPr/>
                          <a14:m>
                            <m:oMathPara xmlns:m="http://schemas.openxmlformats.org/officeDocument/2006/math">
                              <m:oMathParaPr>
                                <m:jc m:val="centerGroup"/>
                              </m:oMathParaPr>
                              <m:oMath xmlns:m="http://schemas.openxmlformats.org/officeDocument/2006/math">
                                <m:sSub>
                                  <m:sSubPr>
                                    <m:ctrlPr>
                                      <a:rPr lang="en-GB" sz="1800" i="1" smtClean="0">
                                        <a:latin typeface="Cambria Math" panose="02040503050406030204" pitchFamily="18" charset="0"/>
                                      </a:rPr>
                                    </m:ctrlPr>
                                  </m:sSubPr>
                                  <m:e>
                                    <m:r>
                                      <a:rPr lang="en-GB" sz="1800" i="1">
                                        <a:latin typeface="Cambria Math" panose="02040503050406030204" pitchFamily="18" charset="0"/>
                                      </a:rPr>
                                      <m:t>𝑑</m:t>
                                    </m:r>
                                  </m:e>
                                  <m:sub>
                                    <m:r>
                                      <a:rPr lang="en-GB" sz="1800" b="1" i="1" smtClean="0">
                                        <a:latin typeface="Cambria Math" panose="02040503050406030204" pitchFamily="18" charset="0"/>
                                      </a:rPr>
                                      <m:t>𝟐</m:t>
                                    </m:r>
                                  </m:sub>
                                </m:sSub>
                              </m:oMath>
                            </m:oMathPara>
                          </a14:m>
                          <a:endParaRPr lang="en-GB" dirty="0"/>
                        </a:p>
                      </a:txBody>
                      <a:tcPr anchor="ctr">
                        <a:solidFill>
                          <a:srgbClr val="009999"/>
                        </a:solidFill>
                      </a:tcPr>
                    </a:tc>
                    <a:tc>
                      <a:txBody>
                        <a:bodyPr/>
                        <a:lstStyle/>
                        <a:p>
                          <a:endParaRPr lang="en-GB" dirty="0"/>
                        </a:p>
                      </a:txBody>
                      <a:tcPr anchor="ctr"/>
                    </a:tc>
                    <a:extLst>
                      <a:ext uri="{0D108BD9-81ED-4DB2-BD59-A6C34878D82A}">
                        <a16:rowId xmlns:a16="http://schemas.microsoft.com/office/drawing/2014/main" val="1334020236"/>
                      </a:ext>
                    </a:extLst>
                  </a:tr>
                </a:tbl>
              </a:graphicData>
            </a:graphic>
          </p:graphicFrame>
        </mc:Choice>
        <mc:Fallback xmlns="">
          <p:graphicFrame>
            <p:nvGraphicFramePr>
              <p:cNvPr id="12" name="Table 11">
                <a:extLst>
                  <a:ext uri="{FF2B5EF4-FFF2-40B4-BE49-F238E27FC236}">
                    <a16:creationId xmlns:a16="http://schemas.microsoft.com/office/drawing/2014/main" id="{451D5534-DB8D-D082-771B-3A8E9606E438}"/>
                  </a:ext>
                </a:extLst>
              </p:cNvPr>
              <p:cNvGraphicFramePr>
                <a:graphicFrameLocks noGrp="1"/>
              </p:cNvGraphicFramePr>
              <p:nvPr>
                <p:extLst>
                  <p:ext uri="{D42A27DB-BD31-4B8C-83A1-F6EECF244321}">
                    <p14:modId xmlns:p14="http://schemas.microsoft.com/office/powerpoint/2010/main" val="1248964348"/>
                  </p:ext>
                </p:extLst>
              </p:nvPr>
            </p:nvGraphicFramePr>
            <p:xfrm>
              <a:off x="9860209" y="788228"/>
              <a:ext cx="2145175" cy="1102989"/>
            </p:xfrm>
            <a:graphic>
              <a:graphicData uri="http://schemas.openxmlformats.org/drawingml/2006/table">
                <a:tbl>
                  <a:tblPr firstCol="1">
                    <a:tableStyleId>{7DF18680-E054-41AD-8BC1-D1AEF772440D}</a:tableStyleId>
                  </a:tblPr>
                  <a:tblGrid>
                    <a:gridCol w="379162">
                      <a:extLst>
                        <a:ext uri="{9D8B030D-6E8A-4147-A177-3AD203B41FA5}">
                          <a16:colId xmlns:a16="http://schemas.microsoft.com/office/drawing/2014/main" val="166358198"/>
                        </a:ext>
                      </a:extLst>
                    </a:gridCol>
                    <a:gridCol w="1766013">
                      <a:extLst>
                        <a:ext uri="{9D8B030D-6E8A-4147-A177-3AD203B41FA5}">
                          <a16:colId xmlns:a16="http://schemas.microsoft.com/office/drawing/2014/main" val="3371328053"/>
                        </a:ext>
                      </a:extLst>
                    </a:gridCol>
                  </a:tblGrid>
                  <a:tr h="1102989">
                    <a:tc>
                      <a:txBody>
                        <a:bodyPr/>
                        <a:lstStyle/>
                        <a:p>
                          <a:endParaRPr lang="en-US"/>
                        </a:p>
                      </a:txBody>
                      <a:tcPr anchor="ctr">
                        <a:blipFill>
                          <a:blip r:embed="rId3"/>
                          <a:stretch>
                            <a:fillRect l="-1613" t="-549" r="-472581" b="-1099"/>
                          </a:stretch>
                        </a:blipFill>
                      </a:tcPr>
                    </a:tc>
                    <a:tc>
                      <a:txBody>
                        <a:bodyPr/>
                        <a:lstStyle/>
                        <a:p>
                          <a:endParaRPr lang="en-GB" dirty="0"/>
                        </a:p>
                      </a:txBody>
                      <a:tcPr anchor="ctr"/>
                    </a:tc>
                    <a:extLst>
                      <a:ext uri="{0D108BD9-81ED-4DB2-BD59-A6C34878D82A}">
                        <a16:rowId xmlns:a16="http://schemas.microsoft.com/office/drawing/2014/main" val="1334020236"/>
                      </a:ext>
                    </a:extLst>
                  </a:tr>
                </a:tbl>
              </a:graphicData>
            </a:graphic>
          </p:graphicFrame>
        </mc:Fallback>
      </mc:AlternateContent>
      <p:graphicFrame>
        <p:nvGraphicFramePr>
          <p:cNvPr id="11" name="Table 10">
            <a:extLst>
              <a:ext uri="{FF2B5EF4-FFF2-40B4-BE49-F238E27FC236}">
                <a16:creationId xmlns:a16="http://schemas.microsoft.com/office/drawing/2014/main" id="{4C4E2FAE-098B-D42E-AF56-0779FB30CAD3}"/>
              </a:ext>
            </a:extLst>
          </p:cNvPr>
          <p:cNvGraphicFramePr>
            <a:graphicFrameLocks noGrp="1"/>
          </p:cNvGraphicFramePr>
          <p:nvPr>
            <p:extLst>
              <p:ext uri="{D42A27DB-BD31-4B8C-83A1-F6EECF244321}">
                <p14:modId xmlns:p14="http://schemas.microsoft.com/office/powerpoint/2010/main" val="264486235"/>
              </p:ext>
            </p:extLst>
          </p:nvPr>
        </p:nvGraphicFramePr>
        <p:xfrm>
          <a:off x="175530" y="788228"/>
          <a:ext cx="4441021" cy="1141833"/>
        </p:xfrm>
        <a:graphic>
          <a:graphicData uri="http://schemas.openxmlformats.org/drawingml/2006/table">
            <a:tbl>
              <a:tblPr firstCol="1">
                <a:tableStyleId>{7DF18680-E054-41AD-8BC1-D1AEF772440D}</a:tableStyleId>
              </a:tblPr>
              <a:tblGrid>
                <a:gridCol w="1245307">
                  <a:extLst>
                    <a:ext uri="{9D8B030D-6E8A-4147-A177-3AD203B41FA5}">
                      <a16:colId xmlns:a16="http://schemas.microsoft.com/office/drawing/2014/main" val="166358198"/>
                    </a:ext>
                  </a:extLst>
                </a:gridCol>
                <a:gridCol w="3195714">
                  <a:extLst>
                    <a:ext uri="{9D8B030D-6E8A-4147-A177-3AD203B41FA5}">
                      <a16:colId xmlns:a16="http://schemas.microsoft.com/office/drawing/2014/main" val="3371328053"/>
                    </a:ext>
                  </a:extLst>
                </a:gridCol>
              </a:tblGrid>
              <a:tr h="1141833">
                <a:tc>
                  <a:txBody>
                    <a:bodyPr/>
                    <a:lstStyle/>
                    <a:p>
                      <a:pPr algn="ctr"/>
                      <a:r>
                        <a:rPr lang="en-GB" dirty="0"/>
                        <a:t>Forward Price</a:t>
                      </a:r>
                    </a:p>
                  </a:txBody>
                  <a:tcPr anchor="ctr">
                    <a:solidFill>
                      <a:schemeClr val="accent4"/>
                    </a:solidFill>
                  </a:tcPr>
                </a:tc>
                <a:tc>
                  <a:txBody>
                    <a:bodyPr/>
                    <a:lstStyle/>
                    <a:p>
                      <a:endParaRPr lang="en-GB" dirty="0"/>
                    </a:p>
                  </a:txBody>
                  <a:tcPr anchor="ctr"/>
                </a:tc>
                <a:extLst>
                  <a:ext uri="{0D108BD9-81ED-4DB2-BD59-A6C34878D82A}">
                    <a16:rowId xmlns:a16="http://schemas.microsoft.com/office/drawing/2014/main" val="1334020236"/>
                  </a:ext>
                </a:extLst>
              </a:tr>
            </a:tbl>
          </a:graphicData>
        </a:graphic>
      </p:graphicFrame>
      <p:sp>
        <p:nvSpPr>
          <p:cNvPr id="2" name="Title 1">
            <a:extLst>
              <a:ext uri="{FF2B5EF4-FFF2-40B4-BE49-F238E27FC236}">
                <a16:creationId xmlns:a16="http://schemas.microsoft.com/office/drawing/2014/main" id="{F21A7E0A-F6F2-E36B-B5AA-3D9BF4DFA743}"/>
              </a:ext>
            </a:extLst>
          </p:cNvPr>
          <p:cNvSpPr>
            <a:spLocks noGrp="1"/>
          </p:cNvSpPr>
          <p:nvPr>
            <p:ph type="ctrTitle"/>
          </p:nvPr>
        </p:nvSpPr>
        <p:spPr/>
        <p:txBody>
          <a:bodyPr/>
          <a:lstStyle/>
          <a:p>
            <a:r>
              <a:rPr lang="en-GB" dirty="0"/>
              <a:t>Black-Scholes Model (Black-73) vs Black Model (Black-76)</a:t>
            </a:r>
          </a:p>
        </p:txBody>
      </p:sp>
      <p:sp>
        <p:nvSpPr>
          <p:cNvPr id="3" name="Text Placeholder 2">
            <a:extLst>
              <a:ext uri="{FF2B5EF4-FFF2-40B4-BE49-F238E27FC236}">
                <a16:creationId xmlns:a16="http://schemas.microsoft.com/office/drawing/2014/main" id="{FDEBF38B-B654-5760-9989-A8E21C835AA0}"/>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801233DF-0CF5-071B-3D21-ED8172339F1B}"/>
                  </a:ext>
                </a:extLst>
              </p:cNvPr>
              <p:cNvGraphicFramePr>
                <a:graphicFrameLocks noGrp="1"/>
              </p:cNvGraphicFramePr>
              <p:nvPr>
                <p:extLst>
                  <p:ext uri="{D42A27DB-BD31-4B8C-83A1-F6EECF244321}">
                    <p14:modId xmlns:p14="http://schemas.microsoft.com/office/powerpoint/2010/main" val="1935584818"/>
                  </p:ext>
                </p:extLst>
              </p:nvPr>
            </p:nvGraphicFramePr>
            <p:xfrm>
              <a:off x="129396" y="2089726"/>
              <a:ext cx="11964837" cy="3933139"/>
            </p:xfrm>
            <a:graphic>
              <a:graphicData uri="http://schemas.openxmlformats.org/drawingml/2006/table">
                <a:tbl>
                  <a:tblPr firstRow="1" firstCol="1">
                    <a:tableStyleId>{7DF18680-E054-41AD-8BC1-D1AEF772440D}</a:tableStyleId>
                  </a:tblPr>
                  <a:tblGrid>
                    <a:gridCol w="1552755">
                      <a:extLst>
                        <a:ext uri="{9D8B030D-6E8A-4147-A177-3AD203B41FA5}">
                          <a16:colId xmlns:a16="http://schemas.microsoft.com/office/drawing/2014/main" val="1851052517"/>
                        </a:ext>
                      </a:extLst>
                    </a:gridCol>
                    <a:gridCol w="5289359">
                      <a:extLst>
                        <a:ext uri="{9D8B030D-6E8A-4147-A177-3AD203B41FA5}">
                          <a16:colId xmlns:a16="http://schemas.microsoft.com/office/drawing/2014/main" val="1624408096"/>
                        </a:ext>
                      </a:extLst>
                    </a:gridCol>
                    <a:gridCol w="5122723">
                      <a:extLst>
                        <a:ext uri="{9D8B030D-6E8A-4147-A177-3AD203B41FA5}">
                          <a16:colId xmlns:a16="http://schemas.microsoft.com/office/drawing/2014/main" val="2856397978"/>
                        </a:ext>
                      </a:extLst>
                    </a:gridCol>
                  </a:tblGrid>
                  <a:tr h="506794">
                    <a:tc>
                      <a:txBody>
                        <a:bodyPr/>
                        <a:lstStyle/>
                        <a:p>
                          <a:endParaRPr lang="en-GB" dirty="0"/>
                        </a:p>
                      </a:txBody>
                      <a:tcPr>
                        <a:noFill/>
                      </a:tcPr>
                    </a:tc>
                    <a:tc>
                      <a:txBody>
                        <a:bodyPr/>
                        <a:lstStyle/>
                        <a:p>
                          <a:pPr algn="ctr"/>
                          <a:r>
                            <a:rPr lang="en-GB" dirty="0"/>
                            <a:t>Black-Scholes (Black-73)</a:t>
                          </a:r>
                        </a:p>
                      </a:txBody>
                      <a:tcPr anchor="ctr"/>
                    </a:tc>
                    <a:tc>
                      <a:txBody>
                        <a:bodyPr/>
                        <a:lstStyle/>
                        <a:p>
                          <a:pPr algn="ctr"/>
                          <a:r>
                            <a:rPr lang="en-GB" dirty="0"/>
                            <a:t>Black-76</a:t>
                          </a:r>
                        </a:p>
                      </a:txBody>
                      <a:tcPr anchor="ctr"/>
                    </a:tc>
                    <a:extLst>
                      <a:ext uri="{0D108BD9-81ED-4DB2-BD59-A6C34878D82A}">
                        <a16:rowId xmlns:a16="http://schemas.microsoft.com/office/drawing/2014/main" val="308598586"/>
                      </a:ext>
                    </a:extLst>
                  </a:tr>
                  <a:tr h="1142115">
                    <a:tc>
                      <a:txBody>
                        <a:bodyPr/>
                        <a:lstStyle/>
                        <a:p>
                          <a:pPr algn="ctr"/>
                          <a:r>
                            <a:rPr lang="en-GB" dirty="0"/>
                            <a:t>Payoff at </a:t>
                          </a:r>
                          <a14:m>
                            <m:oMath xmlns:m="http://schemas.openxmlformats.org/officeDocument/2006/math">
                              <m:r>
                                <a:rPr lang="en-GB" b="1" i="1" smtClean="0">
                                  <a:latin typeface="Cambria Math" panose="02040503050406030204" pitchFamily="18" charset="0"/>
                                </a:rPr>
                                <m:t>𝑻</m:t>
                              </m:r>
                            </m:oMath>
                          </a14:m>
                          <a:endParaRPr lang="en-GB" dirty="0"/>
                        </a:p>
                      </a:txBody>
                      <a:tcPr anchor="ctr">
                        <a:solidFill>
                          <a:srgbClr val="009999"/>
                        </a:solidFill>
                      </a:tcPr>
                    </a:tc>
                    <a:tc>
                      <a:txBody>
                        <a:bodyPr/>
                        <a:lstStyle/>
                        <a:p>
                          <a:pPr algn="ctr"/>
                          <a:endParaRPr lang="en-GB" dirty="0"/>
                        </a:p>
                      </a:txBody>
                      <a:tcPr anchor="ctr"/>
                    </a:tc>
                    <a:tc>
                      <a:txBody>
                        <a:bodyPr/>
                        <a:lstStyle/>
                        <a:p>
                          <a:pPr algn="ctr"/>
                          <a:endParaRPr lang="en-GB" dirty="0"/>
                        </a:p>
                      </a:txBody>
                      <a:tcPr anchor="ctr"/>
                    </a:tc>
                    <a:extLst>
                      <a:ext uri="{0D108BD9-81ED-4DB2-BD59-A6C34878D82A}">
                        <a16:rowId xmlns:a16="http://schemas.microsoft.com/office/drawing/2014/main" val="2128474461"/>
                      </a:ext>
                    </a:extLst>
                  </a:tr>
                  <a:tr h="1142115">
                    <a:tc>
                      <a:txBody>
                        <a:bodyPr/>
                        <a:lstStyle/>
                        <a:p>
                          <a:pPr algn="ctr"/>
                          <a:r>
                            <a:rPr lang="en-GB" dirty="0"/>
                            <a:t>Option Price</a:t>
                          </a:r>
                        </a:p>
                        <a:p>
                          <a:pPr algn="ct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𝑉</m:t>
                                  </m:r>
                                </m:e>
                                <m:sub>
                                  <m:r>
                                    <a:rPr lang="en-GB" i="1" dirty="0" smtClean="0">
                                      <a:latin typeface="Cambria Math" panose="02040503050406030204" pitchFamily="18" charset="0"/>
                                    </a:rPr>
                                    <m:t>𝑡</m:t>
                                  </m:r>
                                </m:sub>
                              </m:sSub>
                            </m:oMath>
                          </a14:m>
                          <a:r>
                            <a:rPr lang="en-GB" dirty="0"/>
                            <a:t> </a:t>
                          </a:r>
                        </a:p>
                      </a:txBody>
                      <a:tcPr anchor="ctr">
                        <a:solidFill>
                          <a:srgbClr val="009999"/>
                        </a:solidFill>
                      </a:tcPr>
                    </a:tc>
                    <a:tc>
                      <a:txBody>
                        <a:bodyPr/>
                        <a:lstStyle/>
                        <a:p>
                          <a:pPr algn="ctr"/>
                          <a:endParaRPr lang="en-GB" dirty="0"/>
                        </a:p>
                      </a:txBody>
                      <a:tcPr anchor="ctr"/>
                    </a:tc>
                    <a:tc>
                      <a:txBody>
                        <a:bodyPr/>
                        <a:lstStyle/>
                        <a:p>
                          <a:pPr algn="ctr"/>
                          <a:endParaRPr lang="en-GB" dirty="0"/>
                        </a:p>
                      </a:txBody>
                      <a:tcPr anchor="ctr"/>
                    </a:tc>
                    <a:extLst>
                      <a:ext uri="{0D108BD9-81ED-4DB2-BD59-A6C34878D82A}">
                        <a16:rowId xmlns:a16="http://schemas.microsoft.com/office/drawing/2014/main" val="968492499"/>
                      </a:ext>
                    </a:extLst>
                  </a:tr>
                  <a:tr h="1142115">
                    <a:tc>
                      <a:txBody>
                        <a:bodyPr/>
                        <a:lstStyle/>
                        <a:p>
                          <a:pPr algn="ctr"/>
                          <a14:m>
                            <m:oMath xmlns:m="http://schemas.openxmlformats.org/officeDocument/2006/math">
                              <m:sSub>
                                <m:sSubPr>
                                  <m:ctrlPr>
                                    <a:rPr lang="en-GB" sz="1800" i="1" smtClean="0">
                                      <a:latin typeface="Cambria Math" panose="02040503050406030204" pitchFamily="18" charset="0"/>
                                    </a:rPr>
                                  </m:ctrlPr>
                                </m:sSubPr>
                                <m:e>
                                  <m:r>
                                    <a:rPr lang="en-GB" sz="1800" i="1">
                                      <a:latin typeface="Cambria Math" panose="02040503050406030204" pitchFamily="18" charset="0"/>
                                    </a:rPr>
                                    <m:t>𝑑</m:t>
                                  </m:r>
                                </m:e>
                                <m:sub>
                                  <m:r>
                                    <a:rPr lang="en-GB" sz="1800" i="1">
                                      <a:latin typeface="Cambria Math" panose="02040503050406030204" pitchFamily="18" charset="0"/>
                                    </a:rPr>
                                    <m:t>1</m:t>
                                  </m:r>
                                </m:sub>
                              </m:sSub>
                            </m:oMath>
                          </a14:m>
                          <a:r>
                            <a:rPr lang="en-GB" dirty="0"/>
                            <a:t> </a:t>
                          </a:r>
                        </a:p>
                      </a:txBody>
                      <a:tcPr anchor="ctr">
                        <a:solidFill>
                          <a:srgbClr val="009999"/>
                        </a:solidFill>
                      </a:tcPr>
                    </a:tc>
                    <a:tc>
                      <a:txBody>
                        <a:bodyPr/>
                        <a:lstStyle/>
                        <a:p>
                          <a:pPr algn="ctr"/>
                          <a:endParaRPr lang="en-GB" dirty="0"/>
                        </a:p>
                      </a:txBody>
                      <a:tcPr anchor="ctr"/>
                    </a:tc>
                    <a:tc>
                      <a:txBody>
                        <a:bodyPr/>
                        <a:lstStyle/>
                        <a:p>
                          <a:pPr algn="ctr"/>
                          <a:endParaRPr lang="en-GB" dirty="0"/>
                        </a:p>
                      </a:txBody>
                      <a:tcPr anchor="ctr"/>
                    </a:tc>
                    <a:extLst>
                      <a:ext uri="{0D108BD9-81ED-4DB2-BD59-A6C34878D82A}">
                        <a16:rowId xmlns:a16="http://schemas.microsoft.com/office/drawing/2014/main" val="1999428018"/>
                      </a:ext>
                    </a:extLst>
                  </a:tr>
                </a:tbl>
              </a:graphicData>
            </a:graphic>
          </p:graphicFrame>
        </mc:Choice>
        <mc:Fallback xmlns="">
          <p:graphicFrame>
            <p:nvGraphicFramePr>
              <p:cNvPr id="5" name="Table 4">
                <a:extLst>
                  <a:ext uri="{FF2B5EF4-FFF2-40B4-BE49-F238E27FC236}">
                    <a16:creationId xmlns:a16="http://schemas.microsoft.com/office/drawing/2014/main" id="{801233DF-0CF5-071B-3D21-ED8172339F1B}"/>
                  </a:ext>
                </a:extLst>
              </p:cNvPr>
              <p:cNvGraphicFramePr>
                <a:graphicFrameLocks noGrp="1"/>
              </p:cNvGraphicFramePr>
              <p:nvPr>
                <p:extLst>
                  <p:ext uri="{D42A27DB-BD31-4B8C-83A1-F6EECF244321}">
                    <p14:modId xmlns:p14="http://schemas.microsoft.com/office/powerpoint/2010/main" val="1935584818"/>
                  </p:ext>
                </p:extLst>
              </p:nvPr>
            </p:nvGraphicFramePr>
            <p:xfrm>
              <a:off x="129396" y="2089726"/>
              <a:ext cx="11964837" cy="3933139"/>
            </p:xfrm>
            <a:graphic>
              <a:graphicData uri="http://schemas.openxmlformats.org/drawingml/2006/table">
                <a:tbl>
                  <a:tblPr firstRow="1" firstCol="1">
                    <a:tableStyleId>{7DF18680-E054-41AD-8BC1-D1AEF772440D}</a:tableStyleId>
                  </a:tblPr>
                  <a:tblGrid>
                    <a:gridCol w="1552755">
                      <a:extLst>
                        <a:ext uri="{9D8B030D-6E8A-4147-A177-3AD203B41FA5}">
                          <a16:colId xmlns:a16="http://schemas.microsoft.com/office/drawing/2014/main" val="1851052517"/>
                        </a:ext>
                      </a:extLst>
                    </a:gridCol>
                    <a:gridCol w="5289359">
                      <a:extLst>
                        <a:ext uri="{9D8B030D-6E8A-4147-A177-3AD203B41FA5}">
                          <a16:colId xmlns:a16="http://schemas.microsoft.com/office/drawing/2014/main" val="1624408096"/>
                        </a:ext>
                      </a:extLst>
                    </a:gridCol>
                    <a:gridCol w="5122723">
                      <a:extLst>
                        <a:ext uri="{9D8B030D-6E8A-4147-A177-3AD203B41FA5}">
                          <a16:colId xmlns:a16="http://schemas.microsoft.com/office/drawing/2014/main" val="2856397978"/>
                        </a:ext>
                      </a:extLst>
                    </a:gridCol>
                  </a:tblGrid>
                  <a:tr h="506794">
                    <a:tc>
                      <a:txBody>
                        <a:bodyPr/>
                        <a:lstStyle/>
                        <a:p>
                          <a:endParaRPr lang="en-GB" dirty="0"/>
                        </a:p>
                      </a:txBody>
                      <a:tcPr>
                        <a:noFill/>
                      </a:tcPr>
                    </a:tc>
                    <a:tc>
                      <a:txBody>
                        <a:bodyPr/>
                        <a:lstStyle/>
                        <a:p>
                          <a:pPr algn="ctr"/>
                          <a:r>
                            <a:rPr lang="en-GB" dirty="0"/>
                            <a:t>Black-Scholes (Black-73)</a:t>
                          </a:r>
                        </a:p>
                      </a:txBody>
                      <a:tcPr anchor="ctr"/>
                    </a:tc>
                    <a:tc>
                      <a:txBody>
                        <a:bodyPr/>
                        <a:lstStyle/>
                        <a:p>
                          <a:pPr algn="ctr"/>
                          <a:r>
                            <a:rPr lang="en-GB" dirty="0"/>
                            <a:t>Black-76</a:t>
                          </a:r>
                        </a:p>
                      </a:txBody>
                      <a:tcPr anchor="ctr"/>
                    </a:tc>
                    <a:extLst>
                      <a:ext uri="{0D108BD9-81ED-4DB2-BD59-A6C34878D82A}">
                        <a16:rowId xmlns:a16="http://schemas.microsoft.com/office/drawing/2014/main" val="308598586"/>
                      </a:ext>
                    </a:extLst>
                  </a:tr>
                  <a:tr h="1142115">
                    <a:tc>
                      <a:txBody>
                        <a:bodyPr/>
                        <a:lstStyle/>
                        <a:p>
                          <a:endParaRPr lang="en-US"/>
                        </a:p>
                      </a:txBody>
                      <a:tcPr anchor="ctr">
                        <a:blipFill>
                          <a:blip r:embed="rId4"/>
                          <a:stretch>
                            <a:fillRect l="-392" t="-44681" r="-671765" b="-201064"/>
                          </a:stretch>
                        </a:blipFill>
                      </a:tcPr>
                    </a:tc>
                    <a:tc>
                      <a:txBody>
                        <a:bodyPr/>
                        <a:lstStyle/>
                        <a:p>
                          <a:pPr algn="ctr"/>
                          <a:endParaRPr lang="en-GB" dirty="0"/>
                        </a:p>
                      </a:txBody>
                      <a:tcPr anchor="ctr"/>
                    </a:tc>
                    <a:tc>
                      <a:txBody>
                        <a:bodyPr/>
                        <a:lstStyle/>
                        <a:p>
                          <a:pPr algn="ctr"/>
                          <a:endParaRPr lang="en-GB" dirty="0"/>
                        </a:p>
                      </a:txBody>
                      <a:tcPr anchor="ctr"/>
                    </a:tc>
                    <a:extLst>
                      <a:ext uri="{0D108BD9-81ED-4DB2-BD59-A6C34878D82A}">
                        <a16:rowId xmlns:a16="http://schemas.microsoft.com/office/drawing/2014/main" val="2128474461"/>
                      </a:ext>
                    </a:extLst>
                  </a:tr>
                  <a:tr h="1142115">
                    <a:tc>
                      <a:txBody>
                        <a:bodyPr/>
                        <a:lstStyle/>
                        <a:p>
                          <a:endParaRPr lang="en-US"/>
                        </a:p>
                      </a:txBody>
                      <a:tcPr anchor="ctr">
                        <a:blipFill>
                          <a:blip r:embed="rId4"/>
                          <a:stretch>
                            <a:fillRect l="-392" t="-144681" r="-671765" b="-101064"/>
                          </a:stretch>
                        </a:blipFill>
                      </a:tcPr>
                    </a:tc>
                    <a:tc>
                      <a:txBody>
                        <a:bodyPr/>
                        <a:lstStyle/>
                        <a:p>
                          <a:pPr algn="ctr"/>
                          <a:endParaRPr lang="en-GB" dirty="0"/>
                        </a:p>
                      </a:txBody>
                      <a:tcPr anchor="ctr"/>
                    </a:tc>
                    <a:tc>
                      <a:txBody>
                        <a:bodyPr/>
                        <a:lstStyle/>
                        <a:p>
                          <a:pPr algn="ctr"/>
                          <a:endParaRPr lang="en-GB" dirty="0"/>
                        </a:p>
                      </a:txBody>
                      <a:tcPr anchor="ctr"/>
                    </a:tc>
                    <a:extLst>
                      <a:ext uri="{0D108BD9-81ED-4DB2-BD59-A6C34878D82A}">
                        <a16:rowId xmlns:a16="http://schemas.microsoft.com/office/drawing/2014/main" val="968492499"/>
                      </a:ext>
                    </a:extLst>
                  </a:tr>
                  <a:tr h="1142115">
                    <a:tc>
                      <a:txBody>
                        <a:bodyPr/>
                        <a:lstStyle/>
                        <a:p>
                          <a:endParaRPr lang="en-US"/>
                        </a:p>
                      </a:txBody>
                      <a:tcPr anchor="ctr">
                        <a:blipFill>
                          <a:blip r:embed="rId4"/>
                          <a:stretch>
                            <a:fillRect l="-392" t="-244681" r="-671765" b="-1064"/>
                          </a:stretch>
                        </a:blipFill>
                      </a:tcPr>
                    </a:tc>
                    <a:tc>
                      <a:txBody>
                        <a:bodyPr/>
                        <a:lstStyle/>
                        <a:p>
                          <a:pPr algn="ctr"/>
                          <a:endParaRPr lang="en-GB" dirty="0"/>
                        </a:p>
                      </a:txBody>
                      <a:tcPr anchor="ctr"/>
                    </a:tc>
                    <a:tc>
                      <a:txBody>
                        <a:bodyPr/>
                        <a:lstStyle/>
                        <a:p>
                          <a:pPr algn="ctr"/>
                          <a:endParaRPr lang="en-GB" dirty="0"/>
                        </a:p>
                      </a:txBody>
                      <a:tcPr anchor="ctr"/>
                    </a:tc>
                    <a:extLst>
                      <a:ext uri="{0D108BD9-81ED-4DB2-BD59-A6C34878D82A}">
                        <a16:rowId xmlns:a16="http://schemas.microsoft.com/office/drawing/2014/main" val="1999428018"/>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A367361-12F6-5A91-1908-37A13DCC0107}"/>
                  </a:ext>
                </a:extLst>
              </p:cNvPr>
              <p:cNvSpPr txBox="1"/>
              <p:nvPr/>
            </p:nvSpPr>
            <p:spPr>
              <a:xfrm>
                <a:off x="2999108" y="2736391"/>
                <a:ext cx="28263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b="0" i="1" smtClean="0">
                              <a:latin typeface="Cambria Math" panose="02040503050406030204" pitchFamily="18" charset="0"/>
                            </a:rPr>
                          </m:ctrlPr>
                        </m:funcPr>
                        <m:fName>
                          <m:r>
                            <a:rPr lang="en-GB" b="0" i="1" smtClean="0">
                              <a:latin typeface="Cambria Math" panose="02040503050406030204" pitchFamily="18" charset="0"/>
                            </a:rPr>
                            <m:t>𝐶𝑎𝑙𝑙</m:t>
                          </m:r>
                          <m:r>
                            <a:rPr lang="en-GB" b="0" i="1" smtClean="0">
                              <a:latin typeface="Cambria Math" panose="02040503050406030204" pitchFamily="18" charset="0"/>
                            </a:rPr>
                            <m:t> →</m:t>
                          </m:r>
                          <m:r>
                            <m:rPr>
                              <m:sty m:val="p"/>
                            </m:rPr>
                            <a:rPr lang="en-GB" b="0" i="0" smtClean="0">
                              <a:latin typeface="Cambria Math" panose="02040503050406030204" pitchFamily="18" charset="0"/>
                            </a:rPr>
                            <m:t>max</m:t>
                          </m:r>
                        </m:fName>
                        <m:e>
                          <m:d>
                            <m:dPr>
                              <m:ctrlPr>
                                <a:rPr lang="en-GB" b="0" i="1" smtClean="0">
                                  <a:latin typeface="Cambria Math" panose="02040503050406030204" pitchFamily="18" charset="0"/>
                                </a:rPr>
                              </m:ctrlPr>
                            </m:dPr>
                            <m:e>
                              <m:r>
                                <a:rPr lang="en-GB" b="0" i="1" smtClean="0">
                                  <a:latin typeface="Cambria Math" panose="02040503050406030204" pitchFamily="18" charset="0"/>
                                </a:rPr>
                                <m:t>0,</m:t>
                              </m:r>
                              <m:sSub>
                                <m:sSubPr>
                                  <m:ctrlPr>
                                    <a:rPr lang="en-GB" b="1" i="1" smtClean="0">
                                      <a:solidFill>
                                        <a:schemeClr val="accent4">
                                          <a:lumMod val="75000"/>
                                        </a:schemeClr>
                                      </a:solidFill>
                                      <a:latin typeface="Cambria Math" panose="02040503050406030204" pitchFamily="18" charset="0"/>
                                    </a:rPr>
                                  </m:ctrlPr>
                                </m:sSubPr>
                                <m:e>
                                  <m:r>
                                    <a:rPr lang="en-GB" b="1" i="1" smtClean="0">
                                      <a:solidFill>
                                        <a:schemeClr val="accent4">
                                          <a:lumMod val="75000"/>
                                        </a:schemeClr>
                                      </a:solidFill>
                                      <a:latin typeface="Cambria Math" panose="02040503050406030204" pitchFamily="18" charset="0"/>
                                    </a:rPr>
                                    <m:t>𝑺</m:t>
                                  </m:r>
                                </m:e>
                                <m:sub>
                                  <m:r>
                                    <a:rPr lang="en-GB" b="1" i="1" smtClean="0">
                                      <a:solidFill>
                                        <a:schemeClr val="accent4">
                                          <a:lumMod val="75000"/>
                                        </a:schemeClr>
                                      </a:solidFill>
                                      <a:latin typeface="Cambria Math" panose="02040503050406030204" pitchFamily="18" charset="0"/>
                                    </a:rPr>
                                    <m:t>𝑻</m:t>
                                  </m:r>
                                </m:sub>
                              </m:sSub>
                              <m:r>
                                <a:rPr lang="en-GB" b="0" i="1" smtClean="0">
                                  <a:latin typeface="Cambria Math" panose="02040503050406030204" pitchFamily="18" charset="0"/>
                                </a:rPr>
                                <m:t>−</m:t>
                              </m:r>
                              <m:r>
                                <a:rPr lang="en-GB" b="0" i="1" smtClean="0">
                                  <a:latin typeface="Cambria Math" panose="02040503050406030204" pitchFamily="18" charset="0"/>
                                </a:rPr>
                                <m:t>𝐾</m:t>
                              </m:r>
                            </m:e>
                          </m:d>
                        </m:e>
                      </m:func>
                    </m:oMath>
                  </m:oMathPara>
                </a14:m>
                <a:endParaRPr lang="en-GB" dirty="0"/>
              </a:p>
            </p:txBody>
          </p:sp>
        </mc:Choice>
        <mc:Fallback xmlns="">
          <p:sp>
            <p:nvSpPr>
              <p:cNvPr id="8" name="TextBox 7">
                <a:extLst>
                  <a:ext uri="{FF2B5EF4-FFF2-40B4-BE49-F238E27FC236}">
                    <a16:creationId xmlns:a16="http://schemas.microsoft.com/office/drawing/2014/main" id="{2A367361-12F6-5A91-1908-37A13DCC0107}"/>
                  </a:ext>
                </a:extLst>
              </p:cNvPr>
              <p:cNvSpPr txBox="1">
                <a:spLocks noRot="1" noChangeAspect="1" noMove="1" noResize="1" noEditPoints="1" noAdjustHandles="1" noChangeArrowheads="1" noChangeShapeType="1" noTextEdit="1"/>
              </p:cNvSpPr>
              <p:nvPr/>
            </p:nvSpPr>
            <p:spPr>
              <a:xfrm>
                <a:off x="2999108" y="2736391"/>
                <a:ext cx="2826395" cy="369332"/>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57">
                <a:extLst>
                  <a:ext uri="{FF2B5EF4-FFF2-40B4-BE49-F238E27FC236}">
                    <a16:creationId xmlns:a16="http://schemas.microsoft.com/office/drawing/2014/main" id="{660E8E4F-183F-B1CF-5070-13B8FF06B4C8}"/>
                  </a:ext>
                </a:extLst>
              </p:cNvPr>
              <p:cNvSpPr txBox="1"/>
              <p:nvPr/>
            </p:nvSpPr>
            <p:spPr>
              <a:xfrm>
                <a:off x="1763674" y="3970230"/>
                <a:ext cx="4967770" cy="287130"/>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GB" sz="1800" i="1" smtClean="0">
                          <a:latin typeface="Cambria Math" panose="02040503050406030204" pitchFamily="18" charset="0"/>
                        </a:rPr>
                        <m:t>𝐶𝑎𝑙𝑙</m:t>
                      </m:r>
                      <m:r>
                        <a:rPr lang="en-GB" sz="1800" i="1" smtClean="0">
                          <a:latin typeface="Cambria Math" panose="02040503050406030204" pitchFamily="18" charset="0"/>
                        </a:rPr>
                        <m:t> →</m:t>
                      </m:r>
                      <m:sSub>
                        <m:sSubPr>
                          <m:ctrlPr>
                            <a:rPr lang="en-GB" sz="1800" i="1">
                              <a:latin typeface="Cambria Math" panose="02040503050406030204" pitchFamily="18" charset="0"/>
                            </a:rPr>
                          </m:ctrlPr>
                        </m:sSubPr>
                        <m:e>
                          <m:r>
                            <a:rPr lang="en-GB" sz="1800" i="1">
                              <a:latin typeface="Cambria Math" panose="02040503050406030204" pitchFamily="18" charset="0"/>
                            </a:rPr>
                            <m:t>𝐶</m:t>
                          </m:r>
                        </m:e>
                        <m:sub>
                          <m:r>
                            <a:rPr lang="en-GB" sz="1800" i="1">
                              <a:latin typeface="Cambria Math" panose="02040503050406030204" pitchFamily="18" charset="0"/>
                            </a:rPr>
                            <m:t>𝑡</m:t>
                          </m:r>
                        </m:sub>
                      </m:sSub>
                      <m:r>
                        <a:rPr lang="en-GB" sz="1800" i="1">
                          <a:latin typeface="Cambria Math" panose="02040503050406030204" pitchFamily="18" charset="0"/>
                        </a:rPr>
                        <m:t>=</m:t>
                      </m:r>
                      <m:sSub>
                        <m:sSubPr>
                          <m:ctrlPr>
                            <a:rPr lang="en-GB" sz="1800" b="1" i="1" smtClean="0">
                              <a:solidFill>
                                <a:schemeClr val="accent4">
                                  <a:lumMod val="75000"/>
                                </a:schemeClr>
                              </a:solidFill>
                              <a:latin typeface="Cambria Math" panose="02040503050406030204" pitchFamily="18" charset="0"/>
                            </a:rPr>
                          </m:ctrlPr>
                        </m:sSubPr>
                        <m:e>
                          <m:r>
                            <a:rPr lang="en-GB" sz="1800" b="1" i="1" smtClean="0">
                              <a:solidFill>
                                <a:schemeClr val="accent4">
                                  <a:lumMod val="75000"/>
                                </a:schemeClr>
                              </a:solidFill>
                              <a:latin typeface="Cambria Math" panose="02040503050406030204" pitchFamily="18" charset="0"/>
                            </a:rPr>
                            <m:t>𝑺</m:t>
                          </m:r>
                        </m:e>
                        <m:sub>
                          <m:r>
                            <a:rPr lang="en-GB" sz="1800" b="1" i="1" smtClean="0">
                              <a:solidFill>
                                <a:schemeClr val="accent4">
                                  <a:lumMod val="75000"/>
                                </a:schemeClr>
                              </a:solidFill>
                              <a:latin typeface="Cambria Math" panose="02040503050406030204" pitchFamily="18" charset="0"/>
                            </a:rPr>
                            <m:t>𝒕</m:t>
                          </m:r>
                        </m:sub>
                      </m:sSub>
                      <m:r>
                        <a:rPr lang="en-GB" sz="1800" b="1" i="1" smtClean="0">
                          <a:solidFill>
                            <a:schemeClr val="accent4">
                              <a:lumMod val="75000"/>
                            </a:schemeClr>
                          </a:solidFill>
                          <a:latin typeface="Cambria Math" panose="02040503050406030204" pitchFamily="18" charset="0"/>
                          <a:ea typeface="Cambria Math" panose="02040503050406030204" pitchFamily="18" charset="0"/>
                        </a:rPr>
                        <m:t>∙</m:t>
                      </m:r>
                      <m:sSubSup>
                        <m:sSubSupPr>
                          <m:ctrlPr>
                            <a:rPr lang="en-GB" sz="1800" b="1" i="1">
                              <a:solidFill>
                                <a:schemeClr val="accent4">
                                  <a:lumMod val="75000"/>
                                </a:schemeClr>
                              </a:solidFill>
                              <a:latin typeface="Cambria Math" panose="02040503050406030204" pitchFamily="18" charset="0"/>
                            </a:rPr>
                          </m:ctrlPr>
                        </m:sSubSupPr>
                        <m:e>
                          <m:r>
                            <a:rPr lang="en-GB" sz="1800" b="1" i="1">
                              <a:solidFill>
                                <a:schemeClr val="accent4">
                                  <a:lumMod val="75000"/>
                                </a:schemeClr>
                              </a:solidFill>
                              <a:latin typeface="Cambria Math" panose="02040503050406030204" pitchFamily="18" charset="0"/>
                            </a:rPr>
                            <m:t>𝑫𝑭</m:t>
                          </m:r>
                        </m:e>
                        <m:sub>
                          <m:r>
                            <a:rPr lang="en-GB" sz="1800" b="1" i="1">
                              <a:solidFill>
                                <a:schemeClr val="accent4">
                                  <a:lumMod val="75000"/>
                                </a:schemeClr>
                              </a:solidFill>
                              <a:latin typeface="Cambria Math" panose="02040503050406030204" pitchFamily="18" charset="0"/>
                            </a:rPr>
                            <m:t>𝒕</m:t>
                          </m:r>
                        </m:sub>
                        <m:sup>
                          <m:r>
                            <a:rPr lang="en-GB" sz="1800" b="1" i="1" smtClean="0">
                              <a:solidFill>
                                <a:schemeClr val="accent4">
                                  <a:lumMod val="75000"/>
                                </a:schemeClr>
                              </a:solidFill>
                              <a:latin typeface="Cambria Math" panose="02040503050406030204" pitchFamily="18" charset="0"/>
                            </a:rPr>
                            <m:t>𝑫𝒊𝒗</m:t>
                          </m:r>
                        </m:sup>
                      </m:sSubSup>
                      <m:r>
                        <a:rPr lang="en-GB" sz="1800" b="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𝑁</m:t>
                      </m:r>
                      <m:d>
                        <m:dPr>
                          <m:ctrlPr>
                            <a:rPr lang="en-GB" sz="1800" i="1">
                              <a:latin typeface="Cambria Math" panose="02040503050406030204" pitchFamily="18" charset="0"/>
                            </a:rPr>
                          </m:ctrlPr>
                        </m:dPr>
                        <m:e>
                          <m:sSub>
                            <m:sSubPr>
                              <m:ctrlPr>
                                <a:rPr lang="en-GB" sz="1800" i="1">
                                  <a:latin typeface="Cambria Math" panose="02040503050406030204" pitchFamily="18" charset="0"/>
                                </a:rPr>
                              </m:ctrlPr>
                            </m:sSubPr>
                            <m:e>
                              <m:r>
                                <a:rPr lang="en-GB" sz="1800" i="1">
                                  <a:latin typeface="Cambria Math" panose="02040503050406030204" pitchFamily="18" charset="0"/>
                                </a:rPr>
                                <m:t>𝑑</m:t>
                              </m:r>
                            </m:e>
                            <m:sub>
                              <m:r>
                                <a:rPr lang="en-GB" sz="1800" i="1">
                                  <a:latin typeface="Cambria Math" panose="02040503050406030204" pitchFamily="18" charset="0"/>
                                </a:rPr>
                                <m:t>1</m:t>
                              </m:r>
                            </m:sub>
                          </m:sSub>
                        </m:e>
                      </m:d>
                      <m:r>
                        <a:rPr lang="en-GB" sz="1800" b="0" i="1" smtClean="0">
                          <a:latin typeface="Cambria Math" panose="02040503050406030204" pitchFamily="18" charset="0"/>
                        </a:rPr>
                        <m:t>−</m:t>
                      </m:r>
                      <m:r>
                        <a:rPr lang="en-GB" sz="1800" b="0" i="1" smtClean="0">
                          <a:latin typeface="Cambria Math" panose="02040503050406030204" pitchFamily="18" charset="0"/>
                        </a:rPr>
                        <m:t>𝐾</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rPr>
                        <m:t>𝐷</m:t>
                      </m:r>
                      <m:sSub>
                        <m:sSubPr>
                          <m:ctrlPr>
                            <a:rPr lang="en-GB" sz="1800" i="1">
                              <a:latin typeface="Cambria Math" panose="02040503050406030204" pitchFamily="18" charset="0"/>
                            </a:rPr>
                          </m:ctrlPr>
                        </m:sSubPr>
                        <m:e>
                          <m:r>
                            <a:rPr lang="en-GB" sz="1800" i="1">
                              <a:latin typeface="Cambria Math" panose="02040503050406030204" pitchFamily="18" charset="0"/>
                            </a:rPr>
                            <m:t>𝐹</m:t>
                          </m:r>
                        </m:e>
                        <m:sub>
                          <m:r>
                            <a:rPr lang="en-GB" sz="1800" i="1">
                              <a:latin typeface="Cambria Math" panose="02040503050406030204" pitchFamily="18" charset="0"/>
                            </a:rPr>
                            <m:t>𝑡</m:t>
                          </m:r>
                        </m:sub>
                      </m:sSub>
                      <m:r>
                        <a:rPr lang="en-GB" sz="1800" b="0" i="1" smtClean="0">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𝑁</m:t>
                      </m:r>
                      <m:d>
                        <m:dPr>
                          <m:ctrlPr>
                            <a:rPr lang="en-GB" sz="1800" i="1">
                              <a:latin typeface="Cambria Math" panose="02040503050406030204" pitchFamily="18" charset="0"/>
                            </a:rPr>
                          </m:ctrlPr>
                        </m:dPr>
                        <m:e>
                          <m:sSub>
                            <m:sSubPr>
                              <m:ctrlPr>
                                <a:rPr lang="en-GB" sz="1800" i="1">
                                  <a:latin typeface="Cambria Math" panose="02040503050406030204" pitchFamily="18" charset="0"/>
                                </a:rPr>
                              </m:ctrlPr>
                            </m:sSubPr>
                            <m:e>
                              <m:r>
                                <a:rPr lang="en-GB" sz="1800" i="1">
                                  <a:latin typeface="Cambria Math" panose="02040503050406030204" pitchFamily="18" charset="0"/>
                                </a:rPr>
                                <m:t>𝑑</m:t>
                              </m:r>
                            </m:e>
                            <m:sub>
                              <m:r>
                                <a:rPr lang="en-GB" sz="1800" b="0" i="1" smtClean="0">
                                  <a:latin typeface="Cambria Math" panose="02040503050406030204" pitchFamily="18" charset="0"/>
                                </a:rPr>
                                <m:t>2</m:t>
                              </m:r>
                            </m:sub>
                          </m:sSub>
                        </m:e>
                      </m:d>
                    </m:oMath>
                  </m:oMathPara>
                </a14:m>
                <a:endParaRPr lang="en-GB" sz="1800" i="1" dirty="0">
                  <a:latin typeface="Cambria Math" panose="02040503050406030204" pitchFamily="18" charset="0"/>
                </a:endParaRPr>
              </a:p>
            </p:txBody>
          </p:sp>
        </mc:Choice>
        <mc:Fallback xmlns="">
          <p:sp>
            <p:nvSpPr>
              <p:cNvPr id="13" name="TextBox 57">
                <a:extLst>
                  <a:ext uri="{FF2B5EF4-FFF2-40B4-BE49-F238E27FC236}">
                    <a16:creationId xmlns:a16="http://schemas.microsoft.com/office/drawing/2014/main" id="{660E8E4F-183F-B1CF-5070-13B8FF06B4C8}"/>
                  </a:ext>
                </a:extLst>
              </p:cNvPr>
              <p:cNvSpPr txBox="1">
                <a:spLocks noRot="1" noChangeAspect="1" noMove="1" noResize="1" noEditPoints="1" noAdjustHandles="1" noChangeArrowheads="1" noChangeShapeType="1" noTextEdit="1"/>
              </p:cNvSpPr>
              <p:nvPr/>
            </p:nvSpPr>
            <p:spPr>
              <a:xfrm>
                <a:off x="1763674" y="3970230"/>
                <a:ext cx="4967770" cy="287130"/>
              </a:xfrm>
              <a:prstGeom prst="rect">
                <a:avLst/>
              </a:prstGeom>
              <a:blipFill>
                <a:blip r:embed="rId6"/>
                <a:stretch>
                  <a:fillRect b="-1914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6EF5299-F865-78AE-E6D0-D84BD8A36AC0}"/>
                  </a:ext>
                </a:extLst>
              </p:cNvPr>
              <p:cNvSpPr txBox="1"/>
              <p:nvPr/>
            </p:nvSpPr>
            <p:spPr>
              <a:xfrm>
                <a:off x="8124649" y="2741945"/>
                <a:ext cx="28263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Call</m:t>
                          </m:r>
                          <m:r>
                            <a:rPr lang="en-GB" b="0" i="0" smtClean="0">
                              <a:latin typeface="Cambria Math" panose="02040503050406030204" pitchFamily="18" charset="0"/>
                            </a:rPr>
                            <m:t> →</m:t>
                          </m:r>
                          <m:r>
                            <m:rPr>
                              <m:sty m:val="p"/>
                            </m:rPr>
                            <a:rPr lang="en-GB" b="0" i="0" smtClean="0">
                              <a:latin typeface="Cambria Math" panose="02040503050406030204" pitchFamily="18" charset="0"/>
                            </a:rPr>
                            <m:t>max</m:t>
                          </m:r>
                        </m:fName>
                        <m:e>
                          <m:d>
                            <m:dPr>
                              <m:ctrlPr>
                                <a:rPr lang="en-GB" b="0" i="1" smtClean="0">
                                  <a:latin typeface="Cambria Math" panose="02040503050406030204" pitchFamily="18" charset="0"/>
                                </a:rPr>
                              </m:ctrlPr>
                            </m:dPr>
                            <m:e>
                              <m:r>
                                <a:rPr lang="en-GB" b="0" i="1" smtClean="0">
                                  <a:latin typeface="Cambria Math" panose="02040503050406030204" pitchFamily="18" charset="0"/>
                                </a:rPr>
                                <m:t>0,</m:t>
                              </m:r>
                              <m:sSub>
                                <m:sSubPr>
                                  <m:ctrlPr>
                                    <a:rPr lang="en-GB" b="1" i="1" smtClean="0">
                                      <a:solidFill>
                                        <a:schemeClr val="accent1"/>
                                      </a:solidFill>
                                      <a:latin typeface="Cambria Math" panose="02040503050406030204" pitchFamily="18" charset="0"/>
                                    </a:rPr>
                                  </m:ctrlPr>
                                </m:sSubPr>
                                <m:e>
                                  <m:r>
                                    <a:rPr lang="en-GB" b="1" i="1" smtClean="0">
                                      <a:solidFill>
                                        <a:schemeClr val="accent1"/>
                                      </a:solidFill>
                                      <a:latin typeface="Cambria Math" panose="02040503050406030204" pitchFamily="18" charset="0"/>
                                    </a:rPr>
                                    <m:t>𝑭</m:t>
                                  </m:r>
                                </m:e>
                                <m:sub>
                                  <m:r>
                                    <a:rPr lang="en-GB" b="1" i="1" smtClean="0">
                                      <a:solidFill>
                                        <a:schemeClr val="accent1"/>
                                      </a:solidFill>
                                      <a:latin typeface="Cambria Math" panose="02040503050406030204" pitchFamily="18" charset="0"/>
                                    </a:rPr>
                                    <m:t>𝑻</m:t>
                                  </m:r>
                                </m:sub>
                              </m:sSub>
                              <m:r>
                                <a:rPr lang="en-GB" b="0" i="1" smtClean="0">
                                  <a:latin typeface="Cambria Math" panose="02040503050406030204" pitchFamily="18" charset="0"/>
                                </a:rPr>
                                <m:t>−</m:t>
                              </m:r>
                              <m:r>
                                <a:rPr lang="en-GB" b="0" i="1" smtClean="0">
                                  <a:latin typeface="Cambria Math" panose="02040503050406030204" pitchFamily="18" charset="0"/>
                                </a:rPr>
                                <m:t>𝐾</m:t>
                              </m:r>
                            </m:e>
                          </m:d>
                        </m:e>
                      </m:func>
                    </m:oMath>
                  </m:oMathPara>
                </a14:m>
                <a:endParaRPr lang="en-GB" dirty="0"/>
              </a:p>
            </p:txBody>
          </p:sp>
        </mc:Choice>
        <mc:Fallback xmlns="">
          <p:sp>
            <p:nvSpPr>
              <p:cNvPr id="14" name="TextBox 13">
                <a:extLst>
                  <a:ext uri="{FF2B5EF4-FFF2-40B4-BE49-F238E27FC236}">
                    <a16:creationId xmlns:a16="http://schemas.microsoft.com/office/drawing/2014/main" id="{26EF5299-F865-78AE-E6D0-D84BD8A36AC0}"/>
                  </a:ext>
                </a:extLst>
              </p:cNvPr>
              <p:cNvSpPr txBox="1">
                <a:spLocks noRot="1" noChangeAspect="1" noMove="1" noResize="1" noEditPoints="1" noAdjustHandles="1" noChangeArrowheads="1" noChangeShapeType="1" noTextEdit="1"/>
              </p:cNvSpPr>
              <p:nvPr/>
            </p:nvSpPr>
            <p:spPr>
              <a:xfrm>
                <a:off x="8124649" y="2741945"/>
                <a:ext cx="2826395" cy="369332"/>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A9CFE998-18DA-8176-65E0-687866AD3BE3}"/>
                  </a:ext>
                </a:extLst>
              </p:cNvPr>
              <p:cNvSpPr txBox="1"/>
              <p:nvPr/>
            </p:nvSpPr>
            <p:spPr>
              <a:xfrm>
                <a:off x="2105615" y="1309084"/>
                <a:ext cx="1831704" cy="6433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1" i="1" smtClean="0">
                              <a:solidFill>
                                <a:schemeClr val="accent4"/>
                              </a:solidFill>
                              <a:latin typeface="Cambria Math" panose="02040503050406030204" pitchFamily="18" charset="0"/>
                            </a:rPr>
                          </m:ctrlPr>
                        </m:sSubPr>
                        <m:e>
                          <m:r>
                            <a:rPr lang="en-GB" b="1" i="1" smtClean="0">
                              <a:solidFill>
                                <a:schemeClr val="accent4"/>
                              </a:solidFill>
                              <a:latin typeface="Cambria Math" panose="02040503050406030204" pitchFamily="18" charset="0"/>
                            </a:rPr>
                            <m:t>𝑭</m:t>
                          </m:r>
                        </m:e>
                        <m:sub>
                          <m:r>
                            <a:rPr lang="en-GB" b="1" i="1" smtClean="0">
                              <a:solidFill>
                                <a:schemeClr val="accent4"/>
                              </a:solidFill>
                              <a:latin typeface="Cambria Math" panose="02040503050406030204" pitchFamily="18" charset="0"/>
                            </a:rPr>
                            <m:t>𝒕</m:t>
                          </m:r>
                        </m:sub>
                      </m:sSub>
                      <m:r>
                        <a:rPr lang="en-GB" b="1" i="1" smtClean="0">
                          <a:solidFill>
                            <a:schemeClr val="accent4"/>
                          </a:solidFill>
                          <a:latin typeface="Cambria Math" panose="02040503050406030204" pitchFamily="18" charset="0"/>
                        </a:rPr>
                        <m:t>=</m:t>
                      </m:r>
                      <m:sSub>
                        <m:sSubPr>
                          <m:ctrlPr>
                            <a:rPr lang="en-GB" b="1" i="1" smtClean="0">
                              <a:solidFill>
                                <a:schemeClr val="accent4"/>
                              </a:solidFill>
                              <a:latin typeface="Cambria Math" panose="02040503050406030204" pitchFamily="18" charset="0"/>
                            </a:rPr>
                          </m:ctrlPr>
                        </m:sSubPr>
                        <m:e>
                          <m:r>
                            <a:rPr lang="en-GB" b="1" i="1" smtClean="0">
                              <a:solidFill>
                                <a:schemeClr val="accent4"/>
                              </a:solidFill>
                              <a:latin typeface="Cambria Math" panose="02040503050406030204" pitchFamily="18" charset="0"/>
                            </a:rPr>
                            <m:t>𝑺</m:t>
                          </m:r>
                        </m:e>
                        <m:sub>
                          <m:r>
                            <a:rPr lang="en-GB" b="1" i="1" smtClean="0">
                              <a:solidFill>
                                <a:schemeClr val="accent4"/>
                              </a:solidFill>
                              <a:latin typeface="Cambria Math" panose="02040503050406030204" pitchFamily="18" charset="0"/>
                            </a:rPr>
                            <m:t>𝒕</m:t>
                          </m:r>
                        </m:sub>
                      </m:sSub>
                      <m:r>
                        <a:rPr lang="en-GB" b="1" i="1" smtClean="0">
                          <a:solidFill>
                            <a:schemeClr val="accent4"/>
                          </a:solidFill>
                          <a:latin typeface="Cambria Math" panose="02040503050406030204" pitchFamily="18" charset="0"/>
                          <a:ea typeface="Cambria Math" panose="02040503050406030204" pitchFamily="18" charset="0"/>
                        </a:rPr>
                        <m:t>∙</m:t>
                      </m:r>
                      <m:f>
                        <m:fPr>
                          <m:ctrlPr>
                            <a:rPr lang="en-GB" b="1" i="1" smtClean="0">
                              <a:solidFill>
                                <a:schemeClr val="accent4"/>
                              </a:solidFill>
                              <a:latin typeface="Cambria Math" panose="02040503050406030204" pitchFamily="18" charset="0"/>
                            </a:rPr>
                          </m:ctrlPr>
                        </m:fPr>
                        <m:num>
                          <m:sSubSup>
                            <m:sSubSupPr>
                              <m:ctrlPr>
                                <a:rPr lang="en-GB" b="1" i="1" smtClean="0">
                                  <a:solidFill>
                                    <a:schemeClr val="accent4"/>
                                  </a:solidFill>
                                  <a:latin typeface="Cambria Math" panose="02040503050406030204" pitchFamily="18" charset="0"/>
                                </a:rPr>
                              </m:ctrlPr>
                            </m:sSubSupPr>
                            <m:e>
                              <m:r>
                                <a:rPr lang="en-GB" b="1" i="1" smtClean="0">
                                  <a:solidFill>
                                    <a:schemeClr val="accent4"/>
                                  </a:solidFill>
                                  <a:latin typeface="Cambria Math" panose="02040503050406030204" pitchFamily="18" charset="0"/>
                                </a:rPr>
                                <m:t>𝑫𝑭</m:t>
                              </m:r>
                            </m:e>
                            <m:sub>
                              <m:r>
                                <a:rPr lang="en-GB" b="1" i="1" smtClean="0">
                                  <a:solidFill>
                                    <a:schemeClr val="accent4"/>
                                  </a:solidFill>
                                  <a:latin typeface="Cambria Math" panose="02040503050406030204" pitchFamily="18" charset="0"/>
                                </a:rPr>
                                <m:t>𝒕</m:t>
                              </m:r>
                            </m:sub>
                            <m:sup>
                              <m:r>
                                <a:rPr lang="en-GB" b="1" i="1" smtClean="0">
                                  <a:solidFill>
                                    <a:schemeClr val="accent4"/>
                                  </a:solidFill>
                                  <a:latin typeface="Cambria Math" panose="02040503050406030204" pitchFamily="18" charset="0"/>
                                </a:rPr>
                                <m:t>𝑫𝒊𝒗</m:t>
                              </m:r>
                            </m:sup>
                          </m:sSubSup>
                        </m:num>
                        <m:den>
                          <m:sSubSup>
                            <m:sSubSupPr>
                              <m:ctrlPr>
                                <a:rPr lang="en-GB" b="1" i="1" smtClean="0">
                                  <a:solidFill>
                                    <a:schemeClr val="accent4"/>
                                  </a:solidFill>
                                  <a:latin typeface="Cambria Math" panose="02040503050406030204" pitchFamily="18" charset="0"/>
                                </a:rPr>
                              </m:ctrlPr>
                            </m:sSubSupPr>
                            <m:e>
                              <m:r>
                                <a:rPr lang="en-GB" b="1" i="1" smtClean="0">
                                  <a:solidFill>
                                    <a:schemeClr val="accent4"/>
                                  </a:solidFill>
                                  <a:latin typeface="Cambria Math" panose="02040503050406030204" pitchFamily="18" charset="0"/>
                                </a:rPr>
                                <m:t>𝑫𝑭</m:t>
                              </m:r>
                            </m:e>
                            <m:sub>
                              <m:r>
                                <a:rPr lang="en-GB" b="1" i="1" smtClean="0">
                                  <a:solidFill>
                                    <a:schemeClr val="accent4"/>
                                  </a:solidFill>
                                  <a:latin typeface="Cambria Math" panose="02040503050406030204" pitchFamily="18" charset="0"/>
                                </a:rPr>
                                <m:t>𝒕</m:t>
                              </m:r>
                            </m:sub>
                            <m:sup>
                              <m:r>
                                <a:rPr lang="en-GB" b="1" i="1" smtClean="0">
                                  <a:solidFill>
                                    <a:schemeClr val="accent4"/>
                                  </a:solidFill>
                                  <a:latin typeface="Cambria Math" panose="02040503050406030204" pitchFamily="18" charset="0"/>
                                </a:rPr>
                                <m:t>𝑭𝒘𝒅</m:t>
                              </m:r>
                            </m:sup>
                          </m:sSubSup>
                        </m:den>
                      </m:f>
                    </m:oMath>
                  </m:oMathPara>
                </a14:m>
                <a:endParaRPr lang="en-GB" b="1" dirty="0"/>
              </a:p>
            </p:txBody>
          </p:sp>
        </mc:Choice>
        <mc:Fallback>
          <p:sp>
            <p:nvSpPr>
              <p:cNvPr id="4" name="TextBox 3">
                <a:extLst>
                  <a:ext uri="{FF2B5EF4-FFF2-40B4-BE49-F238E27FC236}">
                    <a16:creationId xmlns:a16="http://schemas.microsoft.com/office/drawing/2014/main" id="{A9CFE998-18DA-8176-65E0-687866AD3BE3}"/>
                  </a:ext>
                </a:extLst>
              </p:cNvPr>
              <p:cNvSpPr txBox="1">
                <a:spLocks noRot="1" noChangeAspect="1" noMove="1" noResize="1" noEditPoints="1" noAdjustHandles="1" noChangeArrowheads="1" noChangeShapeType="1" noTextEdit="1"/>
              </p:cNvSpPr>
              <p:nvPr/>
            </p:nvSpPr>
            <p:spPr>
              <a:xfrm>
                <a:off x="2105615" y="1309084"/>
                <a:ext cx="1831704" cy="643318"/>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72F8F4E-0DEE-63FB-854F-6B01A5956D80}"/>
                  </a:ext>
                </a:extLst>
              </p:cNvPr>
              <p:cNvSpPr txBox="1"/>
              <p:nvPr/>
            </p:nvSpPr>
            <p:spPr>
              <a:xfrm>
                <a:off x="1850723" y="5023307"/>
                <a:ext cx="3724225" cy="928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ea typeface="Cambria Math" panose="02040503050406030204" pitchFamily="18" charset="0"/>
                            </a:rPr>
                          </m:ctrlPr>
                        </m:fPr>
                        <m:num>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ln</m:t>
                              </m:r>
                            </m:fName>
                            <m:e>
                              <m:d>
                                <m:dPr>
                                  <m:ctrlPr>
                                    <a:rPr lang="en-GB" b="0" i="1" smtClean="0">
                                      <a:latin typeface="Cambria Math" panose="02040503050406030204" pitchFamily="18" charset="0"/>
                                    </a:rPr>
                                  </m:ctrlPr>
                                </m:dPr>
                                <m:e>
                                  <m:f>
                                    <m:fPr>
                                      <m:ctrlPr>
                                        <a:rPr lang="en-GB" b="0" i="1" smtClean="0">
                                          <a:latin typeface="Cambria Math" panose="02040503050406030204" pitchFamily="18" charset="0"/>
                                        </a:rPr>
                                      </m:ctrlPr>
                                    </m:fPr>
                                    <m:num>
                                      <m:sSub>
                                        <m:sSubPr>
                                          <m:ctrlPr>
                                            <a:rPr lang="en-GB" b="1" i="1" smtClean="0">
                                              <a:solidFill>
                                                <a:schemeClr val="accent4">
                                                  <a:lumMod val="75000"/>
                                                </a:schemeClr>
                                              </a:solidFill>
                                              <a:latin typeface="Cambria Math" panose="02040503050406030204" pitchFamily="18" charset="0"/>
                                            </a:rPr>
                                          </m:ctrlPr>
                                        </m:sSubPr>
                                        <m:e>
                                          <m:r>
                                            <a:rPr lang="en-GB" b="1" i="1">
                                              <a:solidFill>
                                                <a:schemeClr val="accent4">
                                                  <a:lumMod val="75000"/>
                                                </a:schemeClr>
                                              </a:solidFill>
                                              <a:latin typeface="Cambria Math" panose="02040503050406030204" pitchFamily="18" charset="0"/>
                                            </a:rPr>
                                            <m:t>𝑺</m:t>
                                          </m:r>
                                        </m:e>
                                        <m:sub>
                                          <m:r>
                                            <a:rPr lang="en-GB" b="1" i="1" smtClean="0">
                                              <a:solidFill>
                                                <a:schemeClr val="accent4">
                                                  <a:lumMod val="75000"/>
                                                </a:schemeClr>
                                              </a:solidFill>
                                              <a:latin typeface="Cambria Math" panose="02040503050406030204" pitchFamily="18" charset="0"/>
                                            </a:rPr>
                                            <m:t>𝒕</m:t>
                                          </m:r>
                                        </m:sub>
                                      </m:sSub>
                                    </m:num>
                                    <m:den>
                                      <m:r>
                                        <a:rPr lang="en-GB" b="0" i="1" smtClean="0">
                                          <a:latin typeface="Cambria Math" panose="02040503050406030204" pitchFamily="18" charset="0"/>
                                        </a:rPr>
                                        <m:t>𝐾</m:t>
                                      </m:r>
                                    </m:den>
                                  </m:f>
                                </m:e>
                              </m:d>
                            </m:e>
                          </m:func>
                          <m:r>
                            <a:rPr lang="en-GB" b="0" i="1" smtClean="0">
                              <a:latin typeface="Cambria Math" panose="02040503050406030204" pitchFamily="18" charset="0"/>
                            </a:rPr>
                            <m:t>+</m:t>
                          </m:r>
                          <m:d>
                            <m:dPr>
                              <m:ctrlPr>
                                <a:rPr lang="en-GB" b="0" i="1" smtClean="0">
                                  <a:latin typeface="Cambria Math" panose="02040503050406030204" pitchFamily="18" charset="0"/>
                                  <a:ea typeface="Cambria Math" panose="02040503050406030204" pitchFamily="18" charset="0"/>
                                </a:rPr>
                              </m:ctrlPr>
                            </m:dPr>
                            <m:e>
                              <m:sSubSup>
                                <m:sSubSupPr>
                                  <m:ctrlPr>
                                    <a:rPr lang="en-GB" b="1" i="1" smtClean="0">
                                      <a:solidFill>
                                        <a:schemeClr val="accent4">
                                          <a:lumMod val="75000"/>
                                        </a:schemeClr>
                                      </a:solidFill>
                                      <a:latin typeface="Cambria Math" panose="02040503050406030204" pitchFamily="18" charset="0"/>
                                      <a:ea typeface="Cambria Math" panose="02040503050406030204" pitchFamily="18" charset="0"/>
                                    </a:rPr>
                                  </m:ctrlPr>
                                </m:sSubSupPr>
                                <m:e>
                                  <m:r>
                                    <a:rPr lang="en-GB" b="1" i="1" smtClean="0">
                                      <a:solidFill>
                                        <a:schemeClr val="accent4">
                                          <a:lumMod val="75000"/>
                                        </a:schemeClr>
                                      </a:solidFill>
                                      <a:latin typeface="Cambria Math" panose="02040503050406030204" pitchFamily="18" charset="0"/>
                                      <a:ea typeface="Cambria Math" panose="02040503050406030204" pitchFamily="18" charset="0"/>
                                    </a:rPr>
                                    <m:t>𝒓</m:t>
                                  </m:r>
                                </m:e>
                                <m:sub>
                                  <m:r>
                                    <a:rPr lang="en-GB" b="1" i="1" smtClean="0">
                                      <a:solidFill>
                                        <a:schemeClr val="accent4">
                                          <a:lumMod val="75000"/>
                                        </a:schemeClr>
                                      </a:solidFill>
                                      <a:latin typeface="Cambria Math" panose="02040503050406030204" pitchFamily="18" charset="0"/>
                                      <a:ea typeface="Cambria Math" panose="02040503050406030204" pitchFamily="18" charset="0"/>
                                    </a:rPr>
                                    <m:t>𝒕</m:t>
                                  </m:r>
                                </m:sub>
                                <m:sup>
                                  <m:r>
                                    <a:rPr lang="en-GB" b="1" i="1" smtClean="0">
                                      <a:solidFill>
                                        <a:schemeClr val="accent4">
                                          <a:lumMod val="75000"/>
                                        </a:schemeClr>
                                      </a:solidFill>
                                      <a:latin typeface="Cambria Math" panose="02040503050406030204" pitchFamily="18" charset="0"/>
                                      <a:ea typeface="Cambria Math" panose="02040503050406030204" pitchFamily="18" charset="0"/>
                                    </a:rPr>
                                    <m:t>𝑭𝒘𝒅</m:t>
                                  </m:r>
                                </m:sup>
                              </m:sSubSup>
                              <m:r>
                                <a:rPr lang="en-GB" b="1" i="1" smtClean="0">
                                  <a:solidFill>
                                    <a:schemeClr val="accent4">
                                      <a:lumMod val="75000"/>
                                    </a:schemeClr>
                                  </a:solidFill>
                                  <a:latin typeface="Cambria Math" panose="02040503050406030204" pitchFamily="18" charset="0"/>
                                  <a:ea typeface="Cambria Math" panose="02040503050406030204" pitchFamily="18" charset="0"/>
                                </a:rPr>
                                <m:t>−</m:t>
                              </m:r>
                              <m:sSub>
                                <m:sSubPr>
                                  <m:ctrlPr>
                                    <a:rPr lang="en-GB" b="1" i="1" smtClean="0">
                                      <a:solidFill>
                                        <a:schemeClr val="accent4">
                                          <a:lumMod val="75000"/>
                                        </a:schemeClr>
                                      </a:solidFill>
                                      <a:latin typeface="Cambria Math" panose="02040503050406030204" pitchFamily="18" charset="0"/>
                                      <a:ea typeface="Cambria Math" panose="02040503050406030204" pitchFamily="18" charset="0"/>
                                    </a:rPr>
                                  </m:ctrlPr>
                                </m:sSubPr>
                                <m:e>
                                  <m:r>
                                    <a:rPr lang="en-GB" b="1" i="1" smtClean="0">
                                      <a:solidFill>
                                        <a:schemeClr val="accent4">
                                          <a:lumMod val="75000"/>
                                        </a:schemeClr>
                                      </a:solidFill>
                                      <a:latin typeface="Cambria Math" panose="02040503050406030204" pitchFamily="18" charset="0"/>
                                      <a:ea typeface="Cambria Math" panose="02040503050406030204" pitchFamily="18" charset="0"/>
                                    </a:rPr>
                                    <m:t>𝒒</m:t>
                                  </m:r>
                                </m:e>
                                <m:sub>
                                  <m:r>
                                    <a:rPr lang="en-GB" b="1" i="1" smtClean="0">
                                      <a:solidFill>
                                        <a:schemeClr val="accent4">
                                          <a:lumMod val="75000"/>
                                        </a:schemeClr>
                                      </a:solidFill>
                                      <a:latin typeface="Cambria Math" panose="02040503050406030204" pitchFamily="18" charset="0"/>
                                      <a:ea typeface="Cambria Math" panose="02040503050406030204" pitchFamily="18" charset="0"/>
                                    </a:rPr>
                                    <m:t>𝒕</m:t>
                                  </m:r>
                                </m:sub>
                              </m:sSub>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ea typeface="Cambria Math" panose="02040503050406030204" pitchFamily="18" charset="0"/>
                                    </a:rPr>
                                  </m:ctrlPr>
                                </m:fPr>
                                <m:num>
                                  <m:sSubSup>
                                    <m:sSubSupPr>
                                      <m:ctrlPr>
                                        <a:rPr lang="en-GB" b="0" i="1" smtClean="0">
                                          <a:latin typeface="Cambria Math" panose="02040503050406030204" pitchFamily="18" charset="0"/>
                                          <a:ea typeface="Cambria Math" panose="02040503050406030204" pitchFamily="18" charset="0"/>
                                        </a:rPr>
                                      </m:ctrlPr>
                                    </m:sSubSupPr>
                                    <m:e>
                                      <m:r>
                                        <a:rPr lang="en-GB" b="0"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𝐾</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sub>
                                    <m:sup>
                                      <m:r>
                                        <a:rPr lang="en-GB" b="0" i="1" smtClean="0">
                                          <a:latin typeface="Cambria Math" panose="02040503050406030204" pitchFamily="18" charset="0"/>
                                          <a:ea typeface="Cambria Math" panose="02040503050406030204" pitchFamily="18" charset="0"/>
                                        </a:rPr>
                                        <m:t>2</m:t>
                                      </m:r>
                                    </m:sup>
                                  </m:sSubSup>
                                </m:num>
                                <m:den>
                                  <m:r>
                                    <a:rPr lang="en-GB" b="0" i="1" smtClean="0">
                                      <a:latin typeface="Cambria Math" panose="02040503050406030204" pitchFamily="18" charset="0"/>
                                      <a:ea typeface="Cambria Math" panose="02040503050406030204" pitchFamily="18" charset="0"/>
                                    </a:rPr>
                                    <m:t>2</m:t>
                                  </m:r>
                                </m:den>
                              </m:f>
                            </m:e>
                          </m:d>
                          <m:r>
                            <a:rPr lang="en-GB" b="0" i="1" smtClean="0">
                              <a:latin typeface="Cambria Math" panose="02040503050406030204" pitchFamily="18" charset="0"/>
                              <a:ea typeface="Cambria Math" panose="02040503050406030204" pitchFamily="18" charset="0"/>
                            </a:rPr>
                            <m:t>∙(</m:t>
                          </m:r>
                          <m:r>
                            <a:rPr lang="en-GB" b="0" i="1" smtClean="0">
                              <a:solidFill>
                                <a:schemeClr val="tx1"/>
                              </a:solidFill>
                              <a:latin typeface="Cambria Math" panose="02040503050406030204" pitchFamily="18" charset="0"/>
                              <a:ea typeface="Cambria Math" panose="02040503050406030204" pitchFamily="18" charset="0"/>
                            </a:rPr>
                            <m:t>𝑇</m:t>
                          </m:r>
                          <m:r>
                            <a:rPr lang="en-GB" b="0" i="1" smtClean="0">
                              <a:solidFill>
                                <a:schemeClr val="tx1"/>
                              </a:solidFill>
                              <a:latin typeface="Cambria Math" panose="02040503050406030204" pitchFamily="18" charset="0"/>
                              <a:ea typeface="Cambria Math" panose="02040503050406030204" pitchFamily="18" charset="0"/>
                            </a:rPr>
                            <m:t>−</m:t>
                          </m:r>
                          <m:r>
                            <a:rPr lang="en-GB" b="0" i="1" smtClean="0">
                              <a:solidFill>
                                <a:schemeClr val="tx1"/>
                              </a:solidFill>
                              <a:latin typeface="Cambria Math" panose="02040503050406030204" pitchFamily="18" charset="0"/>
                              <a:ea typeface="Cambria Math" panose="02040503050406030204" pitchFamily="18" charset="0"/>
                            </a:rPr>
                            <m:t>𝑡</m:t>
                          </m:r>
                          <m:r>
                            <a:rPr lang="en-GB" b="1" i="1" smtClean="0">
                              <a:solidFill>
                                <a:schemeClr val="tx1"/>
                              </a:solidFill>
                              <a:latin typeface="Cambria Math" panose="02040503050406030204" pitchFamily="18" charset="0"/>
                              <a:ea typeface="Cambria Math" panose="02040503050406030204" pitchFamily="18" charset="0"/>
                            </a:rPr>
                            <m:t>)</m:t>
                          </m:r>
                        </m:num>
                        <m:den>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𝜎</m:t>
                              </m:r>
                            </m:e>
                            <m:sub>
                              <m:r>
                                <a:rPr lang="en-GB" i="1">
                                  <a:latin typeface="Cambria Math" panose="02040503050406030204" pitchFamily="18" charset="0"/>
                                  <a:ea typeface="Cambria Math" panose="02040503050406030204" pitchFamily="18" charset="0"/>
                                </a:rPr>
                                <m:t>𝐾</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𝑡</m:t>
                              </m:r>
                            </m:sub>
                          </m:sSub>
                          <m:rad>
                            <m:radPr>
                              <m:degHide m:val="on"/>
                              <m:ctrlPr>
                                <a:rPr lang="en-GB" i="1" smtClean="0">
                                  <a:latin typeface="Cambria Math" panose="02040503050406030204" pitchFamily="18" charset="0"/>
                                  <a:ea typeface="Cambria Math" panose="02040503050406030204" pitchFamily="18" charset="0"/>
                                </a:rPr>
                              </m:ctrlPr>
                            </m:radPr>
                            <m:deg/>
                            <m:e>
                              <m:r>
                                <a:rPr lang="en-GB" b="0" i="1" smtClean="0">
                                  <a:latin typeface="Cambria Math" panose="02040503050406030204" pitchFamily="18" charset="0"/>
                                  <a:ea typeface="Cambria Math" panose="02040503050406030204" pitchFamily="18" charset="0"/>
                                </a:rPr>
                                <m:t>𝑇</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e>
                          </m:rad>
                        </m:den>
                      </m:f>
                    </m:oMath>
                  </m:oMathPara>
                </a14:m>
                <a:endParaRPr lang="en-GB" dirty="0"/>
              </a:p>
            </p:txBody>
          </p:sp>
        </mc:Choice>
        <mc:Fallback xmlns="">
          <p:sp>
            <p:nvSpPr>
              <p:cNvPr id="6" name="TextBox 5">
                <a:extLst>
                  <a:ext uri="{FF2B5EF4-FFF2-40B4-BE49-F238E27FC236}">
                    <a16:creationId xmlns:a16="http://schemas.microsoft.com/office/drawing/2014/main" id="{372F8F4E-0DEE-63FB-854F-6B01A5956D80}"/>
                  </a:ext>
                </a:extLst>
              </p:cNvPr>
              <p:cNvSpPr txBox="1">
                <a:spLocks noRot="1" noChangeAspect="1" noMove="1" noResize="1" noEditPoints="1" noAdjustHandles="1" noChangeArrowheads="1" noChangeShapeType="1" noTextEdit="1"/>
              </p:cNvSpPr>
              <p:nvPr/>
            </p:nvSpPr>
            <p:spPr>
              <a:xfrm>
                <a:off x="1850723" y="5023307"/>
                <a:ext cx="3724225" cy="928331"/>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8933D98-7E64-F324-46CA-CEE9F32AE655}"/>
                  </a:ext>
                </a:extLst>
              </p:cNvPr>
              <p:cNvSpPr txBox="1"/>
              <p:nvPr/>
            </p:nvSpPr>
            <p:spPr>
              <a:xfrm>
                <a:off x="8638946" y="5031111"/>
                <a:ext cx="2256900" cy="8906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ea typeface="Cambria Math" panose="02040503050406030204" pitchFamily="18" charset="0"/>
                            </a:rPr>
                          </m:ctrlPr>
                        </m:fPr>
                        <m:num>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ln</m:t>
                              </m:r>
                            </m:fName>
                            <m:e>
                              <m:d>
                                <m:dPr>
                                  <m:ctrlPr>
                                    <a:rPr lang="en-GB" b="0" i="1" smtClean="0">
                                      <a:latin typeface="Cambria Math" panose="02040503050406030204" pitchFamily="18" charset="0"/>
                                    </a:rPr>
                                  </m:ctrlPr>
                                </m:dPr>
                                <m:e>
                                  <m:f>
                                    <m:fPr>
                                      <m:ctrlPr>
                                        <a:rPr lang="en-GB" b="0" i="1" smtClean="0">
                                          <a:latin typeface="Cambria Math" panose="02040503050406030204" pitchFamily="18" charset="0"/>
                                        </a:rPr>
                                      </m:ctrlPr>
                                    </m:fPr>
                                    <m:num>
                                      <m:sSub>
                                        <m:sSubPr>
                                          <m:ctrlPr>
                                            <a:rPr lang="en-GB" b="1" i="1">
                                              <a:solidFill>
                                                <a:schemeClr val="accent1"/>
                                              </a:solidFill>
                                              <a:latin typeface="Cambria Math" panose="02040503050406030204" pitchFamily="18" charset="0"/>
                                            </a:rPr>
                                          </m:ctrlPr>
                                        </m:sSubPr>
                                        <m:e>
                                          <m:r>
                                            <a:rPr lang="en-GB" b="1" i="1">
                                              <a:solidFill>
                                                <a:schemeClr val="accent1"/>
                                              </a:solidFill>
                                              <a:latin typeface="Cambria Math" panose="02040503050406030204" pitchFamily="18" charset="0"/>
                                            </a:rPr>
                                            <m:t>𝑭</m:t>
                                          </m:r>
                                        </m:e>
                                        <m:sub>
                                          <m:r>
                                            <a:rPr lang="en-GB" b="1" i="1">
                                              <a:solidFill>
                                                <a:schemeClr val="accent1"/>
                                              </a:solidFill>
                                              <a:latin typeface="Cambria Math" panose="02040503050406030204" pitchFamily="18" charset="0"/>
                                            </a:rPr>
                                            <m:t>𝒕</m:t>
                                          </m:r>
                                        </m:sub>
                                      </m:sSub>
                                    </m:num>
                                    <m:den>
                                      <m:r>
                                        <a:rPr lang="en-GB" b="0" i="1" smtClean="0">
                                          <a:latin typeface="Cambria Math" panose="02040503050406030204" pitchFamily="18" charset="0"/>
                                        </a:rPr>
                                        <m:t>𝐾</m:t>
                                      </m:r>
                                    </m:den>
                                  </m:f>
                                </m:e>
                              </m:d>
                            </m:e>
                          </m:func>
                          <m:r>
                            <a:rPr lang="en-GB" b="0" i="1" smtClean="0">
                              <a:latin typeface="Cambria Math" panose="02040503050406030204" pitchFamily="18" charset="0"/>
                            </a:rPr>
                            <m:t>+</m:t>
                          </m:r>
                          <m:f>
                            <m:fPr>
                              <m:ctrlPr>
                                <a:rPr lang="en-GB" i="1">
                                  <a:latin typeface="Cambria Math" panose="02040503050406030204" pitchFamily="18" charset="0"/>
                                  <a:ea typeface="Cambria Math" panose="02040503050406030204" pitchFamily="18" charset="0"/>
                                </a:rPr>
                              </m:ctrlPr>
                            </m:fPr>
                            <m:num>
                              <m:sSubSup>
                                <m:sSubSupPr>
                                  <m:ctrlPr>
                                    <a:rPr lang="en-GB" b="0" i="1" smtClean="0">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𝐾</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sub>
                                <m:sup>
                                  <m:r>
                                    <a:rPr lang="en-GB" i="1">
                                      <a:latin typeface="Cambria Math" panose="02040503050406030204" pitchFamily="18" charset="0"/>
                                      <a:ea typeface="Cambria Math" panose="02040503050406030204" pitchFamily="18" charset="0"/>
                                    </a:rPr>
                                    <m:t>2</m:t>
                                  </m:r>
                                </m:sup>
                              </m:sSubSup>
                            </m:num>
                            <m:den>
                              <m:r>
                                <a:rPr lang="en-GB" i="1">
                                  <a:latin typeface="Cambria Math" panose="02040503050406030204" pitchFamily="18" charset="0"/>
                                  <a:ea typeface="Cambria Math" panose="02040503050406030204" pitchFamily="18" charset="0"/>
                                </a:rPr>
                                <m:t>2</m:t>
                              </m:r>
                            </m:den>
                          </m:f>
                          <m:r>
                            <a:rPr lang="en-GB" i="1" smtClean="0">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𝑇</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𝑡</m:t>
                          </m:r>
                          <m:r>
                            <a:rPr lang="en-GB" b="1" i="1">
                              <a:latin typeface="Cambria Math" panose="02040503050406030204" pitchFamily="18" charset="0"/>
                              <a:ea typeface="Cambria Math" panose="02040503050406030204" pitchFamily="18" charset="0"/>
                            </a:rPr>
                            <m:t>)</m:t>
                          </m:r>
                        </m:num>
                        <m:den>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𝜎</m:t>
                              </m:r>
                            </m:e>
                            <m:sub>
                              <m:r>
                                <a:rPr lang="en-GB" i="1">
                                  <a:latin typeface="Cambria Math" panose="02040503050406030204" pitchFamily="18" charset="0"/>
                                  <a:ea typeface="Cambria Math" panose="02040503050406030204" pitchFamily="18" charset="0"/>
                                </a:rPr>
                                <m:t>𝐾</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𝑡</m:t>
                              </m:r>
                            </m:sub>
                          </m:sSub>
                          <m:rad>
                            <m:radPr>
                              <m:degHide m:val="on"/>
                              <m:ctrlPr>
                                <a:rPr lang="en-GB" i="1" smtClean="0">
                                  <a:latin typeface="Cambria Math" panose="02040503050406030204" pitchFamily="18" charset="0"/>
                                  <a:ea typeface="Cambria Math" panose="02040503050406030204" pitchFamily="18" charset="0"/>
                                </a:rPr>
                              </m:ctrlPr>
                            </m:radPr>
                            <m:deg/>
                            <m:e>
                              <m:r>
                                <a:rPr lang="en-GB" b="0" i="1" smtClean="0">
                                  <a:latin typeface="Cambria Math" panose="02040503050406030204" pitchFamily="18" charset="0"/>
                                  <a:ea typeface="Cambria Math" panose="02040503050406030204" pitchFamily="18" charset="0"/>
                                </a:rPr>
                                <m:t>𝑇</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e>
                          </m:rad>
                        </m:den>
                      </m:f>
                    </m:oMath>
                  </m:oMathPara>
                </a14:m>
                <a:endParaRPr lang="en-GB" dirty="0"/>
              </a:p>
            </p:txBody>
          </p:sp>
        </mc:Choice>
        <mc:Fallback xmlns="">
          <p:sp>
            <p:nvSpPr>
              <p:cNvPr id="9" name="TextBox 8">
                <a:extLst>
                  <a:ext uri="{FF2B5EF4-FFF2-40B4-BE49-F238E27FC236}">
                    <a16:creationId xmlns:a16="http://schemas.microsoft.com/office/drawing/2014/main" id="{98933D98-7E64-F324-46CA-CEE9F32AE655}"/>
                  </a:ext>
                </a:extLst>
              </p:cNvPr>
              <p:cNvSpPr txBox="1">
                <a:spLocks noRot="1" noChangeAspect="1" noMove="1" noResize="1" noEditPoints="1" noAdjustHandles="1" noChangeArrowheads="1" noChangeShapeType="1" noTextEdit="1"/>
              </p:cNvSpPr>
              <p:nvPr/>
            </p:nvSpPr>
            <p:spPr>
              <a:xfrm>
                <a:off x="8638946" y="5031111"/>
                <a:ext cx="2256900" cy="890693"/>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8968E91-8909-B41D-DF77-68F6476BBAC7}"/>
                  </a:ext>
                </a:extLst>
              </p:cNvPr>
              <p:cNvSpPr txBox="1"/>
              <p:nvPr/>
            </p:nvSpPr>
            <p:spPr>
              <a:xfrm>
                <a:off x="10317608" y="1195990"/>
                <a:ext cx="1599733" cy="3263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𝑑</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𝐾</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sub>
                      </m:sSub>
                      <m:rad>
                        <m:radPr>
                          <m:degHide m:val="on"/>
                          <m:ctrlPr>
                            <a:rPr lang="en-GB" b="0" i="1" smtClean="0">
                              <a:latin typeface="Cambria Math" panose="02040503050406030204" pitchFamily="18" charset="0"/>
                              <a:ea typeface="Cambria Math" panose="02040503050406030204" pitchFamily="18" charset="0"/>
                            </a:rPr>
                          </m:ctrlPr>
                        </m:radPr>
                        <m:deg/>
                        <m:e>
                          <m:r>
                            <a:rPr lang="en-GB" b="0" i="1" smtClean="0">
                              <a:latin typeface="Cambria Math" panose="02040503050406030204" pitchFamily="18" charset="0"/>
                              <a:ea typeface="Cambria Math" panose="02040503050406030204" pitchFamily="18" charset="0"/>
                            </a:rPr>
                            <m:t>𝑇</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e>
                      </m:rad>
                    </m:oMath>
                  </m:oMathPara>
                </a14:m>
                <a:endParaRPr lang="en-GB" dirty="0"/>
              </a:p>
            </p:txBody>
          </p:sp>
        </mc:Choice>
        <mc:Fallback xmlns="">
          <p:sp>
            <p:nvSpPr>
              <p:cNvPr id="10" name="TextBox 9">
                <a:extLst>
                  <a:ext uri="{FF2B5EF4-FFF2-40B4-BE49-F238E27FC236}">
                    <a16:creationId xmlns:a16="http://schemas.microsoft.com/office/drawing/2014/main" id="{08968E91-8909-B41D-DF77-68F6476BBAC7}"/>
                  </a:ext>
                </a:extLst>
              </p:cNvPr>
              <p:cNvSpPr txBox="1">
                <a:spLocks noRot="1" noChangeAspect="1" noMove="1" noResize="1" noEditPoints="1" noAdjustHandles="1" noChangeArrowheads="1" noChangeShapeType="1" noTextEdit="1"/>
              </p:cNvSpPr>
              <p:nvPr/>
            </p:nvSpPr>
            <p:spPr>
              <a:xfrm>
                <a:off x="10317608" y="1195990"/>
                <a:ext cx="1599733" cy="326308"/>
              </a:xfrm>
              <a:prstGeom prst="rect">
                <a:avLst/>
              </a:prstGeom>
              <a:blipFill>
                <a:blip r:embed="rId11"/>
                <a:stretch>
                  <a:fillRect l="-3435" r="-2290" b="-1111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B920DD6-D77B-BCBF-3BF0-789869439BE2}"/>
                  </a:ext>
                </a:extLst>
              </p:cNvPr>
              <p:cNvSpPr txBox="1"/>
              <p:nvPr/>
            </p:nvSpPr>
            <p:spPr>
              <a:xfrm>
                <a:off x="3021700" y="3186226"/>
                <a:ext cx="28263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b="0" i="1" smtClean="0">
                              <a:latin typeface="Cambria Math" panose="02040503050406030204" pitchFamily="18" charset="0"/>
                            </a:rPr>
                          </m:ctrlPr>
                        </m:funcPr>
                        <m:fName>
                          <m:r>
                            <a:rPr lang="en-GB" b="0" i="1" smtClean="0">
                              <a:latin typeface="Cambria Math" panose="02040503050406030204" pitchFamily="18" charset="0"/>
                            </a:rPr>
                            <m:t>𝑃𝑢𝑡</m:t>
                          </m:r>
                          <m:r>
                            <a:rPr lang="en-GB" b="0" i="1" smtClean="0">
                              <a:latin typeface="Cambria Math" panose="02040503050406030204" pitchFamily="18" charset="0"/>
                            </a:rPr>
                            <m:t> →</m:t>
                          </m:r>
                          <m:r>
                            <m:rPr>
                              <m:sty m:val="p"/>
                            </m:rPr>
                            <a:rPr lang="en-GB" b="0" i="0" smtClean="0">
                              <a:latin typeface="Cambria Math" panose="02040503050406030204" pitchFamily="18" charset="0"/>
                            </a:rPr>
                            <m:t>max</m:t>
                          </m:r>
                        </m:fName>
                        <m:e>
                          <m:d>
                            <m:dPr>
                              <m:ctrlPr>
                                <a:rPr lang="en-GB" b="0" i="1" smtClean="0">
                                  <a:latin typeface="Cambria Math" panose="02040503050406030204" pitchFamily="18" charset="0"/>
                                </a:rPr>
                              </m:ctrlPr>
                            </m:dPr>
                            <m:e>
                              <m:r>
                                <a:rPr lang="en-GB" b="0" i="1" smtClean="0">
                                  <a:latin typeface="Cambria Math" panose="02040503050406030204" pitchFamily="18" charset="0"/>
                                </a:rPr>
                                <m:t>0,</m:t>
                              </m:r>
                              <m:r>
                                <a:rPr lang="en-GB" b="0" i="1" smtClean="0">
                                  <a:latin typeface="Cambria Math" panose="02040503050406030204" pitchFamily="18" charset="0"/>
                                </a:rPr>
                                <m:t>𝐾</m:t>
                              </m:r>
                              <m:r>
                                <a:rPr lang="en-GB" b="1" i="1" smtClean="0">
                                  <a:latin typeface="Cambria Math" panose="02040503050406030204" pitchFamily="18" charset="0"/>
                                </a:rPr>
                                <m:t>−</m:t>
                              </m:r>
                              <m:sSub>
                                <m:sSubPr>
                                  <m:ctrlPr>
                                    <a:rPr lang="en-GB" b="1" i="1" smtClean="0">
                                      <a:solidFill>
                                        <a:schemeClr val="accent4">
                                          <a:lumMod val="75000"/>
                                        </a:schemeClr>
                                      </a:solidFill>
                                      <a:latin typeface="Cambria Math" panose="02040503050406030204" pitchFamily="18" charset="0"/>
                                    </a:rPr>
                                  </m:ctrlPr>
                                </m:sSubPr>
                                <m:e>
                                  <m:r>
                                    <a:rPr lang="en-GB" b="1" i="1" smtClean="0">
                                      <a:solidFill>
                                        <a:schemeClr val="accent4">
                                          <a:lumMod val="75000"/>
                                        </a:schemeClr>
                                      </a:solidFill>
                                      <a:latin typeface="Cambria Math" panose="02040503050406030204" pitchFamily="18" charset="0"/>
                                    </a:rPr>
                                    <m:t>𝑺</m:t>
                                  </m:r>
                                </m:e>
                                <m:sub>
                                  <m:r>
                                    <a:rPr lang="en-GB" b="1" i="1" smtClean="0">
                                      <a:solidFill>
                                        <a:schemeClr val="accent4">
                                          <a:lumMod val="75000"/>
                                        </a:schemeClr>
                                      </a:solidFill>
                                      <a:latin typeface="Cambria Math" panose="02040503050406030204" pitchFamily="18" charset="0"/>
                                    </a:rPr>
                                    <m:t>𝑻</m:t>
                                  </m:r>
                                </m:sub>
                              </m:sSub>
                            </m:e>
                          </m:d>
                        </m:e>
                      </m:func>
                    </m:oMath>
                  </m:oMathPara>
                </a14:m>
                <a:endParaRPr lang="en-GB" dirty="0"/>
              </a:p>
            </p:txBody>
          </p:sp>
        </mc:Choice>
        <mc:Fallback xmlns="">
          <p:sp>
            <p:nvSpPr>
              <p:cNvPr id="15" name="TextBox 14">
                <a:extLst>
                  <a:ext uri="{FF2B5EF4-FFF2-40B4-BE49-F238E27FC236}">
                    <a16:creationId xmlns:a16="http://schemas.microsoft.com/office/drawing/2014/main" id="{8B920DD6-D77B-BCBF-3BF0-789869439BE2}"/>
                  </a:ext>
                </a:extLst>
              </p:cNvPr>
              <p:cNvSpPr txBox="1">
                <a:spLocks noRot="1" noChangeAspect="1" noMove="1" noResize="1" noEditPoints="1" noAdjustHandles="1" noChangeArrowheads="1" noChangeShapeType="1" noTextEdit="1"/>
              </p:cNvSpPr>
              <p:nvPr/>
            </p:nvSpPr>
            <p:spPr>
              <a:xfrm>
                <a:off x="3021700" y="3186226"/>
                <a:ext cx="2826395" cy="369332"/>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76BC4F5-62D6-FBB6-AFF1-CF2961E1FFFD}"/>
                  </a:ext>
                </a:extLst>
              </p:cNvPr>
              <p:cNvSpPr txBox="1"/>
              <p:nvPr/>
            </p:nvSpPr>
            <p:spPr>
              <a:xfrm>
                <a:off x="8124649" y="3147381"/>
                <a:ext cx="28263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Put</m:t>
                          </m:r>
                          <m:r>
                            <a:rPr lang="en-GB" b="0" i="0" smtClean="0">
                              <a:latin typeface="Cambria Math" panose="02040503050406030204" pitchFamily="18" charset="0"/>
                            </a:rPr>
                            <m:t> →</m:t>
                          </m:r>
                          <m:r>
                            <m:rPr>
                              <m:sty m:val="p"/>
                            </m:rPr>
                            <a:rPr lang="en-GB" b="0" i="0" smtClean="0">
                              <a:latin typeface="Cambria Math" panose="02040503050406030204" pitchFamily="18" charset="0"/>
                            </a:rPr>
                            <m:t>max</m:t>
                          </m:r>
                        </m:fName>
                        <m:e>
                          <m:d>
                            <m:dPr>
                              <m:ctrlPr>
                                <a:rPr lang="en-GB" b="0" i="1" smtClean="0">
                                  <a:latin typeface="Cambria Math" panose="02040503050406030204" pitchFamily="18" charset="0"/>
                                </a:rPr>
                              </m:ctrlPr>
                            </m:dPr>
                            <m:e>
                              <m:r>
                                <a:rPr lang="en-GB" b="0" i="1" smtClean="0">
                                  <a:latin typeface="Cambria Math" panose="02040503050406030204" pitchFamily="18" charset="0"/>
                                </a:rPr>
                                <m:t>0,</m:t>
                              </m:r>
                              <m:r>
                                <a:rPr lang="en-GB" b="0" i="1" smtClean="0">
                                  <a:latin typeface="Cambria Math" panose="02040503050406030204" pitchFamily="18" charset="0"/>
                                </a:rPr>
                                <m:t>𝐾</m:t>
                              </m:r>
                              <m:r>
                                <a:rPr lang="en-GB" b="0" i="1" smtClean="0">
                                  <a:latin typeface="Cambria Math" panose="02040503050406030204" pitchFamily="18" charset="0"/>
                                </a:rPr>
                                <m:t>−</m:t>
                              </m:r>
                              <m:sSub>
                                <m:sSubPr>
                                  <m:ctrlPr>
                                    <a:rPr lang="en-GB" b="1" i="1" smtClean="0">
                                      <a:solidFill>
                                        <a:schemeClr val="accent1"/>
                                      </a:solidFill>
                                      <a:latin typeface="Cambria Math" panose="02040503050406030204" pitchFamily="18" charset="0"/>
                                    </a:rPr>
                                  </m:ctrlPr>
                                </m:sSubPr>
                                <m:e>
                                  <m:r>
                                    <a:rPr lang="en-GB" b="1" i="1" smtClean="0">
                                      <a:solidFill>
                                        <a:schemeClr val="accent1"/>
                                      </a:solidFill>
                                      <a:latin typeface="Cambria Math" panose="02040503050406030204" pitchFamily="18" charset="0"/>
                                    </a:rPr>
                                    <m:t>𝑭</m:t>
                                  </m:r>
                                </m:e>
                                <m:sub>
                                  <m:r>
                                    <a:rPr lang="en-GB" b="1" i="1" smtClean="0">
                                      <a:solidFill>
                                        <a:schemeClr val="accent1"/>
                                      </a:solidFill>
                                      <a:latin typeface="Cambria Math" panose="02040503050406030204" pitchFamily="18" charset="0"/>
                                    </a:rPr>
                                    <m:t>𝑻</m:t>
                                  </m:r>
                                </m:sub>
                              </m:sSub>
                            </m:e>
                          </m:d>
                        </m:e>
                      </m:func>
                    </m:oMath>
                  </m:oMathPara>
                </a14:m>
                <a:endParaRPr lang="en-GB" dirty="0"/>
              </a:p>
            </p:txBody>
          </p:sp>
        </mc:Choice>
        <mc:Fallback xmlns="">
          <p:sp>
            <p:nvSpPr>
              <p:cNvPr id="17" name="TextBox 16">
                <a:extLst>
                  <a:ext uri="{FF2B5EF4-FFF2-40B4-BE49-F238E27FC236}">
                    <a16:creationId xmlns:a16="http://schemas.microsoft.com/office/drawing/2014/main" id="{476BC4F5-62D6-FBB6-AFF1-CF2961E1FFFD}"/>
                  </a:ext>
                </a:extLst>
              </p:cNvPr>
              <p:cNvSpPr txBox="1">
                <a:spLocks noRot="1" noChangeAspect="1" noMove="1" noResize="1" noEditPoints="1" noAdjustHandles="1" noChangeArrowheads="1" noChangeShapeType="1" noTextEdit="1"/>
              </p:cNvSpPr>
              <p:nvPr/>
            </p:nvSpPr>
            <p:spPr>
              <a:xfrm>
                <a:off x="8124649" y="3147381"/>
                <a:ext cx="2826395" cy="369332"/>
              </a:xfrm>
              <a:prstGeom prst="rect">
                <a:avLst/>
              </a:prstGeom>
              <a:blipFill>
                <a:blip r:embed="rId1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57">
                <a:extLst>
                  <a:ext uri="{FF2B5EF4-FFF2-40B4-BE49-F238E27FC236}">
                    <a16:creationId xmlns:a16="http://schemas.microsoft.com/office/drawing/2014/main" id="{7F68D9D4-D139-441B-1563-379230112AA7}"/>
                  </a:ext>
                </a:extLst>
              </p:cNvPr>
              <p:cNvSpPr txBox="1"/>
              <p:nvPr/>
            </p:nvSpPr>
            <p:spPr>
              <a:xfrm>
                <a:off x="1681994" y="4434237"/>
                <a:ext cx="5262594" cy="287130"/>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GB" sz="1800" i="1" smtClean="0">
                          <a:latin typeface="Cambria Math" panose="02040503050406030204" pitchFamily="18" charset="0"/>
                        </a:rPr>
                        <m:t>𝑃𝑢𝑡</m:t>
                      </m:r>
                      <m:r>
                        <a:rPr lang="en-GB" sz="1800" i="1" smtClean="0">
                          <a:latin typeface="Cambria Math" panose="02040503050406030204" pitchFamily="18" charset="0"/>
                        </a:rPr>
                        <m:t> →</m:t>
                      </m:r>
                      <m:sSub>
                        <m:sSubPr>
                          <m:ctrlPr>
                            <a:rPr lang="en-GB" sz="1800" i="1">
                              <a:latin typeface="Cambria Math" panose="02040503050406030204" pitchFamily="18" charset="0"/>
                            </a:rPr>
                          </m:ctrlPr>
                        </m:sSubPr>
                        <m:e>
                          <m:r>
                            <a:rPr lang="en-GB" sz="1800" i="1">
                              <a:latin typeface="Cambria Math" panose="02040503050406030204" pitchFamily="18" charset="0"/>
                            </a:rPr>
                            <m:t>𝑃</m:t>
                          </m:r>
                        </m:e>
                        <m:sub>
                          <m:r>
                            <a:rPr lang="en-GB" sz="1800" i="1">
                              <a:latin typeface="Cambria Math" panose="02040503050406030204" pitchFamily="18" charset="0"/>
                            </a:rPr>
                            <m:t>𝑡</m:t>
                          </m:r>
                        </m:sub>
                      </m:sSub>
                      <m:r>
                        <a:rPr lang="en-GB" sz="1800" i="1">
                          <a:latin typeface="Cambria Math" panose="02040503050406030204" pitchFamily="18" charset="0"/>
                        </a:rPr>
                        <m:t>=</m:t>
                      </m:r>
                      <m:r>
                        <a:rPr lang="en-GB" sz="1800" i="1">
                          <a:latin typeface="Cambria Math" panose="02040503050406030204" pitchFamily="18" charset="0"/>
                        </a:rPr>
                        <m:t>𝐾</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rPr>
                        <m:t>𝐷</m:t>
                      </m:r>
                      <m:sSub>
                        <m:sSubPr>
                          <m:ctrlPr>
                            <a:rPr lang="en-GB" sz="1800" i="1">
                              <a:latin typeface="Cambria Math" panose="02040503050406030204" pitchFamily="18" charset="0"/>
                            </a:rPr>
                          </m:ctrlPr>
                        </m:sSubPr>
                        <m:e>
                          <m:r>
                            <a:rPr lang="en-GB" sz="1800" i="1">
                              <a:latin typeface="Cambria Math" panose="02040503050406030204" pitchFamily="18" charset="0"/>
                            </a:rPr>
                            <m:t>𝐹</m:t>
                          </m:r>
                        </m:e>
                        <m:sub>
                          <m:r>
                            <a:rPr lang="en-GB" sz="1800" i="1">
                              <a:latin typeface="Cambria Math" panose="02040503050406030204" pitchFamily="18" charset="0"/>
                            </a:rPr>
                            <m:t>𝑡</m:t>
                          </m:r>
                        </m:sub>
                      </m:sSub>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𝑁</m:t>
                      </m:r>
                      <m:d>
                        <m:dPr>
                          <m:ctrlPr>
                            <a:rPr lang="en-GB" sz="1800" i="1">
                              <a:latin typeface="Cambria Math" panose="02040503050406030204" pitchFamily="18" charset="0"/>
                            </a:rPr>
                          </m:ctrlPr>
                        </m:dPr>
                        <m:e>
                          <m:r>
                            <a:rPr lang="en-GB" sz="1800" i="1">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𝑑</m:t>
                              </m:r>
                            </m:e>
                            <m:sub>
                              <m:r>
                                <a:rPr lang="en-GB" sz="1800" i="1">
                                  <a:latin typeface="Cambria Math" panose="02040503050406030204" pitchFamily="18" charset="0"/>
                                </a:rPr>
                                <m:t>2</m:t>
                              </m:r>
                            </m:sub>
                          </m:sSub>
                        </m:e>
                      </m:d>
                      <m:r>
                        <a:rPr lang="en-GB" sz="1800" i="1">
                          <a:latin typeface="Cambria Math" panose="02040503050406030204" pitchFamily="18" charset="0"/>
                        </a:rPr>
                        <m:t>−</m:t>
                      </m:r>
                      <m:sSub>
                        <m:sSubPr>
                          <m:ctrlPr>
                            <a:rPr lang="en-GB" sz="1800" b="1" i="1" smtClean="0">
                              <a:solidFill>
                                <a:schemeClr val="accent4">
                                  <a:lumMod val="75000"/>
                                </a:schemeClr>
                              </a:solidFill>
                              <a:latin typeface="Cambria Math" panose="02040503050406030204" pitchFamily="18" charset="0"/>
                            </a:rPr>
                          </m:ctrlPr>
                        </m:sSubPr>
                        <m:e>
                          <m:r>
                            <a:rPr lang="en-GB" sz="1800" b="1" i="1" smtClean="0">
                              <a:solidFill>
                                <a:schemeClr val="accent4">
                                  <a:lumMod val="75000"/>
                                </a:schemeClr>
                              </a:solidFill>
                              <a:latin typeface="Cambria Math" panose="02040503050406030204" pitchFamily="18" charset="0"/>
                            </a:rPr>
                            <m:t>𝑺</m:t>
                          </m:r>
                        </m:e>
                        <m:sub>
                          <m:r>
                            <a:rPr lang="en-GB" sz="1800" b="1" i="1" smtClean="0">
                              <a:solidFill>
                                <a:schemeClr val="accent4">
                                  <a:lumMod val="75000"/>
                                </a:schemeClr>
                              </a:solidFill>
                              <a:latin typeface="Cambria Math" panose="02040503050406030204" pitchFamily="18" charset="0"/>
                            </a:rPr>
                            <m:t>𝒕</m:t>
                          </m:r>
                        </m:sub>
                      </m:sSub>
                      <m:r>
                        <a:rPr lang="en-GB" sz="1800" b="1" i="1" smtClean="0">
                          <a:solidFill>
                            <a:schemeClr val="accent4">
                              <a:lumMod val="75000"/>
                            </a:schemeClr>
                          </a:solidFill>
                          <a:latin typeface="Cambria Math" panose="02040503050406030204" pitchFamily="18" charset="0"/>
                          <a:ea typeface="Cambria Math" panose="02040503050406030204" pitchFamily="18" charset="0"/>
                        </a:rPr>
                        <m:t>∙</m:t>
                      </m:r>
                      <m:sSubSup>
                        <m:sSubSupPr>
                          <m:ctrlPr>
                            <a:rPr lang="en-GB" sz="1800" b="1" i="1">
                              <a:solidFill>
                                <a:schemeClr val="accent4">
                                  <a:lumMod val="75000"/>
                                </a:schemeClr>
                              </a:solidFill>
                              <a:latin typeface="Cambria Math" panose="02040503050406030204" pitchFamily="18" charset="0"/>
                            </a:rPr>
                          </m:ctrlPr>
                        </m:sSubSupPr>
                        <m:e>
                          <m:r>
                            <a:rPr lang="en-GB" sz="1800" b="1" i="1">
                              <a:solidFill>
                                <a:schemeClr val="accent4">
                                  <a:lumMod val="75000"/>
                                </a:schemeClr>
                              </a:solidFill>
                              <a:latin typeface="Cambria Math" panose="02040503050406030204" pitchFamily="18" charset="0"/>
                            </a:rPr>
                            <m:t>𝑫𝑭</m:t>
                          </m:r>
                        </m:e>
                        <m:sub>
                          <m:r>
                            <a:rPr lang="en-GB" sz="1800" b="1" i="1">
                              <a:solidFill>
                                <a:schemeClr val="accent4">
                                  <a:lumMod val="75000"/>
                                </a:schemeClr>
                              </a:solidFill>
                              <a:latin typeface="Cambria Math" panose="02040503050406030204" pitchFamily="18" charset="0"/>
                            </a:rPr>
                            <m:t>𝒕</m:t>
                          </m:r>
                        </m:sub>
                        <m:sup>
                          <m:r>
                            <a:rPr lang="en-GB" sz="1800" b="1" i="1" smtClean="0">
                              <a:solidFill>
                                <a:schemeClr val="accent4">
                                  <a:lumMod val="75000"/>
                                </a:schemeClr>
                              </a:solidFill>
                              <a:latin typeface="Cambria Math" panose="02040503050406030204" pitchFamily="18" charset="0"/>
                            </a:rPr>
                            <m:t>𝑫𝒊𝒗</m:t>
                          </m:r>
                        </m:sup>
                      </m:sSubSup>
                      <m:r>
                        <a:rPr lang="en-GB" sz="1800" b="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𝑁</m:t>
                      </m:r>
                      <m:d>
                        <m:dPr>
                          <m:ctrlPr>
                            <a:rPr lang="en-GB" sz="1800" i="1">
                              <a:latin typeface="Cambria Math" panose="02040503050406030204" pitchFamily="18" charset="0"/>
                            </a:rPr>
                          </m:ctrlPr>
                        </m:dPr>
                        <m:e>
                          <m:sSub>
                            <m:sSubPr>
                              <m:ctrlPr>
                                <a:rPr lang="en-GB" sz="1800" i="1">
                                  <a:latin typeface="Cambria Math" panose="02040503050406030204" pitchFamily="18" charset="0"/>
                                </a:rPr>
                              </m:ctrlPr>
                            </m:sSubPr>
                            <m:e>
                              <m:r>
                                <a:rPr lang="en-GB" sz="1800" b="0" i="1" smtClean="0">
                                  <a:latin typeface="Cambria Math" panose="02040503050406030204" pitchFamily="18" charset="0"/>
                                </a:rPr>
                                <m:t>−</m:t>
                              </m:r>
                              <m:r>
                                <a:rPr lang="en-GB" sz="1800" i="1">
                                  <a:latin typeface="Cambria Math" panose="02040503050406030204" pitchFamily="18" charset="0"/>
                                </a:rPr>
                                <m:t>𝑑</m:t>
                              </m:r>
                            </m:e>
                            <m:sub>
                              <m:r>
                                <a:rPr lang="en-GB" sz="1800" i="1">
                                  <a:latin typeface="Cambria Math" panose="02040503050406030204" pitchFamily="18" charset="0"/>
                                </a:rPr>
                                <m:t>1</m:t>
                              </m:r>
                            </m:sub>
                          </m:sSub>
                        </m:e>
                      </m:d>
                    </m:oMath>
                  </m:oMathPara>
                </a14:m>
                <a:endParaRPr lang="en-GB" sz="1800" i="1" dirty="0">
                  <a:latin typeface="Cambria Math" panose="02040503050406030204" pitchFamily="18" charset="0"/>
                </a:endParaRPr>
              </a:p>
            </p:txBody>
          </p:sp>
        </mc:Choice>
        <mc:Fallback xmlns="">
          <p:sp>
            <p:nvSpPr>
              <p:cNvPr id="18" name="TextBox 57">
                <a:extLst>
                  <a:ext uri="{FF2B5EF4-FFF2-40B4-BE49-F238E27FC236}">
                    <a16:creationId xmlns:a16="http://schemas.microsoft.com/office/drawing/2014/main" id="{7F68D9D4-D139-441B-1563-379230112AA7}"/>
                  </a:ext>
                </a:extLst>
              </p:cNvPr>
              <p:cNvSpPr txBox="1">
                <a:spLocks noRot="1" noChangeAspect="1" noMove="1" noResize="1" noEditPoints="1" noAdjustHandles="1" noChangeArrowheads="1" noChangeShapeType="1" noTextEdit="1"/>
              </p:cNvSpPr>
              <p:nvPr/>
            </p:nvSpPr>
            <p:spPr>
              <a:xfrm>
                <a:off x="1681994" y="4434237"/>
                <a:ext cx="5262594" cy="287130"/>
              </a:xfrm>
              <a:prstGeom prst="rect">
                <a:avLst/>
              </a:prstGeom>
              <a:blipFill>
                <a:blip r:embed="rId14"/>
                <a:stretch>
                  <a:fillRect b="-1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1" name="TextBox 57">
                <a:extLst>
                  <a:ext uri="{FF2B5EF4-FFF2-40B4-BE49-F238E27FC236}">
                    <a16:creationId xmlns:a16="http://schemas.microsoft.com/office/drawing/2014/main" id="{B15E9B15-36A7-380E-6313-4967AFE6BDF2}"/>
                  </a:ext>
                </a:extLst>
              </p:cNvPr>
              <p:cNvSpPr txBox="1"/>
              <p:nvPr/>
            </p:nvSpPr>
            <p:spPr>
              <a:xfrm>
                <a:off x="7070189" y="3980361"/>
                <a:ext cx="4958152" cy="29046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GB" sz="1800" i="1" smtClean="0">
                          <a:latin typeface="Cambria Math" panose="02040503050406030204" pitchFamily="18" charset="0"/>
                        </a:rPr>
                        <m:t>𝐶𝑎𝑙𝑙</m:t>
                      </m:r>
                      <m:r>
                        <a:rPr lang="en-GB" sz="1800" i="1" smtClean="0">
                          <a:latin typeface="Cambria Math" panose="02040503050406030204" pitchFamily="18" charset="0"/>
                        </a:rPr>
                        <m:t> →</m:t>
                      </m:r>
                      <m:sSub>
                        <m:sSubPr>
                          <m:ctrlPr>
                            <a:rPr lang="en-GB" sz="1800" i="1">
                              <a:latin typeface="Cambria Math" panose="02040503050406030204" pitchFamily="18" charset="0"/>
                            </a:rPr>
                          </m:ctrlPr>
                        </m:sSubPr>
                        <m:e>
                          <m:r>
                            <a:rPr lang="en-GB" sz="1800" i="1">
                              <a:latin typeface="Cambria Math" panose="02040503050406030204" pitchFamily="18" charset="0"/>
                            </a:rPr>
                            <m:t>𝐶</m:t>
                          </m:r>
                        </m:e>
                        <m:sub>
                          <m:r>
                            <a:rPr lang="en-GB" sz="1800" i="1">
                              <a:latin typeface="Cambria Math" panose="02040503050406030204" pitchFamily="18" charset="0"/>
                            </a:rPr>
                            <m:t>𝑡</m:t>
                          </m:r>
                        </m:sub>
                      </m:sSub>
                      <m:r>
                        <a:rPr lang="en-GB" sz="1800" i="1">
                          <a:latin typeface="Cambria Math" panose="02040503050406030204" pitchFamily="18" charset="0"/>
                        </a:rPr>
                        <m:t>=</m:t>
                      </m:r>
                      <m:sSub>
                        <m:sSubPr>
                          <m:ctrlPr>
                            <a:rPr lang="en-GB" sz="1800" b="1" i="1">
                              <a:solidFill>
                                <a:schemeClr val="accent1"/>
                              </a:solidFill>
                              <a:latin typeface="Cambria Math" panose="02040503050406030204" pitchFamily="18" charset="0"/>
                            </a:rPr>
                          </m:ctrlPr>
                        </m:sSubPr>
                        <m:e>
                          <m:r>
                            <a:rPr lang="en-GB" sz="1800" b="1" i="1">
                              <a:solidFill>
                                <a:schemeClr val="accent1"/>
                              </a:solidFill>
                              <a:latin typeface="Cambria Math" panose="02040503050406030204" pitchFamily="18" charset="0"/>
                            </a:rPr>
                            <m:t>𝑭</m:t>
                          </m:r>
                        </m:e>
                        <m:sub>
                          <m:r>
                            <a:rPr lang="en-GB" sz="1800" b="1" i="1">
                              <a:solidFill>
                                <a:schemeClr val="accent1"/>
                              </a:solidFill>
                              <a:latin typeface="Cambria Math" panose="02040503050406030204" pitchFamily="18" charset="0"/>
                            </a:rPr>
                            <m:t>𝒕</m:t>
                          </m:r>
                        </m:sub>
                      </m:sSub>
                      <m:r>
                        <a:rPr lang="en-GB" sz="1800" b="1" i="1">
                          <a:solidFill>
                            <a:schemeClr val="accent1"/>
                          </a:solidFill>
                          <a:latin typeface="Cambria Math" panose="02040503050406030204" pitchFamily="18" charset="0"/>
                          <a:ea typeface="Cambria Math" panose="02040503050406030204" pitchFamily="18" charset="0"/>
                        </a:rPr>
                        <m:t>∙</m:t>
                      </m:r>
                      <m:r>
                        <a:rPr lang="en-GB" sz="1800" b="1" i="1">
                          <a:solidFill>
                            <a:schemeClr val="accent1"/>
                          </a:solidFill>
                          <a:latin typeface="Cambria Math" panose="02040503050406030204" pitchFamily="18" charset="0"/>
                        </a:rPr>
                        <m:t>𝑫</m:t>
                      </m:r>
                      <m:sSubSup>
                        <m:sSubSupPr>
                          <m:ctrlPr>
                            <a:rPr lang="en-GB" sz="1800" b="1" i="1" smtClean="0">
                              <a:solidFill>
                                <a:schemeClr val="accent1"/>
                              </a:solidFill>
                              <a:latin typeface="Cambria Math" panose="02040503050406030204" pitchFamily="18" charset="0"/>
                            </a:rPr>
                          </m:ctrlPr>
                        </m:sSubSupPr>
                        <m:e>
                          <m:r>
                            <a:rPr lang="en-GB" sz="1800" b="1" i="1">
                              <a:solidFill>
                                <a:schemeClr val="accent1"/>
                              </a:solidFill>
                              <a:latin typeface="Cambria Math" panose="02040503050406030204" pitchFamily="18" charset="0"/>
                            </a:rPr>
                            <m:t>𝑭</m:t>
                          </m:r>
                        </m:e>
                        <m:sub>
                          <m:r>
                            <a:rPr lang="en-GB" sz="1800" b="1" i="1">
                              <a:solidFill>
                                <a:schemeClr val="accent1"/>
                              </a:solidFill>
                              <a:latin typeface="Cambria Math" panose="02040503050406030204" pitchFamily="18" charset="0"/>
                            </a:rPr>
                            <m:t>𝒕</m:t>
                          </m:r>
                        </m:sub>
                        <m:sup>
                          <m:r>
                            <a:rPr lang="en-GB" sz="1800" b="1" i="1" smtClean="0">
                              <a:solidFill>
                                <a:schemeClr val="accent1"/>
                              </a:solidFill>
                              <a:latin typeface="Cambria Math" panose="02040503050406030204" pitchFamily="18" charset="0"/>
                            </a:rPr>
                            <m:t>𝑭𝒘𝒅</m:t>
                          </m:r>
                        </m:sup>
                      </m:sSubSup>
                      <m:r>
                        <a:rPr lang="en-GB" sz="1800" b="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𝑁</m:t>
                      </m:r>
                      <m:d>
                        <m:dPr>
                          <m:ctrlPr>
                            <a:rPr lang="en-GB" sz="1800" i="1">
                              <a:latin typeface="Cambria Math" panose="02040503050406030204" pitchFamily="18" charset="0"/>
                            </a:rPr>
                          </m:ctrlPr>
                        </m:dPr>
                        <m:e>
                          <m:sSub>
                            <m:sSubPr>
                              <m:ctrlPr>
                                <a:rPr lang="en-GB" sz="1800" i="1">
                                  <a:latin typeface="Cambria Math" panose="02040503050406030204" pitchFamily="18" charset="0"/>
                                </a:rPr>
                              </m:ctrlPr>
                            </m:sSubPr>
                            <m:e>
                              <m:r>
                                <a:rPr lang="en-GB" sz="1800" i="1">
                                  <a:latin typeface="Cambria Math" panose="02040503050406030204" pitchFamily="18" charset="0"/>
                                </a:rPr>
                                <m:t>𝑑</m:t>
                              </m:r>
                            </m:e>
                            <m:sub>
                              <m:r>
                                <a:rPr lang="en-GB" sz="1800" i="1">
                                  <a:latin typeface="Cambria Math" panose="02040503050406030204" pitchFamily="18" charset="0"/>
                                </a:rPr>
                                <m:t>1</m:t>
                              </m:r>
                            </m:sub>
                          </m:sSub>
                        </m:e>
                      </m:d>
                      <m:r>
                        <a:rPr lang="en-GB" sz="1800" b="0" i="1" smtClean="0">
                          <a:latin typeface="Cambria Math" panose="02040503050406030204" pitchFamily="18" charset="0"/>
                        </a:rPr>
                        <m:t>−</m:t>
                      </m:r>
                      <m:r>
                        <a:rPr lang="en-GB" sz="1800" b="0" i="1" smtClean="0">
                          <a:latin typeface="Cambria Math" panose="02040503050406030204" pitchFamily="18" charset="0"/>
                        </a:rPr>
                        <m:t>𝐾</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rPr>
                        <m:t>𝐷</m:t>
                      </m:r>
                      <m:sSub>
                        <m:sSubPr>
                          <m:ctrlPr>
                            <a:rPr lang="en-GB" sz="1800" i="1">
                              <a:latin typeface="Cambria Math" panose="02040503050406030204" pitchFamily="18" charset="0"/>
                            </a:rPr>
                          </m:ctrlPr>
                        </m:sSubPr>
                        <m:e>
                          <m:r>
                            <a:rPr lang="en-GB" sz="1800" i="1">
                              <a:latin typeface="Cambria Math" panose="02040503050406030204" pitchFamily="18" charset="0"/>
                            </a:rPr>
                            <m:t>𝐹</m:t>
                          </m:r>
                        </m:e>
                        <m:sub>
                          <m:r>
                            <a:rPr lang="en-GB" sz="1800" i="1">
                              <a:latin typeface="Cambria Math" panose="02040503050406030204" pitchFamily="18" charset="0"/>
                            </a:rPr>
                            <m:t>𝑡</m:t>
                          </m:r>
                        </m:sub>
                      </m:sSub>
                      <m:r>
                        <a:rPr lang="en-GB" sz="1800" b="0" i="1" smtClean="0">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𝑁</m:t>
                      </m:r>
                      <m:d>
                        <m:dPr>
                          <m:ctrlPr>
                            <a:rPr lang="en-GB" sz="1800" i="1">
                              <a:latin typeface="Cambria Math" panose="02040503050406030204" pitchFamily="18" charset="0"/>
                            </a:rPr>
                          </m:ctrlPr>
                        </m:dPr>
                        <m:e>
                          <m:sSub>
                            <m:sSubPr>
                              <m:ctrlPr>
                                <a:rPr lang="en-GB" sz="1800" i="1">
                                  <a:latin typeface="Cambria Math" panose="02040503050406030204" pitchFamily="18" charset="0"/>
                                </a:rPr>
                              </m:ctrlPr>
                            </m:sSubPr>
                            <m:e>
                              <m:r>
                                <a:rPr lang="en-GB" sz="1800" i="1">
                                  <a:latin typeface="Cambria Math" panose="02040503050406030204" pitchFamily="18" charset="0"/>
                                </a:rPr>
                                <m:t>𝑑</m:t>
                              </m:r>
                            </m:e>
                            <m:sub>
                              <m:r>
                                <a:rPr lang="en-GB" sz="1800" b="0" i="1" smtClean="0">
                                  <a:latin typeface="Cambria Math" panose="02040503050406030204" pitchFamily="18" charset="0"/>
                                </a:rPr>
                                <m:t>2</m:t>
                              </m:r>
                            </m:sub>
                          </m:sSub>
                        </m:e>
                      </m:d>
                    </m:oMath>
                  </m:oMathPara>
                </a14:m>
                <a:endParaRPr lang="en-GB" sz="1800" i="1" dirty="0">
                  <a:latin typeface="Cambria Math" panose="02040503050406030204" pitchFamily="18" charset="0"/>
                </a:endParaRPr>
              </a:p>
            </p:txBody>
          </p:sp>
        </mc:Choice>
        <mc:Fallback xmlns="">
          <p:sp>
            <p:nvSpPr>
              <p:cNvPr id="21" name="TextBox 57">
                <a:extLst>
                  <a:ext uri="{FF2B5EF4-FFF2-40B4-BE49-F238E27FC236}">
                    <a16:creationId xmlns:a16="http://schemas.microsoft.com/office/drawing/2014/main" id="{B15E9B15-36A7-380E-6313-4967AFE6BDF2}"/>
                  </a:ext>
                </a:extLst>
              </p:cNvPr>
              <p:cNvSpPr txBox="1">
                <a:spLocks noRot="1" noChangeAspect="1" noMove="1" noResize="1" noEditPoints="1" noAdjustHandles="1" noChangeArrowheads="1" noChangeShapeType="1" noTextEdit="1"/>
              </p:cNvSpPr>
              <p:nvPr/>
            </p:nvSpPr>
            <p:spPr>
              <a:xfrm>
                <a:off x="7070189" y="3980361"/>
                <a:ext cx="4958152" cy="290464"/>
              </a:xfrm>
              <a:prstGeom prst="rect">
                <a:avLst/>
              </a:prstGeom>
              <a:blipFill>
                <a:blip r:embed="rId15"/>
                <a:stretch>
                  <a:fillRect l="-738" t="-4167" b="-187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TextBox 57">
                <a:extLst>
                  <a:ext uri="{FF2B5EF4-FFF2-40B4-BE49-F238E27FC236}">
                    <a16:creationId xmlns:a16="http://schemas.microsoft.com/office/drawing/2014/main" id="{8961724E-31E2-9414-B522-45A7AFE9ED40}"/>
                  </a:ext>
                </a:extLst>
              </p:cNvPr>
              <p:cNvSpPr txBox="1"/>
              <p:nvPr/>
            </p:nvSpPr>
            <p:spPr>
              <a:xfrm>
                <a:off x="7051592" y="4489702"/>
                <a:ext cx="5252976" cy="29046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GB" sz="1800" i="1" smtClean="0">
                          <a:latin typeface="Cambria Math" panose="02040503050406030204" pitchFamily="18" charset="0"/>
                        </a:rPr>
                        <m:t>𝑃𝑢𝑡</m:t>
                      </m:r>
                      <m:r>
                        <a:rPr lang="en-GB" sz="1800" i="1" smtClean="0">
                          <a:latin typeface="Cambria Math" panose="02040503050406030204" pitchFamily="18" charset="0"/>
                        </a:rPr>
                        <m:t> →</m:t>
                      </m:r>
                      <m:sSub>
                        <m:sSubPr>
                          <m:ctrlPr>
                            <a:rPr lang="en-GB" sz="1800" i="1">
                              <a:latin typeface="Cambria Math" panose="02040503050406030204" pitchFamily="18" charset="0"/>
                            </a:rPr>
                          </m:ctrlPr>
                        </m:sSubPr>
                        <m:e>
                          <m:r>
                            <a:rPr lang="en-GB" sz="1800" i="1">
                              <a:latin typeface="Cambria Math" panose="02040503050406030204" pitchFamily="18" charset="0"/>
                            </a:rPr>
                            <m:t>𝑃</m:t>
                          </m:r>
                        </m:e>
                        <m:sub>
                          <m:r>
                            <a:rPr lang="en-GB" sz="1800" i="1">
                              <a:latin typeface="Cambria Math" panose="02040503050406030204" pitchFamily="18" charset="0"/>
                            </a:rPr>
                            <m:t>𝑡</m:t>
                          </m:r>
                        </m:sub>
                      </m:sSub>
                      <m:r>
                        <a:rPr lang="en-GB" sz="1800" i="1">
                          <a:latin typeface="Cambria Math" panose="02040503050406030204" pitchFamily="18" charset="0"/>
                        </a:rPr>
                        <m:t>=</m:t>
                      </m:r>
                      <m:r>
                        <a:rPr lang="en-GB" sz="1800" i="1">
                          <a:latin typeface="Cambria Math" panose="02040503050406030204" pitchFamily="18" charset="0"/>
                        </a:rPr>
                        <m:t>𝐾</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rPr>
                        <m:t>𝐷</m:t>
                      </m:r>
                      <m:sSub>
                        <m:sSubPr>
                          <m:ctrlPr>
                            <a:rPr lang="en-GB" sz="1800" i="1">
                              <a:latin typeface="Cambria Math" panose="02040503050406030204" pitchFamily="18" charset="0"/>
                            </a:rPr>
                          </m:ctrlPr>
                        </m:sSubPr>
                        <m:e>
                          <m:r>
                            <a:rPr lang="en-GB" sz="1800" i="1">
                              <a:latin typeface="Cambria Math" panose="02040503050406030204" pitchFamily="18" charset="0"/>
                            </a:rPr>
                            <m:t>𝐹</m:t>
                          </m:r>
                        </m:e>
                        <m:sub>
                          <m:r>
                            <a:rPr lang="en-GB" sz="1800" i="1">
                              <a:latin typeface="Cambria Math" panose="02040503050406030204" pitchFamily="18" charset="0"/>
                            </a:rPr>
                            <m:t>𝑡</m:t>
                          </m:r>
                        </m:sub>
                      </m:sSub>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𝑁</m:t>
                      </m:r>
                      <m:d>
                        <m:dPr>
                          <m:ctrlPr>
                            <a:rPr lang="en-GB" sz="1800" i="1">
                              <a:latin typeface="Cambria Math" panose="02040503050406030204" pitchFamily="18" charset="0"/>
                            </a:rPr>
                          </m:ctrlPr>
                        </m:dPr>
                        <m:e>
                          <m:r>
                            <a:rPr lang="en-GB" sz="1800" i="1">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𝑑</m:t>
                              </m:r>
                            </m:e>
                            <m:sub>
                              <m:r>
                                <a:rPr lang="en-GB" sz="1800" i="1">
                                  <a:latin typeface="Cambria Math" panose="02040503050406030204" pitchFamily="18" charset="0"/>
                                </a:rPr>
                                <m:t>2</m:t>
                              </m:r>
                            </m:sub>
                          </m:sSub>
                        </m:e>
                      </m:d>
                      <m:r>
                        <a:rPr lang="en-GB" sz="1800" i="1">
                          <a:latin typeface="Cambria Math" panose="02040503050406030204" pitchFamily="18" charset="0"/>
                        </a:rPr>
                        <m:t>−</m:t>
                      </m:r>
                      <m:sSub>
                        <m:sSubPr>
                          <m:ctrlPr>
                            <a:rPr lang="en-GB" sz="1800" b="1" i="1">
                              <a:solidFill>
                                <a:schemeClr val="accent1"/>
                              </a:solidFill>
                              <a:latin typeface="Cambria Math" panose="02040503050406030204" pitchFamily="18" charset="0"/>
                            </a:rPr>
                          </m:ctrlPr>
                        </m:sSubPr>
                        <m:e>
                          <m:r>
                            <a:rPr lang="en-GB" sz="1800" b="1" i="1">
                              <a:solidFill>
                                <a:schemeClr val="accent1"/>
                              </a:solidFill>
                              <a:latin typeface="Cambria Math" panose="02040503050406030204" pitchFamily="18" charset="0"/>
                            </a:rPr>
                            <m:t>𝑭</m:t>
                          </m:r>
                        </m:e>
                        <m:sub>
                          <m:r>
                            <a:rPr lang="en-GB" sz="1800" b="1" i="1">
                              <a:solidFill>
                                <a:schemeClr val="accent1"/>
                              </a:solidFill>
                              <a:latin typeface="Cambria Math" panose="02040503050406030204" pitchFamily="18" charset="0"/>
                            </a:rPr>
                            <m:t>𝒕</m:t>
                          </m:r>
                        </m:sub>
                      </m:sSub>
                      <m:r>
                        <a:rPr lang="en-GB" sz="1800" b="1" i="1">
                          <a:solidFill>
                            <a:schemeClr val="accent1"/>
                          </a:solidFill>
                          <a:latin typeface="Cambria Math" panose="02040503050406030204" pitchFamily="18" charset="0"/>
                          <a:ea typeface="Cambria Math" panose="02040503050406030204" pitchFamily="18" charset="0"/>
                        </a:rPr>
                        <m:t>∙</m:t>
                      </m:r>
                      <m:r>
                        <a:rPr lang="en-GB" sz="1800" b="1" i="1">
                          <a:solidFill>
                            <a:schemeClr val="accent1"/>
                          </a:solidFill>
                          <a:latin typeface="Cambria Math" panose="02040503050406030204" pitchFamily="18" charset="0"/>
                        </a:rPr>
                        <m:t>𝑫</m:t>
                      </m:r>
                      <m:sSubSup>
                        <m:sSubSupPr>
                          <m:ctrlPr>
                            <a:rPr lang="en-GB" sz="1800" b="1" i="1" smtClean="0">
                              <a:solidFill>
                                <a:schemeClr val="accent1"/>
                              </a:solidFill>
                              <a:latin typeface="Cambria Math" panose="02040503050406030204" pitchFamily="18" charset="0"/>
                            </a:rPr>
                          </m:ctrlPr>
                        </m:sSubSupPr>
                        <m:e>
                          <m:r>
                            <a:rPr lang="en-GB" sz="1800" b="1" i="1">
                              <a:solidFill>
                                <a:schemeClr val="accent1"/>
                              </a:solidFill>
                              <a:latin typeface="Cambria Math" panose="02040503050406030204" pitchFamily="18" charset="0"/>
                            </a:rPr>
                            <m:t>𝑭</m:t>
                          </m:r>
                        </m:e>
                        <m:sub>
                          <m:r>
                            <a:rPr lang="en-GB" sz="1800" b="1" i="1">
                              <a:solidFill>
                                <a:schemeClr val="accent1"/>
                              </a:solidFill>
                              <a:latin typeface="Cambria Math" panose="02040503050406030204" pitchFamily="18" charset="0"/>
                            </a:rPr>
                            <m:t>𝒕</m:t>
                          </m:r>
                        </m:sub>
                        <m:sup>
                          <m:r>
                            <a:rPr lang="en-GB" sz="1800" b="1" i="1" smtClean="0">
                              <a:solidFill>
                                <a:schemeClr val="accent1"/>
                              </a:solidFill>
                              <a:latin typeface="Cambria Math" panose="02040503050406030204" pitchFamily="18" charset="0"/>
                            </a:rPr>
                            <m:t>𝑭𝒘𝒅</m:t>
                          </m:r>
                        </m:sup>
                      </m:sSubSup>
                      <m:r>
                        <a:rPr lang="en-GB" sz="1800" b="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𝑁</m:t>
                      </m:r>
                      <m:d>
                        <m:dPr>
                          <m:ctrlPr>
                            <a:rPr lang="en-GB" sz="1800" i="1">
                              <a:latin typeface="Cambria Math" panose="02040503050406030204" pitchFamily="18" charset="0"/>
                            </a:rPr>
                          </m:ctrlPr>
                        </m:dPr>
                        <m:e>
                          <m:sSub>
                            <m:sSubPr>
                              <m:ctrlPr>
                                <a:rPr lang="en-GB" sz="1800" i="1">
                                  <a:latin typeface="Cambria Math" panose="02040503050406030204" pitchFamily="18" charset="0"/>
                                </a:rPr>
                              </m:ctrlPr>
                            </m:sSubPr>
                            <m:e>
                              <m:r>
                                <a:rPr lang="en-GB" sz="1800" b="0" i="1" smtClean="0">
                                  <a:latin typeface="Cambria Math" panose="02040503050406030204" pitchFamily="18" charset="0"/>
                                </a:rPr>
                                <m:t>−</m:t>
                              </m:r>
                              <m:r>
                                <a:rPr lang="en-GB" sz="1800" i="1">
                                  <a:latin typeface="Cambria Math" panose="02040503050406030204" pitchFamily="18" charset="0"/>
                                </a:rPr>
                                <m:t>𝑑</m:t>
                              </m:r>
                            </m:e>
                            <m:sub>
                              <m:r>
                                <a:rPr lang="en-GB" sz="1800" i="1">
                                  <a:latin typeface="Cambria Math" panose="02040503050406030204" pitchFamily="18" charset="0"/>
                                </a:rPr>
                                <m:t>1</m:t>
                              </m:r>
                            </m:sub>
                          </m:sSub>
                        </m:e>
                      </m:d>
                    </m:oMath>
                  </m:oMathPara>
                </a14:m>
                <a:endParaRPr lang="en-GB" sz="1800" i="1" dirty="0">
                  <a:latin typeface="Cambria Math" panose="02040503050406030204" pitchFamily="18" charset="0"/>
                </a:endParaRPr>
              </a:p>
            </p:txBody>
          </p:sp>
        </mc:Choice>
        <mc:Fallback xmlns="">
          <p:sp>
            <p:nvSpPr>
              <p:cNvPr id="22" name="TextBox 57">
                <a:extLst>
                  <a:ext uri="{FF2B5EF4-FFF2-40B4-BE49-F238E27FC236}">
                    <a16:creationId xmlns:a16="http://schemas.microsoft.com/office/drawing/2014/main" id="{8961724E-31E2-9414-B522-45A7AFE9ED40}"/>
                  </a:ext>
                </a:extLst>
              </p:cNvPr>
              <p:cNvSpPr txBox="1">
                <a:spLocks noRot="1" noChangeAspect="1" noMove="1" noResize="1" noEditPoints="1" noAdjustHandles="1" noChangeArrowheads="1" noChangeShapeType="1" noTextEdit="1"/>
              </p:cNvSpPr>
              <p:nvPr/>
            </p:nvSpPr>
            <p:spPr>
              <a:xfrm>
                <a:off x="7051592" y="4489702"/>
                <a:ext cx="5252976" cy="290464"/>
              </a:xfrm>
              <a:prstGeom prst="rect">
                <a:avLst/>
              </a:prstGeom>
              <a:blipFill>
                <a:blip r:embed="rId16"/>
                <a:stretch>
                  <a:fillRect l="-697" t="-2083" b="-187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9D2D9D7-D182-D815-83D5-5976597C66B4}"/>
                  </a:ext>
                </a:extLst>
              </p:cNvPr>
              <p:cNvSpPr txBox="1"/>
              <p:nvPr/>
            </p:nvSpPr>
            <p:spPr>
              <a:xfrm>
                <a:off x="6496286" y="1530437"/>
                <a:ext cx="3039026" cy="3824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i="1" smtClean="0">
                              <a:latin typeface="Cambria Math" panose="02040503050406030204" pitchFamily="18" charset="0"/>
                              <a:ea typeface="Cambria Math" panose="02040503050406030204" pitchFamily="18" charset="0"/>
                            </a:rPr>
                          </m:ctrlPr>
                        </m:sSubSupPr>
                        <m:e>
                          <m:r>
                            <a:rPr lang="en-GB" b="0" i="1">
                              <a:latin typeface="Cambria Math" panose="02040503050406030204" pitchFamily="18" charset="0"/>
                              <a:ea typeface="Cambria Math" panose="02040503050406030204" pitchFamily="18" charset="0"/>
                            </a:rPr>
                            <m:t>𝐷𝐹</m:t>
                          </m:r>
                        </m:e>
                        <m:sub>
                          <m:r>
                            <a:rPr lang="en-GB" b="0" i="1">
                              <a:latin typeface="Cambria Math" panose="02040503050406030204" pitchFamily="18" charset="0"/>
                              <a:ea typeface="Cambria Math" panose="02040503050406030204" pitchFamily="18" charset="0"/>
                            </a:rPr>
                            <m:t>𝑡</m:t>
                          </m:r>
                        </m:sub>
                        <m:sup>
                          <m:r>
                            <a:rPr lang="en-GB" b="0" i="1">
                              <a:latin typeface="Cambria Math" panose="02040503050406030204" pitchFamily="18" charset="0"/>
                              <a:ea typeface="Cambria Math" panose="02040503050406030204" pitchFamily="18" charset="0"/>
                            </a:rPr>
                            <m:t>𝐷𝑖𝑣</m:t>
                          </m:r>
                        </m:sup>
                      </m:sSubSup>
                      <m:r>
                        <a:rPr lang="en-GB" b="0" i="1">
                          <a:latin typeface="Cambria Math" panose="02040503050406030204" pitchFamily="18" charset="0"/>
                          <a:ea typeface="Cambria Math" panose="02040503050406030204" pitchFamily="18" charset="0"/>
                        </a:rPr>
                        <m:t>=</m:t>
                      </m:r>
                      <m:r>
                        <a:rPr lang="en-GB" b="0" i="1">
                          <a:latin typeface="Cambria Math" panose="02040503050406030204" pitchFamily="18" charset="0"/>
                          <a:ea typeface="Cambria Math" panose="02040503050406030204" pitchFamily="18" charset="0"/>
                        </a:rPr>
                        <m:t>𝑒𝑥𝑝</m:t>
                      </m:r>
                      <m:r>
                        <a:rPr lang="en-GB" b="0" i="1">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𝑞</m:t>
                          </m:r>
                        </m:e>
                        <m:sub>
                          <m:r>
                            <a:rPr lang="en-GB" b="0" i="1" smtClean="0">
                              <a:latin typeface="Cambria Math" panose="02040503050406030204" pitchFamily="18" charset="0"/>
                              <a:ea typeface="Cambria Math" panose="02040503050406030204" pitchFamily="18" charset="0"/>
                            </a:rPr>
                            <m:t>𝑡</m:t>
                          </m:r>
                        </m:sub>
                      </m:sSub>
                      <m:r>
                        <a:rPr lang="en-GB" b="0"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𝑇</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oMath>
                  </m:oMathPara>
                </a14:m>
                <a:endParaRPr lang="en-GB" i="1" dirty="0">
                  <a:latin typeface="Cambria Math" panose="02040503050406030204" pitchFamily="18" charset="0"/>
                  <a:ea typeface="Cambria Math" panose="02040503050406030204" pitchFamily="18" charset="0"/>
                </a:endParaRPr>
              </a:p>
            </p:txBody>
          </p:sp>
        </mc:Choice>
        <mc:Fallback xmlns="">
          <p:sp>
            <p:nvSpPr>
              <p:cNvPr id="16" name="TextBox 15">
                <a:extLst>
                  <a:ext uri="{FF2B5EF4-FFF2-40B4-BE49-F238E27FC236}">
                    <a16:creationId xmlns:a16="http://schemas.microsoft.com/office/drawing/2014/main" id="{B9D2D9D7-D182-D815-83D5-5976597C66B4}"/>
                  </a:ext>
                </a:extLst>
              </p:cNvPr>
              <p:cNvSpPr txBox="1">
                <a:spLocks noRot="1" noChangeAspect="1" noMove="1" noResize="1" noEditPoints="1" noAdjustHandles="1" noChangeArrowheads="1" noChangeShapeType="1" noTextEdit="1"/>
              </p:cNvSpPr>
              <p:nvPr/>
            </p:nvSpPr>
            <p:spPr>
              <a:xfrm>
                <a:off x="6496286" y="1530437"/>
                <a:ext cx="3039026" cy="382412"/>
              </a:xfrm>
              <a:prstGeom prst="rect">
                <a:avLst/>
              </a:prstGeom>
              <a:blipFill>
                <a:blip r:embed="rId17"/>
                <a:stretch>
                  <a:fillRect b="-1587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EC33559-1394-74BD-36C3-656450629F35}"/>
                  </a:ext>
                </a:extLst>
              </p:cNvPr>
              <p:cNvSpPr txBox="1"/>
              <p:nvPr/>
            </p:nvSpPr>
            <p:spPr>
              <a:xfrm>
                <a:off x="6704870" y="784645"/>
                <a:ext cx="283044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ea typeface="Cambria Math" panose="02040503050406030204" pitchFamily="18" charset="0"/>
                        </a:rPr>
                        <m:t>𝐷</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𝐹</m:t>
                          </m:r>
                        </m:e>
                        <m:sub>
                          <m:r>
                            <a:rPr lang="en-GB" b="0" i="1" smtClean="0">
                              <a:latin typeface="Cambria Math" panose="02040503050406030204" pitchFamily="18" charset="0"/>
                              <a:ea typeface="Cambria Math" panose="02040503050406030204" pitchFamily="18" charset="0"/>
                            </a:rPr>
                            <m:t>𝑡</m:t>
                          </m:r>
                        </m:sub>
                      </m:sSub>
                      <m:r>
                        <a:rPr lang="en-GB" b="0" i="1">
                          <a:latin typeface="Cambria Math" panose="02040503050406030204" pitchFamily="18" charset="0"/>
                          <a:ea typeface="Cambria Math" panose="02040503050406030204" pitchFamily="18" charset="0"/>
                        </a:rPr>
                        <m:t>=</m:t>
                      </m:r>
                      <m:r>
                        <a:rPr lang="en-GB" b="0" i="1">
                          <a:latin typeface="Cambria Math" panose="02040503050406030204" pitchFamily="18" charset="0"/>
                          <a:ea typeface="Cambria Math" panose="02040503050406030204" pitchFamily="18" charset="0"/>
                        </a:rPr>
                        <m:t>𝑒𝑥𝑝</m:t>
                      </m:r>
                      <m:r>
                        <a:rPr lang="en-GB" b="0" i="1">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𝑟</m:t>
                          </m:r>
                        </m:e>
                        <m:sub>
                          <m:r>
                            <a:rPr lang="en-GB" b="0" i="1" smtClean="0">
                              <a:latin typeface="Cambria Math" panose="02040503050406030204" pitchFamily="18" charset="0"/>
                              <a:ea typeface="Cambria Math" panose="02040503050406030204" pitchFamily="18" charset="0"/>
                            </a:rPr>
                            <m:t>𝑡</m:t>
                          </m:r>
                        </m:sub>
                      </m:sSub>
                      <m:r>
                        <a:rPr lang="en-GB" b="0"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𝑇</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oMath>
                  </m:oMathPara>
                </a14:m>
                <a:endParaRPr lang="en-GB" i="1" dirty="0">
                  <a:latin typeface="Cambria Math" panose="02040503050406030204" pitchFamily="18" charset="0"/>
                  <a:ea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2EC33559-1394-74BD-36C3-656450629F35}"/>
                  </a:ext>
                </a:extLst>
              </p:cNvPr>
              <p:cNvSpPr txBox="1">
                <a:spLocks noRot="1" noChangeAspect="1" noMove="1" noResize="1" noEditPoints="1" noAdjustHandles="1" noChangeArrowheads="1" noChangeShapeType="1" noTextEdit="1"/>
              </p:cNvSpPr>
              <p:nvPr/>
            </p:nvSpPr>
            <p:spPr>
              <a:xfrm>
                <a:off x="6704870" y="784645"/>
                <a:ext cx="2830442" cy="369332"/>
              </a:xfrm>
              <a:prstGeom prst="rect">
                <a:avLst/>
              </a:prstGeom>
              <a:blipFill>
                <a:blip r:embed="rId18"/>
                <a:stretch>
                  <a:fillRect b="-1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A71AC81-256A-1EEC-DFE6-572F4F115756}"/>
                  </a:ext>
                </a:extLst>
              </p:cNvPr>
              <p:cNvSpPr txBox="1"/>
              <p:nvPr/>
            </p:nvSpPr>
            <p:spPr>
              <a:xfrm>
                <a:off x="6381119" y="1190081"/>
                <a:ext cx="3487060" cy="378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i="1" smtClean="0">
                              <a:latin typeface="Cambria Math" panose="02040503050406030204" pitchFamily="18" charset="0"/>
                            </a:rPr>
                          </m:ctrlPr>
                        </m:sSubSupPr>
                        <m:e>
                          <m:r>
                            <a:rPr lang="en-GB" i="1">
                              <a:latin typeface="Cambria Math" panose="02040503050406030204" pitchFamily="18" charset="0"/>
                            </a:rPr>
                            <m:t>𝐷𝐹</m:t>
                          </m:r>
                        </m:e>
                        <m:sub>
                          <m:r>
                            <a:rPr lang="en-GB" i="1">
                              <a:latin typeface="Cambria Math" panose="02040503050406030204" pitchFamily="18" charset="0"/>
                            </a:rPr>
                            <m:t>𝑡</m:t>
                          </m:r>
                        </m:sub>
                        <m:sup>
                          <m:r>
                            <a:rPr lang="en-GB" i="1">
                              <a:latin typeface="Cambria Math" panose="02040503050406030204" pitchFamily="18" charset="0"/>
                            </a:rPr>
                            <m:t>𝐹𝑤𝑑</m:t>
                          </m:r>
                        </m:sup>
                      </m:sSubSup>
                      <m:r>
                        <a:rPr lang="en-GB" b="0" i="1">
                          <a:latin typeface="Cambria Math" panose="02040503050406030204" pitchFamily="18" charset="0"/>
                          <a:ea typeface="Cambria Math" panose="02040503050406030204" pitchFamily="18" charset="0"/>
                        </a:rPr>
                        <m:t>=</m:t>
                      </m:r>
                      <m:r>
                        <a:rPr lang="en-GB" b="0" i="1">
                          <a:latin typeface="Cambria Math" panose="02040503050406030204" pitchFamily="18" charset="0"/>
                          <a:ea typeface="Cambria Math" panose="02040503050406030204" pitchFamily="18" charset="0"/>
                        </a:rPr>
                        <m:t>𝑒𝑥𝑝</m:t>
                      </m:r>
                      <m:r>
                        <a:rPr lang="en-GB" b="0" i="1">
                          <a:latin typeface="Cambria Math" panose="02040503050406030204" pitchFamily="18" charset="0"/>
                          <a:ea typeface="Cambria Math" panose="02040503050406030204" pitchFamily="18" charset="0"/>
                        </a:rPr>
                        <m:t>(−</m:t>
                      </m:r>
                      <m:sSubSup>
                        <m:sSubSupPr>
                          <m:ctrlPr>
                            <a:rPr lang="en-GB" b="0" i="1" smtClean="0">
                              <a:latin typeface="Cambria Math" panose="02040503050406030204" pitchFamily="18" charset="0"/>
                              <a:ea typeface="Cambria Math" panose="02040503050406030204" pitchFamily="18" charset="0"/>
                            </a:rPr>
                          </m:ctrlPr>
                        </m:sSubSupPr>
                        <m:e>
                          <m:r>
                            <a:rPr lang="en-GB" b="0" i="1" smtClean="0">
                              <a:latin typeface="Cambria Math" panose="02040503050406030204" pitchFamily="18" charset="0"/>
                              <a:ea typeface="Cambria Math" panose="02040503050406030204" pitchFamily="18" charset="0"/>
                            </a:rPr>
                            <m:t>𝑟</m:t>
                          </m:r>
                        </m:e>
                        <m:sub>
                          <m:r>
                            <a:rPr lang="en-GB" b="0" i="1" smtClean="0">
                              <a:latin typeface="Cambria Math" panose="02040503050406030204" pitchFamily="18" charset="0"/>
                              <a:ea typeface="Cambria Math" panose="02040503050406030204" pitchFamily="18" charset="0"/>
                            </a:rPr>
                            <m:t>𝑡</m:t>
                          </m:r>
                        </m:sub>
                        <m:sup>
                          <m:r>
                            <a:rPr lang="en-GB" b="0" i="1" smtClean="0">
                              <a:latin typeface="Cambria Math" panose="02040503050406030204" pitchFamily="18" charset="0"/>
                              <a:ea typeface="Cambria Math" panose="02040503050406030204" pitchFamily="18" charset="0"/>
                            </a:rPr>
                            <m:t>𝐹𝑤𝑑</m:t>
                          </m:r>
                        </m:sup>
                      </m:sSubSup>
                      <m:r>
                        <a:rPr lang="en-GB" b="0"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𝑇</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oMath>
                  </m:oMathPara>
                </a14:m>
                <a:endParaRPr lang="en-GB" i="1" dirty="0">
                  <a:latin typeface="Cambria Math" panose="02040503050406030204" pitchFamily="18" charset="0"/>
                  <a:ea typeface="Cambria Math" panose="02040503050406030204" pitchFamily="18" charset="0"/>
                </a:endParaRPr>
              </a:p>
            </p:txBody>
          </p:sp>
        </mc:Choice>
        <mc:Fallback xmlns="">
          <p:sp>
            <p:nvSpPr>
              <p:cNvPr id="20" name="TextBox 19">
                <a:extLst>
                  <a:ext uri="{FF2B5EF4-FFF2-40B4-BE49-F238E27FC236}">
                    <a16:creationId xmlns:a16="http://schemas.microsoft.com/office/drawing/2014/main" id="{AA71AC81-256A-1EEC-DFE6-572F4F115756}"/>
                  </a:ext>
                </a:extLst>
              </p:cNvPr>
              <p:cNvSpPr txBox="1">
                <a:spLocks noRot="1" noChangeAspect="1" noMove="1" noResize="1" noEditPoints="1" noAdjustHandles="1" noChangeArrowheads="1" noChangeShapeType="1" noTextEdit="1"/>
              </p:cNvSpPr>
              <p:nvPr/>
            </p:nvSpPr>
            <p:spPr>
              <a:xfrm>
                <a:off x="6381119" y="1190081"/>
                <a:ext cx="3487060" cy="378373"/>
              </a:xfrm>
              <a:prstGeom prst="rect">
                <a:avLst/>
              </a:prstGeom>
              <a:blipFill>
                <a:blip r:embed="rId19"/>
                <a:stretch>
                  <a:fillRect b="-16129"/>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41FEBC8-B71B-5175-2519-7DD6C27C3329}"/>
                  </a:ext>
                </a:extLst>
              </p:cNvPr>
              <p:cNvSpPr txBox="1"/>
              <p:nvPr/>
            </p:nvSpPr>
            <p:spPr>
              <a:xfrm>
                <a:off x="12501476" y="465764"/>
                <a:ext cx="5667513" cy="711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400" b="0" i="1" smtClean="0">
                              <a:latin typeface="Cambria Math" panose="02040503050406030204" pitchFamily="18" charset="0"/>
                              <a:ea typeface="Cambria Math" panose="02040503050406030204" pitchFamily="18" charset="0"/>
                            </a:rPr>
                          </m:ctrlPr>
                        </m:fPr>
                        <m:num>
                          <m:func>
                            <m:funcPr>
                              <m:ctrlPr>
                                <a:rPr lang="en-GB" sz="1400" b="0" i="1" smtClean="0">
                                  <a:latin typeface="Cambria Math" panose="02040503050406030204" pitchFamily="18" charset="0"/>
                                </a:rPr>
                              </m:ctrlPr>
                            </m:funcPr>
                            <m:fName>
                              <m:r>
                                <m:rPr>
                                  <m:sty m:val="p"/>
                                </m:rPr>
                                <a:rPr lang="en-GB" sz="1400" b="0" i="0" smtClean="0">
                                  <a:latin typeface="Cambria Math" panose="02040503050406030204" pitchFamily="18" charset="0"/>
                                </a:rPr>
                                <m:t>ln</m:t>
                              </m:r>
                            </m:fName>
                            <m:e>
                              <m:d>
                                <m:dPr>
                                  <m:ctrlPr>
                                    <a:rPr lang="en-GB" sz="1400" b="0" i="1" smtClean="0">
                                      <a:latin typeface="Cambria Math" panose="02040503050406030204" pitchFamily="18" charset="0"/>
                                    </a:rPr>
                                  </m:ctrlPr>
                                </m:dPr>
                                <m:e>
                                  <m:f>
                                    <m:fPr>
                                      <m:ctrlPr>
                                        <a:rPr lang="en-GB" sz="1400" b="0" i="1" smtClean="0">
                                          <a:solidFill>
                                            <a:schemeClr val="accent4">
                                              <a:lumMod val="75000"/>
                                            </a:schemeClr>
                                          </a:solidFill>
                                          <a:latin typeface="Cambria Math" panose="02040503050406030204" pitchFamily="18" charset="0"/>
                                        </a:rPr>
                                      </m:ctrlPr>
                                    </m:fPr>
                                    <m:num>
                                      <m:sSub>
                                        <m:sSubPr>
                                          <m:ctrlPr>
                                            <a:rPr lang="en-GB" sz="1400" b="1" i="1" smtClean="0">
                                              <a:solidFill>
                                                <a:schemeClr val="accent4">
                                                  <a:lumMod val="75000"/>
                                                </a:schemeClr>
                                              </a:solidFill>
                                              <a:latin typeface="Cambria Math" panose="02040503050406030204" pitchFamily="18" charset="0"/>
                                            </a:rPr>
                                          </m:ctrlPr>
                                        </m:sSubPr>
                                        <m:e>
                                          <m:r>
                                            <a:rPr lang="en-GB" sz="1400" b="1" i="1">
                                              <a:solidFill>
                                                <a:schemeClr val="accent4">
                                                  <a:lumMod val="75000"/>
                                                </a:schemeClr>
                                              </a:solidFill>
                                              <a:latin typeface="Cambria Math" panose="02040503050406030204" pitchFamily="18" charset="0"/>
                                            </a:rPr>
                                            <m:t>𝑺</m:t>
                                          </m:r>
                                        </m:e>
                                        <m:sub>
                                          <m:r>
                                            <a:rPr lang="en-GB" sz="1400" b="1" i="1" smtClean="0">
                                              <a:solidFill>
                                                <a:schemeClr val="accent4">
                                                  <a:lumMod val="75000"/>
                                                </a:schemeClr>
                                              </a:solidFill>
                                              <a:latin typeface="Cambria Math" panose="02040503050406030204" pitchFamily="18" charset="0"/>
                                            </a:rPr>
                                            <m:t>𝒕</m:t>
                                          </m:r>
                                        </m:sub>
                                      </m:sSub>
                                    </m:num>
                                    <m:den>
                                      <m:r>
                                        <a:rPr lang="en-GB" sz="1400" b="0" i="1" smtClean="0">
                                          <a:latin typeface="Cambria Math" panose="02040503050406030204" pitchFamily="18" charset="0"/>
                                        </a:rPr>
                                        <m:t>𝐾</m:t>
                                      </m:r>
                                    </m:den>
                                  </m:f>
                                </m:e>
                              </m:d>
                            </m:e>
                          </m:func>
                          <m:r>
                            <a:rPr lang="en-GB" sz="1400" b="1" i="1" smtClean="0">
                              <a:solidFill>
                                <a:schemeClr val="accent4">
                                  <a:lumMod val="75000"/>
                                </a:schemeClr>
                              </a:solidFill>
                              <a:latin typeface="Cambria Math" panose="02040503050406030204" pitchFamily="18" charset="0"/>
                            </a:rPr>
                            <m:t>+</m:t>
                          </m:r>
                          <m:func>
                            <m:funcPr>
                              <m:ctrlPr>
                                <a:rPr lang="en-GB" sz="1400" b="1" i="1" smtClean="0">
                                  <a:solidFill>
                                    <a:schemeClr val="accent4">
                                      <a:lumMod val="75000"/>
                                    </a:schemeClr>
                                  </a:solidFill>
                                  <a:latin typeface="Cambria Math" panose="02040503050406030204" pitchFamily="18" charset="0"/>
                                </a:rPr>
                              </m:ctrlPr>
                            </m:funcPr>
                            <m:fName>
                              <m:r>
                                <a:rPr lang="en-GB" sz="1400" b="1" i="0" smtClean="0">
                                  <a:solidFill>
                                    <a:schemeClr val="accent4">
                                      <a:lumMod val="75000"/>
                                    </a:schemeClr>
                                  </a:solidFill>
                                  <a:latin typeface="Cambria Math" panose="02040503050406030204" pitchFamily="18" charset="0"/>
                                </a:rPr>
                                <m:t>𝐥𝐧</m:t>
                              </m:r>
                            </m:fName>
                            <m:e>
                              <m:d>
                                <m:dPr>
                                  <m:ctrlPr>
                                    <a:rPr lang="en-GB" sz="1400" b="1" i="1" smtClean="0">
                                      <a:solidFill>
                                        <a:schemeClr val="accent4">
                                          <a:lumMod val="75000"/>
                                        </a:schemeClr>
                                      </a:solidFill>
                                      <a:latin typeface="Cambria Math" panose="02040503050406030204" pitchFamily="18" charset="0"/>
                                    </a:rPr>
                                  </m:ctrlPr>
                                </m:dPr>
                                <m:e>
                                  <m:func>
                                    <m:funcPr>
                                      <m:ctrlPr>
                                        <a:rPr lang="en-GB" sz="1400" b="1" i="1" smtClean="0">
                                          <a:solidFill>
                                            <a:schemeClr val="accent4">
                                              <a:lumMod val="75000"/>
                                            </a:schemeClr>
                                          </a:solidFill>
                                          <a:latin typeface="Cambria Math" panose="02040503050406030204" pitchFamily="18" charset="0"/>
                                        </a:rPr>
                                      </m:ctrlPr>
                                    </m:funcPr>
                                    <m:fName>
                                      <m:r>
                                        <a:rPr lang="en-GB" sz="1400" b="1" i="0" smtClean="0">
                                          <a:solidFill>
                                            <a:schemeClr val="accent4">
                                              <a:lumMod val="75000"/>
                                            </a:schemeClr>
                                          </a:solidFill>
                                          <a:latin typeface="Cambria Math" panose="02040503050406030204" pitchFamily="18" charset="0"/>
                                        </a:rPr>
                                        <m:t>𝐞𝐱𝐩</m:t>
                                      </m:r>
                                    </m:fName>
                                    <m:e>
                                      <m:d>
                                        <m:dPr>
                                          <m:ctrlPr>
                                            <a:rPr lang="en-GB" sz="1400" b="1" i="1" smtClean="0">
                                              <a:solidFill>
                                                <a:schemeClr val="accent4">
                                                  <a:lumMod val="75000"/>
                                                </a:schemeClr>
                                              </a:solidFill>
                                              <a:latin typeface="Cambria Math" panose="02040503050406030204" pitchFamily="18" charset="0"/>
                                            </a:rPr>
                                          </m:ctrlPr>
                                        </m:dPr>
                                        <m:e>
                                          <m:sSubSup>
                                            <m:sSubSupPr>
                                              <m:ctrlPr>
                                                <a:rPr lang="en-GB" sz="1400" b="1" i="1" smtClean="0">
                                                  <a:solidFill>
                                                    <a:schemeClr val="accent4">
                                                      <a:lumMod val="75000"/>
                                                    </a:schemeClr>
                                                  </a:solidFill>
                                                  <a:latin typeface="Cambria Math" panose="02040503050406030204" pitchFamily="18" charset="0"/>
                                                </a:rPr>
                                              </m:ctrlPr>
                                            </m:sSubSupPr>
                                            <m:e>
                                              <m:r>
                                                <a:rPr lang="en-GB" sz="1400" b="1" i="1" smtClean="0">
                                                  <a:solidFill>
                                                    <a:schemeClr val="accent4">
                                                      <a:lumMod val="75000"/>
                                                    </a:schemeClr>
                                                  </a:solidFill>
                                                  <a:latin typeface="Cambria Math" panose="02040503050406030204" pitchFamily="18" charset="0"/>
                                                </a:rPr>
                                                <m:t>𝒓</m:t>
                                              </m:r>
                                            </m:e>
                                            <m:sub>
                                              <m:r>
                                                <a:rPr lang="en-GB" sz="1400" b="1" i="1" smtClean="0">
                                                  <a:solidFill>
                                                    <a:schemeClr val="accent4">
                                                      <a:lumMod val="75000"/>
                                                    </a:schemeClr>
                                                  </a:solidFill>
                                                  <a:latin typeface="Cambria Math" panose="02040503050406030204" pitchFamily="18" charset="0"/>
                                                </a:rPr>
                                                <m:t>𝒕</m:t>
                                              </m:r>
                                            </m:sub>
                                            <m:sup>
                                              <m:r>
                                                <a:rPr lang="en-GB" sz="1400" b="1" i="1" smtClean="0">
                                                  <a:solidFill>
                                                    <a:schemeClr val="accent4">
                                                      <a:lumMod val="75000"/>
                                                    </a:schemeClr>
                                                  </a:solidFill>
                                                  <a:latin typeface="Cambria Math" panose="02040503050406030204" pitchFamily="18" charset="0"/>
                                                </a:rPr>
                                                <m:t>𝑭𝒘𝒅</m:t>
                                              </m:r>
                                            </m:sup>
                                          </m:sSubSup>
                                          <m:r>
                                            <a:rPr lang="en-GB" sz="1400" b="1" i="1" smtClean="0">
                                              <a:solidFill>
                                                <a:schemeClr val="accent4">
                                                  <a:lumMod val="75000"/>
                                                </a:schemeClr>
                                              </a:solidFill>
                                              <a:latin typeface="Cambria Math" panose="02040503050406030204" pitchFamily="18" charset="0"/>
                                              <a:ea typeface="Cambria Math" panose="02040503050406030204" pitchFamily="18" charset="0"/>
                                            </a:rPr>
                                            <m:t>∙(</m:t>
                                          </m:r>
                                          <m:r>
                                            <a:rPr lang="en-GB" sz="1400" b="1" i="1" smtClean="0">
                                              <a:solidFill>
                                                <a:schemeClr val="accent4">
                                                  <a:lumMod val="75000"/>
                                                </a:schemeClr>
                                              </a:solidFill>
                                              <a:latin typeface="Cambria Math" panose="02040503050406030204" pitchFamily="18" charset="0"/>
                                              <a:ea typeface="Cambria Math" panose="02040503050406030204" pitchFamily="18" charset="0"/>
                                            </a:rPr>
                                            <m:t>𝑻</m:t>
                                          </m:r>
                                          <m:r>
                                            <a:rPr lang="en-GB" sz="1400" b="1" i="1" smtClean="0">
                                              <a:solidFill>
                                                <a:schemeClr val="accent4">
                                                  <a:lumMod val="75000"/>
                                                </a:schemeClr>
                                              </a:solidFill>
                                              <a:latin typeface="Cambria Math" panose="02040503050406030204" pitchFamily="18" charset="0"/>
                                              <a:ea typeface="Cambria Math" panose="02040503050406030204" pitchFamily="18" charset="0"/>
                                            </a:rPr>
                                            <m:t>−</m:t>
                                          </m:r>
                                          <m:r>
                                            <a:rPr lang="en-GB" sz="1400" b="1" i="1" smtClean="0">
                                              <a:solidFill>
                                                <a:schemeClr val="accent4">
                                                  <a:lumMod val="75000"/>
                                                </a:schemeClr>
                                              </a:solidFill>
                                              <a:latin typeface="Cambria Math" panose="02040503050406030204" pitchFamily="18" charset="0"/>
                                              <a:ea typeface="Cambria Math" panose="02040503050406030204" pitchFamily="18" charset="0"/>
                                            </a:rPr>
                                            <m:t>𝒕</m:t>
                                          </m:r>
                                          <m:r>
                                            <a:rPr lang="en-GB" sz="1400" b="1" i="1" smtClean="0">
                                              <a:solidFill>
                                                <a:schemeClr val="accent4">
                                                  <a:lumMod val="75000"/>
                                                </a:schemeClr>
                                              </a:solidFill>
                                              <a:latin typeface="Cambria Math" panose="02040503050406030204" pitchFamily="18" charset="0"/>
                                              <a:ea typeface="Cambria Math" panose="02040503050406030204" pitchFamily="18" charset="0"/>
                                            </a:rPr>
                                            <m:t>)</m:t>
                                          </m:r>
                                        </m:e>
                                      </m:d>
                                    </m:e>
                                  </m:func>
                                </m:e>
                              </m:d>
                            </m:e>
                          </m:func>
                          <m:r>
                            <a:rPr lang="en-GB" sz="1400" b="0" i="1" smtClean="0">
                              <a:solidFill>
                                <a:schemeClr val="accent4">
                                  <a:lumMod val="75000"/>
                                </a:schemeClr>
                              </a:solidFill>
                              <a:latin typeface="Cambria Math" panose="02040503050406030204" pitchFamily="18" charset="0"/>
                              <a:ea typeface="Cambria Math" panose="02040503050406030204" pitchFamily="18" charset="0"/>
                            </a:rPr>
                            <m:t>−</m:t>
                          </m:r>
                          <m:func>
                            <m:funcPr>
                              <m:ctrlPr>
                                <a:rPr lang="en-GB" sz="1400" b="1" i="1" smtClean="0">
                                  <a:solidFill>
                                    <a:schemeClr val="accent4">
                                      <a:lumMod val="75000"/>
                                    </a:schemeClr>
                                  </a:solidFill>
                                  <a:latin typeface="Cambria Math" panose="02040503050406030204" pitchFamily="18" charset="0"/>
                                  <a:ea typeface="Cambria Math" panose="02040503050406030204" pitchFamily="18" charset="0"/>
                                </a:rPr>
                              </m:ctrlPr>
                            </m:funcPr>
                            <m:fName>
                              <m:r>
                                <a:rPr lang="en-GB" sz="1400" b="1" i="0">
                                  <a:solidFill>
                                    <a:schemeClr val="accent4">
                                      <a:lumMod val="75000"/>
                                    </a:schemeClr>
                                  </a:solidFill>
                                  <a:latin typeface="Cambria Math" panose="02040503050406030204" pitchFamily="18" charset="0"/>
                                </a:rPr>
                                <m:t>𝐥𝐧</m:t>
                              </m:r>
                            </m:fName>
                            <m:e>
                              <m:d>
                                <m:dPr>
                                  <m:ctrlPr>
                                    <a:rPr lang="en-GB" sz="1400" b="1" i="1">
                                      <a:solidFill>
                                        <a:schemeClr val="accent4">
                                          <a:lumMod val="75000"/>
                                        </a:schemeClr>
                                      </a:solidFill>
                                      <a:latin typeface="Cambria Math" panose="02040503050406030204" pitchFamily="18" charset="0"/>
                                    </a:rPr>
                                  </m:ctrlPr>
                                </m:dPr>
                                <m:e>
                                  <m:func>
                                    <m:funcPr>
                                      <m:ctrlPr>
                                        <a:rPr lang="en-GB" sz="1400" b="1" i="1">
                                          <a:solidFill>
                                            <a:schemeClr val="accent4">
                                              <a:lumMod val="75000"/>
                                            </a:schemeClr>
                                          </a:solidFill>
                                          <a:latin typeface="Cambria Math" panose="02040503050406030204" pitchFamily="18" charset="0"/>
                                        </a:rPr>
                                      </m:ctrlPr>
                                    </m:funcPr>
                                    <m:fName>
                                      <m:r>
                                        <a:rPr lang="en-GB" sz="1400" b="1" i="0">
                                          <a:solidFill>
                                            <a:schemeClr val="accent4">
                                              <a:lumMod val="75000"/>
                                            </a:schemeClr>
                                          </a:solidFill>
                                          <a:latin typeface="Cambria Math" panose="02040503050406030204" pitchFamily="18" charset="0"/>
                                        </a:rPr>
                                        <m:t>𝐞𝐱𝐩</m:t>
                                      </m:r>
                                    </m:fName>
                                    <m:e>
                                      <m:d>
                                        <m:dPr>
                                          <m:ctrlPr>
                                            <a:rPr lang="en-GB" sz="1400" b="1" i="1">
                                              <a:solidFill>
                                                <a:schemeClr val="accent4">
                                                  <a:lumMod val="75000"/>
                                                </a:schemeClr>
                                              </a:solidFill>
                                              <a:latin typeface="Cambria Math" panose="02040503050406030204" pitchFamily="18" charset="0"/>
                                            </a:rPr>
                                          </m:ctrlPr>
                                        </m:dPr>
                                        <m:e>
                                          <m:sSub>
                                            <m:sSubPr>
                                              <m:ctrlPr>
                                                <a:rPr lang="en-GB" sz="1400" b="1" i="1" smtClean="0">
                                                  <a:solidFill>
                                                    <a:schemeClr val="accent4">
                                                      <a:lumMod val="75000"/>
                                                    </a:schemeClr>
                                                  </a:solidFill>
                                                  <a:latin typeface="Cambria Math" panose="02040503050406030204" pitchFamily="18" charset="0"/>
                                                </a:rPr>
                                              </m:ctrlPr>
                                            </m:sSubPr>
                                            <m:e>
                                              <m:r>
                                                <a:rPr lang="en-GB" sz="1400" b="1" i="1" smtClean="0">
                                                  <a:solidFill>
                                                    <a:schemeClr val="accent4">
                                                      <a:lumMod val="75000"/>
                                                    </a:schemeClr>
                                                  </a:solidFill>
                                                  <a:latin typeface="Cambria Math" panose="02040503050406030204" pitchFamily="18" charset="0"/>
                                                </a:rPr>
                                                <m:t>𝒒</m:t>
                                              </m:r>
                                            </m:e>
                                            <m:sub>
                                              <m:r>
                                                <a:rPr lang="en-GB" sz="1400" b="1" i="1" smtClean="0">
                                                  <a:solidFill>
                                                    <a:schemeClr val="accent4">
                                                      <a:lumMod val="75000"/>
                                                    </a:schemeClr>
                                                  </a:solidFill>
                                                  <a:latin typeface="Cambria Math" panose="02040503050406030204" pitchFamily="18" charset="0"/>
                                                </a:rPr>
                                                <m:t>𝒕</m:t>
                                              </m:r>
                                            </m:sub>
                                          </m:sSub>
                                          <m:r>
                                            <a:rPr lang="en-GB" sz="1400" b="1" i="1">
                                              <a:solidFill>
                                                <a:schemeClr val="accent4">
                                                  <a:lumMod val="75000"/>
                                                </a:schemeClr>
                                              </a:solidFill>
                                              <a:latin typeface="Cambria Math" panose="02040503050406030204" pitchFamily="18" charset="0"/>
                                              <a:ea typeface="Cambria Math" panose="02040503050406030204" pitchFamily="18" charset="0"/>
                                            </a:rPr>
                                            <m:t>∙</m:t>
                                          </m:r>
                                          <m:d>
                                            <m:dPr>
                                              <m:ctrlPr>
                                                <a:rPr lang="en-GB" sz="1400" b="1" i="1" smtClean="0">
                                                  <a:solidFill>
                                                    <a:schemeClr val="accent4">
                                                      <a:lumMod val="75000"/>
                                                    </a:schemeClr>
                                                  </a:solidFill>
                                                  <a:latin typeface="Cambria Math" panose="02040503050406030204" pitchFamily="18" charset="0"/>
                                                  <a:ea typeface="Cambria Math" panose="02040503050406030204" pitchFamily="18" charset="0"/>
                                                </a:rPr>
                                              </m:ctrlPr>
                                            </m:dPr>
                                            <m:e>
                                              <m:r>
                                                <a:rPr lang="en-GB" sz="1400" b="1" i="1" smtClean="0">
                                                  <a:solidFill>
                                                    <a:schemeClr val="accent4">
                                                      <a:lumMod val="75000"/>
                                                    </a:schemeClr>
                                                  </a:solidFill>
                                                  <a:latin typeface="Cambria Math" panose="02040503050406030204" pitchFamily="18" charset="0"/>
                                                  <a:ea typeface="Cambria Math" panose="02040503050406030204" pitchFamily="18" charset="0"/>
                                                </a:rPr>
                                                <m:t>𝑻</m:t>
                                              </m:r>
                                              <m:r>
                                                <a:rPr lang="en-GB" sz="1400" b="1" i="1" smtClean="0">
                                                  <a:solidFill>
                                                    <a:schemeClr val="accent4">
                                                      <a:lumMod val="75000"/>
                                                    </a:schemeClr>
                                                  </a:solidFill>
                                                  <a:latin typeface="Cambria Math" panose="02040503050406030204" pitchFamily="18" charset="0"/>
                                                  <a:ea typeface="Cambria Math" panose="02040503050406030204" pitchFamily="18" charset="0"/>
                                                </a:rPr>
                                                <m:t>−</m:t>
                                              </m:r>
                                              <m:r>
                                                <a:rPr lang="en-GB" sz="1400" b="1" i="1" smtClean="0">
                                                  <a:solidFill>
                                                    <a:schemeClr val="accent4">
                                                      <a:lumMod val="75000"/>
                                                    </a:schemeClr>
                                                  </a:solidFill>
                                                  <a:latin typeface="Cambria Math" panose="02040503050406030204" pitchFamily="18" charset="0"/>
                                                  <a:ea typeface="Cambria Math" panose="02040503050406030204" pitchFamily="18" charset="0"/>
                                                </a:rPr>
                                                <m:t>𝒕</m:t>
                                              </m:r>
                                            </m:e>
                                          </m:d>
                                        </m:e>
                                      </m:d>
                                    </m:e>
                                  </m:func>
                                </m:e>
                              </m:d>
                            </m:e>
                          </m:func>
                          <m:r>
                            <a:rPr lang="en-GB" sz="1400" b="0" i="1" smtClean="0">
                              <a:latin typeface="Cambria Math" panose="02040503050406030204" pitchFamily="18" charset="0"/>
                            </a:rPr>
                            <m:t>+</m:t>
                          </m:r>
                          <m:f>
                            <m:fPr>
                              <m:ctrlPr>
                                <a:rPr lang="en-GB" sz="1400" i="1">
                                  <a:latin typeface="Cambria Math" panose="02040503050406030204" pitchFamily="18" charset="0"/>
                                  <a:ea typeface="Cambria Math" panose="02040503050406030204" pitchFamily="18" charset="0"/>
                                </a:rPr>
                              </m:ctrlPr>
                            </m:fPr>
                            <m:num>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𝜎</m:t>
                                  </m:r>
                                </m:e>
                                <m:sub>
                                  <m:r>
                                    <a:rPr lang="en-GB" sz="1400" i="1">
                                      <a:latin typeface="Cambria Math" panose="02040503050406030204" pitchFamily="18" charset="0"/>
                                      <a:ea typeface="Cambria Math" panose="02040503050406030204" pitchFamily="18" charset="0"/>
                                    </a:rPr>
                                    <m:t>𝐾</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𝑡</m:t>
                                  </m:r>
                                </m:sub>
                                <m:sup>
                                  <m:r>
                                    <a:rPr lang="en-GB" sz="1400" i="1">
                                      <a:latin typeface="Cambria Math" panose="02040503050406030204" pitchFamily="18" charset="0"/>
                                      <a:ea typeface="Cambria Math" panose="02040503050406030204" pitchFamily="18" charset="0"/>
                                    </a:rPr>
                                    <m:t>2</m:t>
                                  </m:r>
                                </m:sup>
                              </m:sSubSup>
                            </m:num>
                            <m:den>
                              <m:r>
                                <a:rPr lang="en-GB" sz="1400" i="1">
                                  <a:latin typeface="Cambria Math" panose="02040503050406030204" pitchFamily="18" charset="0"/>
                                  <a:ea typeface="Cambria Math" panose="02040503050406030204" pitchFamily="18" charset="0"/>
                                </a:rPr>
                                <m:t>2</m:t>
                              </m:r>
                            </m:den>
                          </m:f>
                          <m:r>
                            <a:rPr lang="en-GB" sz="1400" b="0" i="1" smtClean="0">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𝑇</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𝑡</m:t>
                          </m:r>
                          <m:r>
                            <a:rPr lang="en-GB" sz="1400" b="1" i="1">
                              <a:latin typeface="Cambria Math" panose="02040503050406030204" pitchFamily="18" charset="0"/>
                              <a:ea typeface="Cambria Math" panose="02040503050406030204" pitchFamily="18" charset="0"/>
                            </a:rPr>
                            <m:t>)</m:t>
                          </m:r>
                        </m:num>
                        <m:den>
                          <m:sSub>
                            <m:sSubPr>
                              <m:ctrlPr>
                                <a:rPr lang="en-GB" sz="1400" b="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𝜎</m:t>
                              </m:r>
                            </m:e>
                            <m:sub>
                              <m:r>
                                <a:rPr lang="en-GB" sz="1400" i="1">
                                  <a:latin typeface="Cambria Math" panose="02040503050406030204" pitchFamily="18" charset="0"/>
                                  <a:ea typeface="Cambria Math" panose="02040503050406030204" pitchFamily="18" charset="0"/>
                                </a:rPr>
                                <m:t>𝐾</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𝑡</m:t>
                              </m:r>
                            </m:sub>
                          </m:sSub>
                          <m:rad>
                            <m:radPr>
                              <m:degHide m:val="on"/>
                              <m:ctrlPr>
                                <a:rPr lang="en-GB" sz="1400" i="1" smtClean="0">
                                  <a:latin typeface="Cambria Math" panose="02040503050406030204" pitchFamily="18" charset="0"/>
                                  <a:ea typeface="Cambria Math" panose="02040503050406030204" pitchFamily="18" charset="0"/>
                                </a:rPr>
                              </m:ctrlPr>
                            </m:radPr>
                            <m:deg/>
                            <m:e>
                              <m:r>
                                <a:rPr lang="en-GB" sz="1400" b="0" i="1" smtClean="0">
                                  <a:latin typeface="Cambria Math" panose="02040503050406030204" pitchFamily="18" charset="0"/>
                                  <a:ea typeface="Cambria Math" panose="02040503050406030204" pitchFamily="18" charset="0"/>
                                </a:rPr>
                                <m:t>𝑇</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𝑡</m:t>
                              </m:r>
                            </m:e>
                          </m:rad>
                        </m:den>
                      </m:f>
                    </m:oMath>
                  </m:oMathPara>
                </a14:m>
                <a:endParaRPr lang="en-GB" sz="1400" dirty="0"/>
              </a:p>
            </p:txBody>
          </p:sp>
        </mc:Choice>
        <mc:Fallback>
          <p:sp>
            <p:nvSpPr>
              <p:cNvPr id="7" name="TextBox 6">
                <a:extLst>
                  <a:ext uri="{FF2B5EF4-FFF2-40B4-BE49-F238E27FC236}">
                    <a16:creationId xmlns:a16="http://schemas.microsoft.com/office/drawing/2014/main" id="{941FEBC8-B71B-5175-2519-7DD6C27C3329}"/>
                  </a:ext>
                </a:extLst>
              </p:cNvPr>
              <p:cNvSpPr txBox="1">
                <a:spLocks noRot="1" noChangeAspect="1" noMove="1" noResize="1" noEditPoints="1" noAdjustHandles="1" noChangeArrowheads="1" noChangeShapeType="1" noTextEdit="1"/>
              </p:cNvSpPr>
              <p:nvPr/>
            </p:nvSpPr>
            <p:spPr>
              <a:xfrm>
                <a:off x="12501476" y="465764"/>
                <a:ext cx="5667513" cy="711157"/>
              </a:xfrm>
              <a:prstGeom prst="rect">
                <a:avLst/>
              </a:prstGeom>
              <a:blipFill>
                <a:blip r:embed="rId20"/>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4D6F1467-472B-4A2B-03B5-E7607B3CDACF}"/>
                  </a:ext>
                </a:extLst>
              </p:cNvPr>
              <p:cNvSpPr txBox="1"/>
              <p:nvPr/>
            </p:nvSpPr>
            <p:spPr>
              <a:xfrm>
                <a:off x="12454813" y="1478668"/>
                <a:ext cx="4406784" cy="8250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b="0" i="1" smtClean="0">
                              <a:latin typeface="Cambria Math" panose="02040503050406030204" pitchFamily="18" charset="0"/>
                              <a:ea typeface="Cambria Math" panose="02040503050406030204" pitchFamily="18" charset="0"/>
                            </a:rPr>
                          </m:ctrlPr>
                        </m:fPr>
                        <m:num>
                          <m:func>
                            <m:funcPr>
                              <m:ctrlPr>
                                <a:rPr lang="en-GB" sz="1600" b="0" i="1" smtClean="0">
                                  <a:latin typeface="Cambria Math" panose="02040503050406030204" pitchFamily="18" charset="0"/>
                                </a:rPr>
                              </m:ctrlPr>
                            </m:funcPr>
                            <m:fName>
                              <m:r>
                                <m:rPr>
                                  <m:sty m:val="p"/>
                                </m:rPr>
                                <a:rPr lang="en-GB" sz="1600" b="0" i="0" smtClean="0">
                                  <a:latin typeface="Cambria Math" panose="02040503050406030204" pitchFamily="18" charset="0"/>
                                </a:rPr>
                                <m:t>ln</m:t>
                              </m:r>
                            </m:fName>
                            <m:e>
                              <m:d>
                                <m:dPr>
                                  <m:ctrlPr>
                                    <a:rPr lang="en-GB" sz="1600" b="0" i="1" smtClean="0">
                                      <a:latin typeface="Cambria Math" panose="02040503050406030204" pitchFamily="18" charset="0"/>
                                    </a:rPr>
                                  </m:ctrlPr>
                                </m:dPr>
                                <m:e>
                                  <m:f>
                                    <m:fPr>
                                      <m:ctrlPr>
                                        <a:rPr lang="en-GB" sz="1600" b="0" i="1" smtClean="0">
                                          <a:solidFill>
                                            <a:schemeClr val="accent4">
                                              <a:lumMod val="75000"/>
                                            </a:schemeClr>
                                          </a:solidFill>
                                          <a:latin typeface="Cambria Math" panose="02040503050406030204" pitchFamily="18" charset="0"/>
                                        </a:rPr>
                                      </m:ctrlPr>
                                    </m:fPr>
                                    <m:num>
                                      <m:sSub>
                                        <m:sSubPr>
                                          <m:ctrlPr>
                                            <a:rPr lang="en-GB" sz="1600" b="1" i="1" smtClean="0">
                                              <a:solidFill>
                                                <a:schemeClr val="accent4">
                                                  <a:lumMod val="75000"/>
                                                </a:schemeClr>
                                              </a:solidFill>
                                              <a:latin typeface="Cambria Math" panose="02040503050406030204" pitchFamily="18" charset="0"/>
                                            </a:rPr>
                                          </m:ctrlPr>
                                        </m:sSubPr>
                                        <m:e>
                                          <m:r>
                                            <a:rPr lang="en-GB" sz="1600" b="1" i="1">
                                              <a:solidFill>
                                                <a:schemeClr val="accent4">
                                                  <a:lumMod val="75000"/>
                                                </a:schemeClr>
                                              </a:solidFill>
                                              <a:latin typeface="Cambria Math" panose="02040503050406030204" pitchFamily="18" charset="0"/>
                                            </a:rPr>
                                            <m:t>𝑺</m:t>
                                          </m:r>
                                        </m:e>
                                        <m:sub>
                                          <m:r>
                                            <a:rPr lang="en-GB" sz="1600" b="1" i="1" smtClean="0">
                                              <a:solidFill>
                                                <a:schemeClr val="accent4">
                                                  <a:lumMod val="75000"/>
                                                </a:schemeClr>
                                              </a:solidFill>
                                              <a:latin typeface="Cambria Math" panose="02040503050406030204" pitchFamily="18" charset="0"/>
                                            </a:rPr>
                                            <m:t>𝒕</m:t>
                                          </m:r>
                                        </m:sub>
                                      </m:sSub>
                                    </m:num>
                                    <m:den>
                                      <m:r>
                                        <a:rPr lang="en-GB" sz="1600" b="0" i="1" smtClean="0">
                                          <a:latin typeface="Cambria Math" panose="02040503050406030204" pitchFamily="18" charset="0"/>
                                        </a:rPr>
                                        <m:t>𝐾</m:t>
                                      </m:r>
                                    </m:den>
                                  </m:f>
                                </m:e>
                              </m:d>
                            </m:e>
                          </m:func>
                          <m:r>
                            <a:rPr lang="en-GB" sz="1600" b="0" i="1" smtClean="0">
                              <a:solidFill>
                                <a:schemeClr val="accent4">
                                  <a:lumMod val="75000"/>
                                </a:schemeClr>
                              </a:solidFill>
                              <a:latin typeface="Cambria Math" panose="02040503050406030204" pitchFamily="18" charset="0"/>
                            </a:rPr>
                            <m:t>−</m:t>
                          </m:r>
                          <m:func>
                            <m:funcPr>
                              <m:ctrlPr>
                                <a:rPr lang="en-GB" sz="1600" b="1" i="1" smtClean="0">
                                  <a:solidFill>
                                    <a:schemeClr val="accent4">
                                      <a:lumMod val="75000"/>
                                    </a:schemeClr>
                                  </a:solidFill>
                                  <a:latin typeface="Cambria Math" panose="02040503050406030204" pitchFamily="18" charset="0"/>
                                </a:rPr>
                              </m:ctrlPr>
                            </m:funcPr>
                            <m:fName>
                              <m:r>
                                <a:rPr lang="en-GB" sz="1600" b="1" i="0" smtClean="0">
                                  <a:solidFill>
                                    <a:schemeClr val="accent4">
                                      <a:lumMod val="75000"/>
                                    </a:schemeClr>
                                  </a:solidFill>
                                  <a:latin typeface="Cambria Math" panose="02040503050406030204" pitchFamily="18" charset="0"/>
                                </a:rPr>
                                <m:t>𝐥𝐧</m:t>
                              </m:r>
                            </m:fName>
                            <m:e>
                              <m:d>
                                <m:dPr>
                                  <m:ctrlPr>
                                    <a:rPr lang="en-GB" sz="1600" b="1" i="1" smtClean="0">
                                      <a:solidFill>
                                        <a:schemeClr val="accent4">
                                          <a:lumMod val="75000"/>
                                        </a:schemeClr>
                                      </a:solidFill>
                                      <a:latin typeface="Cambria Math" panose="02040503050406030204" pitchFamily="18" charset="0"/>
                                    </a:rPr>
                                  </m:ctrlPr>
                                </m:dPr>
                                <m:e>
                                  <m:r>
                                    <a:rPr lang="en-GB" sz="1600" b="1" i="1" smtClean="0">
                                      <a:solidFill>
                                        <a:schemeClr val="accent4">
                                          <a:lumMod val="75000"/>
                                        </a:schemeClr>
                                      </a:solidFill>
                                      <a:latin typeface="Cambria Math" panose="02040503050406030204" pitchFamily="18" charset="0"/>
                                    </a:rPr>
                                    <m:t>𝑫</m:t>
                                  </m:r>
                                  <m:sSubSup>
                                    <m:sSubSupPr>
                                      <m:ctrlPr>
                                        <a:rPr lang="en-GB" sz="1600" b="1" i="1" smtClean="0">
                                          <a:solidFill>
                                            <a:schemeClr val="accent4">
                                              <a:lumMod val="75000"/>
                                            </a:schemeClr>
                                          </a:solidFill>
                                          <a:latin typeface="Cambria Math" panose="02040503050406030204" pitchFamily="18" charset="0"/>
                                        </a:rPr>
                                      </m:ctrlPr>
                                    </m:sSubSupPr>
                                    <m:e>
                                      <m:r>
                                        <a:rPr lang="en-GB" sz="1600" b="1" i="1" smtClean="0">
                                          <a:solidFill>
                                            <a:schemeClr val="accent4">
                                              <a:lumMod val="75000"/>
                                            </a:schemeClr>
                                          </a:solidFill>
                                          <a:latin typeface="Cambria Math" panose="02040503050406030204" pitchFamily="18" charset="0"/>
                                        </a:rPr>
                                        <m:t>𝑭</m:t>
                                      </m:r>
                                    </m:e>
                                    <m:sub>
                                      <m:r>
                                        <a:rPr lang="en-GB" sz="1600" b="1" i="1" smtClean="0">
                                          <a:solidFill>
                                            <a:schemeClr val="accent4">
                                              <a:lumMod val="75000"/>
                                            </a:schemeClr>
                                          </a:solidFill>
                                          <a:latin typeface="Cambria Math" panose="02040503050406030204" pitchFamily="18" charset="0"/>
                                        </a:rPr>
                                        <m:t>𝒕</m:t>
                                      </m:r>
                                    </m:sub>
                                    <m:sup>
                                      <m:r>
                                        <a:rPr lang="en-GB" sz="1600" b="1" i="1" smtClean="0">
                                          <a:solidFill>
                                            <a:schemeClr val="accent4">
                                              <a:lumMod val="75000"/>
                                            </a:schemeClr>
                                          </a:solidFill>
                                          <a:latin typeface="Cambria Math" panose="02040503050406030204" pitchFamily="18" charset="0"/>
                                        </a:rPr>
                                        <m:t>𝑭𝒘𝒅</m:t>
                                      </m:r>
                                    </m:sup>
                                  </m:sSubSup>
                                </m:e>
                              </m:d>
                            </m:e>
                          </m:func>
                          <m:r>
                            <a:rPr lang="en-GB" sz="1600" b="0" i="1" smtClean="0">
                              <a:solidFill>
                                <a:schemeClr val="accent4">
                                  <a:lumMod val="75000"/>
                                </a:schemeClr>
                              </a:solidFill>
                              <a:latin typeface="Cambria Math" panose="02040503050406030204" pitchFamily="18" charset="0"/>
                              <a:ea typeface="Cambria Math" panose="02040503050406030204" pitchFamily="18" charset="0"/>
                            </a:rPr>
                            <m:t>+</m:t>
                          </m:r>
                          <m:func>
                            <m:funcPr>
                              <m:ctrlPr>
                                <a:rPr lang="en-GB" sz="1600" b="1" i="1" smtClean="0">
                                  <a:solidFill>
                                    <a:schemeClr val="accent4">
                                      <a:lumMod val="75000"/>
                                    </a:schemeClr>
                                  </a:solidFill>
                                  <a:latin typeface="Cambria Math" panose="02040503050406030204" pitchFamily="18" charset="0"/>
                                  <a:ea typeface="Cambria Math" panose="02040503050406030204" pitchFamily="18" charset="0"/>
                                </a:rPr>
                              </m:ctrlPr>
                            </m:funcPr>
                            <m:fName>
                              <m:r>
                                <a:rPr lang="en-GB" sz="1600" b="1" i="1">
                                  <a:solidFill>
                                    <a:schemeClr val="accent4">
                                      <a:lumMod val="75000"/>
                                    </a:schemeClr>
                                  </a:solidFill>
                                  <a:latin typeface="Cambria Math" panose="02040503050406030204" pitchFamily="18" charset="0"/>
                                </a:rPr>
                                <m:t>𝒍𝒏</m:t>
                              </m:r>
                            </m:fName>
                            <m:e>
                              <m:d>
                                <m:dPr>
                                  <m:ctrlPr>
                                    <a:rPr lang="en-GB" sz="1600" b="1" i="1">
                                      <a:solidFill>
                                        <a:schemeClr val="accent4">
                                          <a:lumMod val="75000"/>
                                        </a:schemeClr>
                                      </a:solidFill>
                                      <a:latin typeface="Cambria Math" panose="02040503050406030204" pitchFamily="18" charset="0"/>
                                    </a:rPr>
                                  </m:ctrlPr>
                                </m:dPr>
                                <m:e>
                                  <m:r>
                                    <a:rPr lang="en-GB" sz="1600" b="1" i="1" smtClean="0">
                                      <a:solidFill>
                                        <a:schemeClr val="accent4">
                                          <a:lumMod val="75000"/>
                                        </a:schemeClr>
                                      </a:solidFill>
                                      <a:latin typeface="Cambria Math" panose="02040503050406030204" pitchFamily="18" charset="0"/>
                                    </a:rPr>
                                    <m:t>𝑫</m:t>
                                  </m:r>
                                  <m:sSubSup>
                                    <m:sSubSupPr>
                                      <m:ctrlPr>
                                        <a:rPr lang="en-GB" sz="1600" b="1" i="1" smtClean="0">
                                          <a:solidFill>
                                            <a:schemeClr val="accent4">
                                              <a:lumMod val="75000"/>
                                            </a:schemeClr>
                                          </a:solidFill>
                                          <a:latin typeface="Cambria Math" panose="02040503050406030204" pitchFamily="18" charset="0"/>
                                        </a:rPr>
                                      </m:ctrlPr>
                                    </m:sSubSupPr>
                                    <m:e>
                                      <m:r>
                                        <a:rPr lang="en-GB" sz="1600" b="1" i="1" smtClean="0">
                                          <a:solidFill>
                                            <a:schemeClr val="accent4">
                                              <a:lumMod val="75000"/>
                                            </a:schemeClr>
                                          </a:solidFill>
                                          <a:latin typeface="Cambria Math" panose="02040503050406030204" pitchFamily="18" charset="0"/>
                                        </a:rPr>
                                        <m:t>𝑭</m:t>
                                      </m:r>
                                    </m:e>
                                    <m:sub>
                                      <m:r>
                                        <a:rPr lang="en-GB" sz="1600" b="1" i="1" smtClean="0">
                                          <a:solidFill>
                                            <a:schemeClr val="accent4">
                                              <a:lumMod val="75000"/>
                                            </a:schemeClr>
                                          </a:solidFill>
                                          <a:latin typeface="Cambria Math" panose="02040503050406030204" pitchFamily="18" charset="0"/>
                                        </a:rPr>
                                        <m:t>𝒕</m:t>
                                      </m:r>
                                    </m:sub>
                                    <m:sup>
                                      <m:r>
                                        <a:rPr lang="en-GB" sz="1600" b="1" i="1" smtClean="0">
                                          <a:solidFill>
                                            <a:schemeClr val="accent4">
                                              <a:lumMod val="75000"/>
                                            </a:schemeClr>
                                          </a:solidFill>
                                          <a:latin typeface="Cambria Math" panose="02040503050406030204" pitchFamily="18" charset="0"/>
                                        </a:rPr>
                                        <m:t>𝑫𝒊𝒗</m:t>
                                      </m:r>
                                    </m:sup>
                                  </m:sSubSup>
                                </m:e>
                              </m:d>
                            </m:e>
                          </m:func>
                          <m:r>
                            <a:rPr lang="en-GB" sz="1600" b="0" i="1" smtClean="0">
                              <a:latin typeface="Cambria Math" panose="02040503050406030204" pitchFamily="18" charset="0"/>
                            </a:rPr>
                            <m:t>+</m:t>
                          </m:r>
                          <m:f>
                            <m:fPr>
                              <m:ctrlPr>
                                <a:rPr lang="en-GB" sz="1600" i="1">
                                  <a:latin typeface="Cambria Math" panose="02040503050406030204" pitchFamily="18" charset="0"/>
                                  <a:ea typeface="Cambria Math" panose="02040503050406030204" pitchFamily="18" charset="0"/>
                                </a:rPr>
                              </m:ctrlPr>
                            </m:fPr>
                            <m:num>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𝜎</m:t>
                                  </m:r>
                                </m:e>
                                <m:sub>
                                  <m:r>
                                    <a:rPr lang="en-GB" sz="1600" i="1">
                                      <a:latin typeface="Cambria Math" panose="02040503050406030204" pitchFamily="18" charset="0"/>
                                      <a:ea typeface="Cambria Math" panose="02040503050406030204" pitchFamily="18" charset="0"/>
                                    </a:rPr>
                                    <m:t>𝐾</m:t>
                                  </m:r>
                                  <m:r>
                                    <a:rPr lang="en-GB"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𝑡</m:t>
                                  </m:r>
                                </m:sub>
                                <m:sup>
                                  <m:r>
                                    <a:rPr lang="en-GB" sz="1600" i="1">
                                      <a:latin typeface="Cambria Math" panose="02040503050406030204" pitchFamily="18" charset="0"/>
                                      <a:ea typeface="Cambria Math" panose="02040503050406030204" pitchFamily="18" charset="0"/>
                                    </a:rPr>
                                    <m:t>2</m:t>
                                  </m:r>
                                </m:sup>
                              </m:sSubSup>
                            </m:num>
                            <m:den>
                              <m:r>
                                <a:rPr lang="en-GB" sz="1600" i="1">
                                  <a:latin typeface="Cambria Math" panose="02040503050406030204" pitchFamily="18" charset="0"/>
                                  <a:ea typeface="Cambria Math" panose="02040503050406030204" pitchFamily="18" charset="0"/>
                                </a:rPr>
                                <m:t>2</m:t>
                              </m:r>
                            </m:den>
                          </m:f>
                          <m:r>
                            <a:rPr lang="en-GB" sz="1600" b="0" i="1" smtClean="0">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𝑇</m:t>
                          </m:r>
                          <m:r>
                            <a:rPr lang="en-GB" sz="1600" b="0" i="1" smtClean="0">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𝑡</m:t>
                          </m:r>
                          <m:r>
                            <a:rPr lang="en-GB" sz="1600" b="0" i="1" smtClean="0">
                              <a:latin typeface="Cambria Math" panose="02040503050406030204" pitchFamily="18" charset="0"/>
                              <a:ea typeface="Cambria Math" panose="02040503050406030204" pitchFamily="18" charset="0"/>
                            </a:rPr>
                            <m:t>)</m:t>
                          </m:r>
                        </m:num>
                        <m:den>
                          <m:sSub>
                            <m:sSubPr>
                              <m:ctrlPr>
                                <a:rPr lang="en-GB" sz="1600" b="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𝜎</m:t>
                              </m:r>
                            </m:e>
                            <m:sub>
                              <m:r>
                                <a:rPr lang="en-GB" sz="1600" i="1">
                                  <a:latin typeface="Cambria Math" panose="02040503050406030204" pitchFamily="18" charset="0"/>
                                  <a:ea typeface="Cambria Math" panose="02040503050406030204" pitchFamily="18" charset="0"/>
                                </a:rPr>
                                <m:t>𝐾</m:t>
                              </m:r>
                              <m:r>
                                <a:rPr lang="en-GB"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𝑡</m:t>
                              </m:r>
                            </m:sub>
                          </m:sSub>
                          <m:rad>
                            <m:radPr>
                              <m:degHide m:val="on"/>
                              <m:ctrlPr>
                                <a:rPr lang="en-GB" sz="1600" i="1" smtClean="0">
                                  <a:latin typeface="Cambria Math" panose="02040503050406030204" pitchFamily="18" charset="0"/>
                                  <a:ea typeface="Cambria Math" panose="02040503050406030204" pitchFamily="18" charset="0"/>
                                </a:rPr>
                              </m:ctrlPr>
                            </m:radPr>
                            <m:deg/>
                            <m:e>
                              <m:r>
                                <a:rPr lang="en-GB" sz="1600" b="0" i="1" smtClean="0">
                                  <a:latin typeface="Cambria Math" panose="02040503050406030204" pitchFamily="18" charset="0"/>
                                  <a:ea typeface="Cambria Math" panose="02040503050406030204" pitchFamily="18" charset="0"/>
                                </a:rPr>
                                <m:t>𝑇</m:t>
                              </m:r>
                              <m:r>
                                <a:rPr lang="en-GB" sz="1600" b="0" i="1" smtClean="0">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𝑡</m:t>
                              </m:r>
                            </m:e>
                          </m:rad>
                        </m:den>
                      </m:f>
                    </m:oMath>
                  </m:oMathPara>
                </a14:m>
                <a:endParaRPr lang="en-GB" sz="1600" dirty="0"/>
              </a:p>
            </p:txBody>
          </p:sp>
        </mc:Choice>
        <mc:Fallback>
          <p:sp>
            <p:nvSpPr>
              <p:cNvPr id="24" name="TextBox 23">
                <a:extLst>
                  <a:ext uri="{FF2B5EF4-FFF2-40B4-BE49-F238E27FC236}">
                    <a16:creationId xmlns:a16="http://schemas.microsoft.com/office/drawing/2014/main" id="{4D6F1467-472B-4A2B-03B5-E7607B3CDACF}"/>
                  </a:ext>
                </a:extLst>
              </p:cNvPr>
              <p:cNvSpPr txBox="1">
                <a:spLocks noRot="1" noChangeAspect="1" noMove="1" noResize="1" noEditPoints="1" noAdjustHandles="1" noChangeArrowheads="1" noChangeShapeType="1" noTextEdit="1"/>
              </p:cNvSpPr>
              <p:nvPr/>
            </p:nvSpPr>
            <p:spPr>
              <a:xfrm>
                <a:off x="12454813" y="1478668"/>
                <a:ext cx="4406784" cy="825098"/>
              </a:xfrm>
              <a:prstGeom prst="rect">
                <a:avLst/>
              </a:prstGeom>
              <a:blipFill>
                <a:blip r:embed="rId21"/>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F00C49C4-299C-2788-A0FF-E31B830D1D40}"/>
                  </a:ext>
                </a:extLst>
              </p:cNvPr>
              <p:cNvSpPr txBox="1"/>
              <p:nvPr/>
            </p:nvSpPr>
            <p:spPr>
              <a:xfrm>
                <a:off x="12454813" y="2433403"/>
                <a:ext cx="2899705" cy="10833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b="0" i="1" smtClean="0">
                              <a:latin typeface="Cambria Math" panose="02040503050406030204" pitchFamily="18" charset="0"/>
                              <a:ea typeface="Cambria Math" panose="02040503050406030204" pitchFamily="18" charset="0"/>
                            </a:rPr>
                          </m:ctrlPr>
                        </m:fPr>
                        <m:num>
                          <m:func>
                            <m:funcPr>
                              <m:ctrlPr>
                                <a:rPr lang="en-GB" sz="1600" b="0" i="1" smtClean="0">
                                  <a:latin typeface="Cambria Math" panose="02040503050406030204" pitchFamily="18" charset="0"/>
                                </a:rPr>
                              </m:ctrlPr>
                            </m:funcPr>
                            <m:fName>
                              <m:r>
                                <m:rPr>
                                  <m:sty m:val="p"/>
                                </m:rPr>
                                <a:rPr lang="en-GB" sz="1600" b="0" i="0" smtClean="0">
                                  <a:latin typeface="Cambria Math" panose="02040503050406030204" pitchFamily="18" charset="0"/>
                                </a:rPr>
                                <m:t>ln</m:t>
                              </m:r>
                            </m:fName>
                            <m:e>
                              <m:d>
                                <m:dPr>
                                  <m:ctrlPr>
                                    <a:rPr lang="en-GB" sz="1600" b="0" i="1" smtClean="0">
                                      <a:latin typeface="Cambria Math" panose="02040503050406030204" pitchFamily="18" charset="0"/>
                                    </a:rPr>
                                  </m:ctrlPr>
                                </m:dPr>
                                <m:e>
                                  <m:f>
                                    <m:fPr>
                                      <m:ctrlPr>
                                        <a:rPr lang="en-GB" sz="1600" b="0" i="1" smtClean="0">
                                          <a:solidFill>
                                            <a:schemeClr val="accent4">
                                              <a:lumMod val="75000"/>
                                            </a:schemeClr>
                                          </a:solidFill>
                                          <a:latin typeface="Cambria Math" panose="02040503050406030204" pitchFamily="18" charset="0"/>
                                        </a:rPr>
                                      </m:ctrlPr>
                                    </m:fPr>
                                    <m:num>
                                      <m:sSub>
                                        <m:sSubPr>
                                          <m:ctrlPr>
                                            <a:rPr lang="en-GB" sz="1600" b="1" i="1" smtClean="0">
                                              <a:solidFill>
                                                <a:schemeClr val="accent4">
                                                  <a:lumMod val="75000"/>
                                                </a:schemeClr>
                                              </a:solidFill>
                                              <a:latin typeface="Cambria Math" panose="02040503050406030204" pitchFamily="18" charset="0"/>
                                            </a:rPr>
                                          </m:ctrlPr>
                                        </m:sSubPr>
                                        <m:e>
                                          <m:r>
                                            <a:rPr lang="en-GB" sz="1600" b="1" i="1">
                                              <a:solidFill>
                                                <a:schemeClr val="accent4">
                                                  <a:lumMod val="75000"/>
                                                </a:schemeClr>
                                              </a:solidFill>
                                              <a:latin typeface="Cambria Math" panose="02040503050406030204" pitchFamily="18" charset="0"/>
                                            </a:rPr>
                                            <m:t>𝑺</m:t>
                                          </m:r>
                                        </m:e>
                                        <m:sub>
                                          <m:r>
                                            <a:rPr lang="en-GB" sz="1600" b="1" i="1" smtClean="0">
                                              <a:solidFill>
                                                <a:schemeClr val="accent4">
                                                  <a:lumMod val="75000"/>
                                                </a:schemeClr>
                                              </a:solidFill>
                                              <a:latin typeface="Cambria Math" panose="02040503050406030204" pitchFamily="18" charset="0"/>
                                            </a:rPr>
                                            <m:t>𝒕</m:t>
                                          </m:r>
                                        </m:sub>
                                      </m:sSub>
                                      <m:r>
                                        <a:rPr lang="en-GB" sz="1600" b="1" i="1" smtClean="0">
                                          <a:solidFill>
                                            <a:schemeClr val="accent4">
                                              <a:lumMod val="75000"/>
                                            </a:schemeClr>
                                          </a:solidFill>
                                          <a:latin typeface="Cambria Math" panose="02040503050406030204" pitchFamily="18" charset="0"/>
                                          <a:ea typeface="Cambria Math" panose="02040503050406030204" pitchFamily="18" charset="0"/>
                                        </a:rPr>
                                        <m:t>∙</m:t>
                                      </m:r>
                                      <m:f>
                                        <m:fPr>
                                          <m:ctrlPr>
                                            <a:rPr lang="en-GB" sz="1600" b="1" i="1" smtClean="0">
                                              <a:solidFill>
                                                <a:schemeClr val="accent4">
                                                  <a:lumMod val="75000"/>
                                                </a:schemeClr>
                                              </a:solidFill>
                                              <a:latin typeface="Cambria Math" panose="02040503050406030204" pitchFamily="18" charset="0"/>
                                              <a:ea typeface="Cambria Math" panose="02040503050406030204" pitchFamily="18" charset="0"/>
                                            </a:rPr>
                                          </m:ctrlPr>
                                        </m:fPr>
                                        <m:num>
                                          <m:r>
                                            <a:rPr lang="en-GB" sz="1600" b="1" i="1">
                                              <a:solidFill>
                                                <a:schemeClr val="accent4">
                                                  <a:lumMod val="75000"/>
                                                </a:schemeClr>
                                              </a:solidFill>
                                              <a:latin typeface="Cambria Math" panose="02040503050406030204" pitchFamily="18" charset="0"/>
                                            </a:rPr>
                                            <m:t>𝑫</m:t>
                                          </m:r>
                                          <m:sSubSup>
                                            <m:sSubSupPr>
                                              <m:ctrlPr>
                                                <a:rPr lang="en-GB" sz="1600" b="1" i="1">
                                                  <a:solidFill>
                                                    <a:schemeClr val="accent4">
                                                      <a:lumMod val="75000"/>
                                                    </a:schemeClr>
                                                  </a:solidFill>
                                                  <a:latin typeface="Cambria Math" panose="02040503050406030204" pitchFamily="18" charset="0"/>
                                                </a:rPr>
                                              </m:ctrlPr>
                                            </m:sSubSupPr>
                                            <m:e>
                                              <m:r>
                                                <a:rPr lang="en-GB" sz="1600" b="1" i="1">
                                                  <a:solidFill>
                                                    <a:schemeClr val="accent4">
                                                      <a:lumMod val="75000"/>
                                                    </a:schemeClr>
                                                  </a:solidFill>
                                                  <a:latin typeface="Cambria Math" panose="02040503050406030204" pitchFamily="18" charset="0"/>
                                                </a:rPr>
                                                <m:t>𝑭</m:t>
                                              </m:r>
                                            </m:e>
                                            <m:sub>
                                              <m:r>
                                                <a:rPr lang="en-GB" sz="1600" b="1" i="1">
                                                  <a:solidFill>
                                                    <a:schemeClr val="accent4">
                                                      <a:lumMod val="75000"/>
                                                    </a:schemeClr>
                                                  </a:solidFill>
                                                  <a:latin typeface="Cambria Math" panose="02040503050406030204" pitchFamily="18" charset="0"/>
                                                </a:rPr>
                                                <m:t>𝒕</m:t>
                                              </m:r>
                                            </m:sub>
                                            <m:sup>
                                              <m:r>
                                                <a:rPr lang="en-GB" sz="1600" b="1" i="1">
                                                  <a:solidFill>
                                                    <a:schemeClr val="accent4">
                                                      <a:lumMod val="75000"/>
                                                    </a:schemeClr>
                                                  </a:solidFill>
                                                  <a:latin typeface="Cambria Math" panose="02040503050406030204" pitchFamily="18" charset="0"/>
                                                </a:rPr>
                                                <m:t>𝑫𝒊𝒗</m:t>
                                              </m:r>
                                            </m:sup>
                                          </m:sSubSup>
                                        </m:num>
                                        <m:den>
                                          <m:r>
                                            <a:rPr lang="en-GB" sz="1600" b="1" i="1">
                                              <a:solidFill>
                                                <a:schemeClr val="accent4">
                                                  <a:lumMod val="75000"/>
                                                </a:schemeClr>
                                              </a:solidFill>
                                              <a:latin typeface="Cambria Math" panose="02040503050406030204" pitchFamily="18" charset="0"/>
                                            </a:rPr>
                                            <m:t>𝑫</m:t>
                                          </m:r>
                                          <m:sSubSup>
                                            <m:sSubSupPr>
                                              <m:ctrlPr>
                                                <a:rPr lang="en-GB" sz="1600" b="1" i="1">
                                                  <a:solidFill>
                                                    <a:schemeClr val="accent4">
                                                      <a:lumMod val="75000"/>
                                                    </a:schemeClr>
                                                  </a:solidFill>
                                                  <a:latin typeface="Cambria Math" panose="02040503050406030204" pitchFamily="18" charset="0"/>
                                                </a:rPr>
                                              </m:ctrlPr>
                                            </m:sSubSupPr>
                                            <m:e>
                                              <m:r>
                                                <a:rPr lang="en-GB" sz="1600" b="1" i="1">
                                                  <a:solidFill>
                                                    <a:schemeClr val="accent4">
                                                      <a:lumMod val="75000"/>
                                                    </a:schemeClr>
                                                  </a:solidFill>
                                                  <a:latin typeface="Cambria Math" panose="02040503050406030204" pitchFamily="18" charset="0"/>
                                                </a:rPr>
                                                <m:t>𝑭</m:t>
                                              </m:r>
                                            </m:e>
                                            <m:sub>
                                              <m:r>
                                                <a:rPr lang="en-GB" sz="1600" b="1" i="1">
                                                  <a:solidFill>
                                                    <a:schemeClr val="accent4">
                                                      <a:lumMod val="75000"/>
                                                    </a:schemeClr>
                                                  </a:solidFill>
                                                  <a:latin typeface="Cambria Math" panose="02040503050406030204" pitchFamily="18" charset="0"/>
                                                </a:rPr>
                                                <m:t>𝒕</m:t>
                                              </m:r>
                                            </m:sub>
                                            <m:sup>
                                              <m:r>
                                                <a:rPr lang="en-GB" sz="1600" b="1" i="1">
                                                  <a:solidFill>
                                                    <a:schemeClr val="accent4">
                                                      <a:lumMod val="75000"/>
                                                    </a:schemeClr>
                                                  </a:solidFill>
                                                  <a:latin typeface="Cambria Math" panose="02040503050406030204" pitchFamily="18" charset="0"/>
                                                </a:rPr>
                                                <m:t>𝑭𝒘𝒅</m:t>
                                              </m:r>
                                            </m:sup>
                                          </m:sSubSup>
                                        </m:den>
                                      </m:f>
                                    </m:num>
                                    <m:den>
                                      <m:r>
                                        <a:rPr lang="en-GB" sz="1600" b="0" i="1" smtClean="0">
                                          <a:latin typeface="Cambria Math" panose="02040503050406030204" pitchFamily="18" charset="0"/>
                                        </a:rPr>
                                        <m:t>𝐾</m:t>
                                      </m:r>
                                    </m:den>
                                  </m:f>
                                </m:e>
                              </m:d>
                            </m:e>
                          </m:func>
                          <m:r>
                            <a:rPr lang="en-GB" sz="1600" b="0" i="1" smtClean="0">
                              <a:latin typeface="Cambria Math" panose="02040503050406030204" pitchFamily="18" charset="0"/>
                            </a:rPr>
                            <m:t>+</m:t>
                          </m:r>
                          <m:f>
                            <m:fPr>
                              <m:ctrlPr>
                                <a:rPr lang="en-GB" sz="1600" i="1">
                                  <a:latin typeface="Cambria Math" panose="02040503050406030204" pitchFamily="18" charset="0"/>
                                  <a:ea typeface="Cambria Math" panose="02040503050406030204" pitchFamily="18" charset="0"/>
                                </a:rPr>
                              </m:ctrlPr>
                            </m:fPr>
                            <m:num>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𝜎</m:t>
                                  </m:r>
                                </m:e>
                                <m:sub>
                                  <m:r>
                                    <a:rPr lang="en-GB" sz="1600" i="1">
                                      <a:latin typeface="Cambria Math" panose="02040503050406030204" pitchFamily="18" charset="0"/>
                                      <a:ea typeface="Cambria Math" panose="02040503050406030204" pitchFamily="18" charset="0"/>
                                    </a:rPr>
                                    <m:t>𝐾</m:t>
                                  </m:r>
                                  <m:r>
                                    <a:rPr lang="en-GB"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𝑡</m:t>
                                  </m:r>
                                </m:sub>
                                <m:sup>
                                  <m:r>
                                    <a:rPr lang="en-GB" sz="1600" i="1">
                                      <a:latin typeface="Cambria Math" panose="02040503050406030204" pitchFamily="18" charset="0"/>
                                      <a:ea typeface="Cambria Math" panose="02040503050406030204" pitchFamily="18" charset="0"/>
                                    </a:rPr>
                                    <m:t>2</m:t>
                                  </m:r>
                                </m:sup>
                              </m:sSubSup>
                            </m:num>
                            <m:den>
                              <m:r>
                                <a:rPr lang="en-GB" sz="1600" i="1">
                                  <a:latin typeface="Cambria Math" panose="02040503050406030204" pitchFamily="18" charset="0"/>
                                  <a:ea typeface="Cambria Math" panose="02040503050406030204" pitchFamily="18" charset="0"/>
                                </a:rPr>
                                <m:t>2</m:t>
                              </m:r>
                            </m:den>
                          </m:f>
                          <m:r>
                            <a:rPr lang="en-GB" sz="1600" b="0" i="1" smtClean="0">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𝑇</m:t>
                          </m:r>
                          <m:r>
                            <a:rPr lang="en-GB"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𝑡</m:t>
                          </m:r>
                          <m:r>
                            <a:rPr lang="en-GB" sz="1600" b="1" i="1">
                              <a:latin typeface="Cambria Math" panose="02040503050406030204" pitchFamily="18" charset="0"/>
                              <a:ea typeface="Cambria Math" panose="02040503050406030204" pitchFamily="18" charset="0"/>
                            </a:rPr>
                            <m:t>)</m:t>
                          </m:r>
                        </m:num>
                        <m:den>
                          <m:sSub>
                            <m:sSubPr>
                              <m:ctrlPr>
                                <a:rPr lang="en-GB" sz="1600" b="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𝜎</m:t>
                              </m:r>
                            </m:e>
                            <m:sub>
                              <m:r>
                                <a:rPr lang="en-GB" sz="1600" i="1">
                                  <a:latin typeface="Cambria Math" panose="02040503050406030204" pitchFamily="18" charset="0"/>
                                  <a:ea typeface="Cambria Math" panose="02040503050406030204" pitchFamily="18" charset="0"/>
                                </a:rPr>
                                <m:t>𝐾</m:t>
                              </m:r>
                              <m:r>
                                <a:rPr lang="en-GB"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𝑡</m:t>
                              </m:r>
                            </m:sub>
                          </m:sSub>
                          <m:r>
                            <a:rPr lang="en-GB" sz="1600" i="1" smtClean="0">
                              <a:latin typeface="Cambria Math" panose="02040503050406030204" pitchFamily="18" charset="0"/>
                              <a:ea typeface="Cambria Math" panose="02040503050406030204" pitchFamily="18" charset="0"/>
                            </a:rPr>
                            <m:t>𝑇</m:t>
                          </m:r>
                          <m:r>
                            <a:rPr lang="en-GB" sz="1600" b="0" i="1" smtClean="0">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𝑡</m:t>
                          </m:r>
                        </m:den>
                      </m:f>
                    </m:oMath>
                  </m:oMathPara>
                </a14:m>
                <a:endParaRPr lang="en-GB" sz="1600" dirty="0"/>
              </a:p>
            </p:txBody>
          </p:sp>
        </mc:Choice>
        <mc:Fallback>
          <p:sp>
            <p:nvSpPr>
              <p:cNvPr id="26" name="TextBox 25">
                <a:extLst>
                  <a:ext uri="{FF2B5EF4-FFF2-40B4-BE49-F238E27FC236}">
                    <a16:creationId xmlns:a16="http://schemas.microsoft.com/office/drawing/2014/main" id="{F00C49C4-299C-2788-A0FF-E31B830D1D40}"/>
                  </a:ext>
                </a:extLst>
              </p:cNvPr>
              <p:cNvSpPr txBox="1">
                <a:spLocks noRot="1" noChangeAspect="1" noMove="1" noResize="1" noEditPoints="1" noAdjustHandles="1" noChangeArrowheads="1" noChangeShapeType="1" noTextEdit="1"/>
              </p:cNvSpPr>
              <p:nvPr/>
            </p:nvSpPr>
            <p:spPr>
              <a:xfrm>
                <a:off x="12454813" y="2433403"/>
                <a:ext cx="2899705" cy="1083310"/>
              </a:xfrm>
              <a:prstGeom prst="rect">
                <a:avLst/>
              </a:prstGeom>
              <a:blipFill>
                <a:blip r:embed="rId22"/>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A8E17C1E-34DE-3976-324E-319A6E007EC2}"/>
                  </a:ext>
                </a:extLst>
              </p:cNvPr>
              <p:cNvSpPr txBox="1"/>
              <p:nvPr/>
            </p:nvSpPr>
            <p:spPr>
              <a:xfrm>
                <a:off x="1174279" y="829311"/>
                <a:ext cx="3946302" cy="3684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600" b="1" i="1" smtClean="0">
                              <a:solidFill>
                                <a:schemeClr val="accent4"/>
                              </a:solidFill>
                              <a:latin typeface="Cambria Math" panose="02040503050406030204" pitchFamily="18" charset="0"/>
                            </a:rPr>
                          </m:ctrlPr>
                        </m:sSubPr>
                        <m:e>
                          <m:r>
                            <a:rPr lang="en-GB" sz="1600" b="1" i="1" smtClean="0">
                              <a:solidFill>
                                <a:schemeClr val="accent4"/>
                              </a:solidFill>
                              <a:latin typeface="Cambria Math" panose="02040503050406030204" pitchFamily="18" charset="0"/>
                            </a:rPr>
                            <m:t>𝑭</m:t>
                          </m:r>
                        </m:e>
                        <m:sub>
                          <m:r>
                            <a:rPr lang="en-GB" sz="1600" b="1" i="1" smtClean="0">
                              <a:solidFill>
                                <a:schemeClr val="accent4"/>
                              </a:solidFill>
                              <a:latin typeface="Cambria Math" panose="02040503050406030204" pitchFamily="18" charset="0"/>
                            </a:rPr>
                            <m:t>𝒕</m:t>
                          </m:r>
                        </m:sub>
                      </m:sSub>
                      <m:r>
                        <a:rPr lang="en-GB" sz="1600" b="1" i="1" smtClean="0">
                          <a:solidFill>
                            <a:schemeClr val="accent4"/>
                          </a:solidFill>
                          <a:latin typeface="Cambria Math" panose="02040503050406030204" pitchFamily="18" charset="0"/>
                        </a:rPr>
                        <m:t>=</m:t>
                      </m:r>
                      <m:sSub>
                        <m:sSubPr>
                          <m:ctrlPr>
                            <a:rPr lang="en-GB" sz="1600" b="1" i="1" smtClean="0">
                              <a:solidFill>
                                <a:schemeClr val="accent4"/>
                              </a:solidFill>
                              <a:latin typeface="Cambria Math" panose="02040503050406030204" pitchFamily="18" charset="0"/>
                            </a:rPr>
                          </m:ctrlPr>
                        </m:sSubPr>
                        <m:e>
                          <m:r>
                            <a:rPr lang="en-GB" sz="1600" b="1" i="1" smtClean="0">
                              <a:solidFill>
                                <a:schemeClr val="accent4"/>
                              </a:solidFill>
                              <a:latin typeface="Cambria Math" panose="02040503050406030204" pitchFamily="18" charset="0"/>
                            </a:rPr>
                            <m:t>𝑺</m:t>
                          </m:r>
                        </m:e>
                        <m:sub>
                          <m:r>
                            <a:rPr lang="en-GB" sz="1600" b="1" i="1" smtClean="0">
                              <a:solidFill>
                                <a:schemeClr val="accent4"/>
                              </a:solidFill>
                              <a:latin typeface="Cambria Math" panose="02040503050406030204" pitchFamily="18" charset="0"/>
                            </a:rPr>
                            <m:t>𝒕</m:t>
                          </m:r>
                        </m:sub>
                      </m:sSub>
                      <m:r>
                        <a:rPr lang="en-GB" sz="1600" b="1" i="1" smtClean="0">
                          <a:solidFill>
                            <a:schemeClr val="accent4"/>
                          </a:solidFill>
                          <a:latin typeface="Cambria Math" panose="02040503050406030204" pitchFamily="18" charset="0"/>
                          <a:ea typeface="Cambria Math" panose="02040503050406030204" pitchFamily="18" charset="0"/>
                        </a:rPr>
                        <m:t>∙</m:t>
                      </m:r>
                      <m:r>
                        <a:rPr lang="en-GB" sz="1600" b="1" i="1" smtClean="0">
                          <a:solidFill>
                            <a:schemeClr val="accent4"/>
                          </a:solidFill>
                          <a:latin typeface="Cambria Math" panose="02040503050406030204" pitchFamily="18" charset="0"/>
                        </a:rPr>
                        <m:t>𝒆𝒙𝒑</m:t>
                      </m:r>
                      <m:d>
                        <m:dPr>
                          <m:ctrlPr>
                            <a:rPr lang="en-GB" sz="1600" b="1" i="1" smtClean="0">
                              <a:solidFill>
                                <a:schemeClr val="accent4"/>
                              </a:solidFill>
                              <a:latin typeface="Cambria Math" panose="02040503050406030204" pitchFamily="18" charset="0"/>
                            </a:rPr>
                          </m:ctrlPr>
                        </m:dPr>
                        <m:e>
                          <m:d>
                            <m:dPr>
                              <m:ctrlPr>
                                <a:rPr lang="en-GB" sz="1600" b="1" i="1" smtClean="0">
                                  <a:solidFill>
                                    <a:schemeClr val="accent4"/>
                                  </a:solidFill>
                                  <a:latin typeface="Cambria Math" panose="02040503050406030204" pitchFamily="18" charset="0"/>
                                </a:rPr>
                              </m:ctrlPr>
                            </m:dPr>
                            <m:e>
                              <m:sSubSup>
                                <m:sSubSupPr>
                                  <m:ctrlPr>
                                    <a:rPr lang="en-GB" sz="1600" b="1" i="1" smtClean="0">
                                      <a:solidFill>
                                        <a:schemeClr val="accent4"/>
                                      </a:solidFill>
                                      <a:latin typeface="Cambria Math" panose="02040503050406030204" pitchFamily="18" charset="0"/>
                                    </a:rPr>
                                  </m:ctrlPr>
                                </m:sSubSupPr>
                                <m:e>
                                  <m:r>
                                    <a:rPr lang="en-GB" sz="1600" b="1" i="1" smtClean="0">
                                      <a:solidFill>
                                        <a:schemeClr val="accent4"/>
                                      </a:solidFill>
                                      <a:latin typeface="Cambria Math" panose="02040503050406030204" pitchFamily="18" charset="0"/>
                                    </a:rPr>
                                    <m:t>𝒓</m:t>
                                  </m:r>
                                </m:e>
                                <m:sub>
                                  <m:r>
                                    <a:rPr lang="en-GB" sz="1600" b="1" i="1" smtClean="0">
                                      <a:solidFill>
                                        <a:schemeClr val="accent4"/>
                                      </a:solidFill>
                                      <a:latin typeface="Cambria Math" panose="02040503050406030204" pitchFamily="18" charset="0"/>
                                    </a:rPr>
                                    <m:t>𝒕</m:t>
                                  </m:r>
                                </m:sub>
                                <m:sup>
                                  <m:r>
                                    <a:rPr lang="en-GB" sz="1600" b="1" i="1" smtClean="0">
                                      <a:solidFill>
                                        <a:schemeClr val="accent4"/>
                                      </a:solidFill>
                                      <a:latin typeface="Cambria Math" panose="02040503050406030204" pitchFamily="18" charset="0"/>
                                    </a:rPr>
                                    <m:t>𝑭𝒘𝒅</m:t>
                                  </m:r>
                                </m:sup>
                              </m:sSubSup>
                              <m:r>
                                <a:rPr lang="en-GB" sz="1600" b="1" i="1" smtClean="0">
                                  <a:solidFill>
                                    <a:schemeClr val="accent4"/>
                                  </a:solidFill>
                                  <a:latin typeface="Cambria Math" panose="02040503050406030204" pitchFamily="18" charset="0"/>
                                </a:rPr>
                                <m:t>−</m:t>
                              </m:r>
                              <m:sSub>
                                <m:sSubPr>
                                  <m:ctrlPr>
                                    <a:rPr lang="en-GB" sz="1600" b="1" i="1" smtClean="0">
                                      <a:solidFill>
                                        <a:schemeClr val="accent4"/>
                                      </a:solidFill>
                                      <a:latin typeface="Cambria Math" panose="02040503050406030204" pitchFamily="18" charset="0"/>
                                    </a:rPr>
                                  </m:ctrlPr>
                                </m:sSubPr>
                                <m:e>
                                  <m:r>
                                    <a:rPr lang="en-GB" sz="1600" b="1" i="1" smtClean="0">
                                      <a:solidFill>
                                        <a:schemeClr val="accent4"/>
                                      </a:solidFill>
                                      <a:latin typeface="Cambria Math" panose="02040503050406030204" pitchFamily="18" charset="0"/>
                                    </a:rPr>
                                    <m:t>𝒒</m:t>
                                  </m:r>
                                </m:e>
                                <m:sub>
                                  <m:r>
                                    <a:rPr lang="en-GB" sz="1600" b="1" i="1" smtClean="0">
                                      <a:solidFill>
                                        <a:schemeClr val="accent4"/>
                                      </a:solidFill>
                                      <a:latin typeface="Cambria Math" panose="02040503050406030204" pitchFamily="18" charset="0"/>
                                    </a:rPr>
                                    <m:t>𝒕</m:t>
                                  </m:r>
                                </m:sub>
                              </m:sSub>
                            </m:e>
                          </m:d>
                          <m:r>
                            <a:rPr lang="en-GB" sz="1600" b="1" i="1" smtClean="0">
                              <a:solidFill>
                                <a:schemeClr val="accent4"/>
                              </a:solidFill>
                              <a:latin typeface="Cambria Math" panose="02040503050406030204" pitchFamily="18" charset="0"/>
                              <a:ea typeface="Cambria Math" panose="02040503050406030204" pitchFamily="18" charset="0"/>
                            </a:rPr>
                            <m:t>∙</m:t>
                          </m:r>
                          <m:d>
                            <m:dPr>
                              <m:ctrlPr>
                                <a:rPr lang="en-GB" sz="1600" b="1" i="1" smtClean="0">
                                  <a:solidFill>
                                    <a:schemeClr val="accent4"/>
                                  </a:solidFill>
                                  <a:latin typeface="Cambria Math" panose="02040503050406030204" pitchFamily="18" charset="0"/>
                                  <a:ea typeface="Cambria Math" panose="02040503050406030204" pitchFamily="18" charset="0"/>
                                </a:rPr>
                              </m:ctrlPr>
                            </m:dPr>
                            <m:e>
                              <m:r>
                                <a:rPr lang="en-GB" sz="1600" b="1" i="1" smtClean="0">
                                  <a:solidFill>
                                    <a:schemeClr val="accent4"/>
                                  </a:solidFill>
                                  <a:latin typeface="Cambria Math" panose="02040503050406030204" pitchFamily="18" charset="0"/>
                                  <a:ea typeface="Cambria Math" panose="02040503050406030204" pitchFamily="18" charset="0"/>
                                </a:rPr>
                                <m:t>𝑻</m:t>
                              </m:r>
                              <m:r>
                                <a:rPr lang="en-GB" sz="1600" b="1" i="1" smtClean="0">
                                  <a:solidFill>
                                    <a:schemeClr val="accent4"/>
                                  </a:solidFill>
                                  <a:latin typeface="Cambria Math" panose="02040503050406030204" pitchFamily="18" charset="0"/>
                                  <a:ea typeface="Cambria Math" panose="02040503050406030204" pitchFamily="18" charset="0"/>
                                </a:rPr>
                                <m:t>−</m:t>
                              </m:r>
                              <m:r>
                                <a:rPr lang="en-GB" sz="1600" b="1" i="1" smtClean="0">
                                  <a:solidFill>
                                    <a:schemeClr val="accent4"/>
                                  </a:solidFill>
                                  <a:latin typeface="Cambria Math" panose="02040503050406030204" pitchFamily="18" charset="0"/>
                                  <a:ea typeface="Cambria Math" panose="02040503050406030204" pitchFamily="18" charset="0"/>
                                </a:rPr>
                                <m:t>𝒕</m:t>
                              </m:r>
                            </m:e>
                          </m:d>
                        </m:e>
                      </m:d>
                    </m:oMath>
                  </m:oMathPara>
                </a14:m>
                <a:endParaRPr lang="en-GB" sz="1600" b="1" dirty="0"/>
              </a:p>
            </p:txBody>
          </p:sp>
        </mc:Choice>
        <mc:Fallback>
          <p:sp>
            <p:nvSpPr>
              <p:cNvPr id="27" name="TextBox 26">
                <a:extLst>
                  <a:ext uri="{FF2B5EF4-FFF2-40B4-BE49-F238E27FC236}">
                    <a16:creationId xmlns:a16="http://schemas.microsoft.com/office/drawing/2014/main" id="{A8E17C1E-34DE-3976-324E-319A6E007EC2}"/>
                  </a:ext>
                </a:extLst>
              </p:cNvPr>
              <p:cNvSpPr txBox="1">
                <a:spLocks noRot="1" noChangeAspect="1" noMove="1" noResize="1" noEditPoints="1" noAdjustHandles="1" noChangeArrowheads="1" noChangeShapeType="1" noTextEdit="1"/>
              </p:cNvSpPr>
              <p:nvPr/>
            </p:nvSpPr>
            <p:spPr>
              <a:xfrm>
                <a:off x="1174279" y="829311"/>
                <a:ext cx="3946302" cy="368499"/>
              </a:xfrm>
              <a:prstGeom prst="rect">
                <a:avLst/>
              </a:prstGeom>
              <a:blipFill>
                <a:blip r:embed="rId23"/>
                <a:stretch>
                  <a:fillRect b="-1667"/>
                </a:stretch>
              </a:blipFill>
            </p:spPr>
            <p:txBody>
              <a:bodyPr/>
              <a:lstStyle/>
              <a:p>
                <a:r>
                  <a:rPr lang="en-GB">
                    <a:noFill/>
                  </a:rPr>
                  <a:t> </a:t>
                </a:r>
              </a:p>
            </p:txBody>
          </p:sp>
        </mc:Fallback>
      </mc:AlternateContent>
    </p:spTree>
    <p:extLst>
      <p:ext uri="{BB962C8B-B14F-4D97-AF65-F5344CB8AC3E}">
        <p14:creationId xmlns:p14="http://schemas.microsoft.com/office/powerpoint/2010/main" val="2861598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27"/>
                                        </p:tgtEl>
                                      </p:cBhvr>
                                    </p:animEffect>
                                    <p:set>
                                      <p:cBhvr>
                                        <p:cTn id="33" dur="1" fill="hold">
                                          <p:stCondLst>
                                            <p:cond delay="499"/>
                                          </p:stCondLst>
                                        </p:cTn>
                                        <p:tgtEl>
                                          <p:spTgt spid="27"/>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500"/>
                                        <p:tgtEl>
                                          <p:spTgt spid="13"/>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childTnLst>
                          </p:cTn>
                        </p:par>
                        <p:par>
                          <p:cTn id="66" fill="hold">
                            <p:stCondLst>
                              <p:cond delay="500"/>
                            </p:stCondLst>
                            <p:childTnLst>
                              <p:par>
                                <p:cTn id="67" presetID="10" presetClass="entr" presetSubtype="0" fill="hold" nodeType="after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fade">
                                      <p:cBhvr>
                                        <p:cTn id="69" dur="500"/>
                                        <p:tgtEl>
                                          <p:spTgt spid="12"/>
                                        </p:tgtEl>
                                      </p:cBhvr>
                                    </p:animEffect>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10"/>
                                        </p:tgtEl>
                                        <p:attrNameLst>
                                          <p:attrName>style.visibility</p:attrName>
                                        </p:attrNameLst>
                                      </p:cBhvr>
                                      <p:to>
                                        <p:strVal val="visible"/>
                                      </p:to>
                                    </p:set>
                                    <p:animEffect transition="in" filter="fade">
                                      <p:cBhvr>
                                        <p:cTn id="73" dur="500"/>
                                        <p:tgtEl>
                                          <p:spTgt spid="10"/>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fade">
                                      <p:cBhvr>
                                        <p:cTn id="78" dur="500"/>
                                        <p:tgtEl>
                                          <p:spTgt spid="21"/>
                                        </p:tgtEl>
                                      </p:cBhvr>
                                    </p:animEffect>
                                  </p:childTnLst>
                                </p:cTn>
                              </p:par>
                            </p:childTnLst>
                          </p:cTn>
                        </p:par>
                        <p:par>
                          <p:cTn id="79" fill="hold">
                            <p:stCondLst>
                              <p:cond delay="500"/>
                            </p:stCondLst>
                            <p:childTnLst>
                              <p:par>
                                <p:cTn id="80" presetID="10" presetClass="entr" presetSubtype="0" fill="hold" grpId="0" nodeType="after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500"/>
                                        <p:tgtEl>
                                          <p:spTgt spid="22"/>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500"/>
                                        <p:tgtEl>
                                          <p:spTgt spid="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grpId="1" nodeType="clickEffect">
                                  <p:stCondLst>
                                    <p:cond delay="0"/>
                                  </p:stCondLst>
                                  <p:childTnLst>
                                    <p:animEffect transition="out" filter="fade">
                                      <p:cBhvr>
                                        <p:cTn id="91" dur="500"/>
                                        <p:tgtEl>
                                          <p:spTgt spid="7"/>
                                        </p:tgtEl>
                                      </p:cBhvr>
                                    </p:animEffect>
                                    <p:set>
                                      <p:cBhvr>
                                        <p:cTn id="92" dur="1" fill="hold">
                                          <p:stCondLst>
                                            <p:cond delay="499"/>
                                          </p:stCondLst>
                                        </p:cTn>
                                        <p:tgtEl>
                                          <p:spTgt spid="7"/>
                                        </p:tgtEl>
                                        <p:attrNameLst>
                                          <p:attrName>style.visibility</p:attrName>
                                        </p:attrNameLst>
                                      </p:cBhvr>
                                      <p:to>
                                        <p:strVal val="hidden"/>
                                      </p:to>
                                    </p:set>
                                  </p:childTnLst>
                                </p:cTn>
                              </p:par>
                            </p:childTnLst>
                          </p:cTn>
                        </p:par>
                        <p:par>
                          <p:cTn id="93" fill="hold">
                            <p:stCondLst>
                              <p:cond delay="500"/>
                            </p:stCondLst>
                            <p:childTnLst>
                              <p:par>
                                <p:cTn id="94" presetID="10" presetClass="entr" presetSubtype="0" fill="hold" grpId="0" nodeType="afterEffect">
                                  <p:stCondLst>
                                    <p:cond delay="0"/>
                                  </p:stCondLst>
                                  <p:childTnLst>
                                    <p:set>
                                      <p:cBhvr>
                                        <p:cTn id="95" dur="1" fill="hold">
                                          <p:stCondLst>
                                            <p:cond delay="0"/>
                                          </p:stCondLst>
                                        </p:cTn>
                                        <p:tgtEl>
                                          <p:spTgt spid="24"/>
                                        </p:tgtEl>
                                        <p:attrNameLst>
                                          <p:attrName>style.visibility</p:attrName>
                                        </p:attrNameLst>
                                      </p:cBhvr>
                                      <p:to>
                                        <p:strVal val="visible"/>
                                      </p:to>
                                    </p:set>
                                    <p:animEffect transition="in" filter="fade">
                                      <p:cBhvr>
                                        <p:cTn id="96" dur="500"/>
                                        <p:tgtEl>
                                          <p:spTgt spid="2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xit" presetSubtype="0" fill="hold" grpId="1" nodeType="clickEffect">
                                  <p:stCondLst>
                                    <p:cond delay="0"/>
                                  </p:stCondLst>
                                  <p:childTnLst>
                                    <p:animEffect transition="out" filter="fade">
                                      <p:cBhvr>
                                        <p:cTn id="100" dur="500"/>
                                        <p:tgtEl>
                                          <p:spTgt spid="24"/>
                                        </p:tgtEl>
                                      </p:cBhvr>
                                    </p:animEffect>
                                    <p:set>
                                      <p:cBhvr>
                                        <p:cTn id="101" dur="1" fill="hold">
                                          <p:stCondLst>
                                            <p:cond delay="499"/>
                                          </p:stCondLst>
                                        </p:cTn>
                                        <p:tgtEl>
                                          <p:spTgt spid="24"/>
                                        </p:tgtEl>
                                        <p:attrNameLst>
                                          <p:attrName>style.visibility</p:attrName>
                                        </p:attrNameLst>
                                      </p:cBhvr>
                                      <p:to>
                                        <p:strVal val="hidden"/>
                                      </p:to>
                                    </p:set>
                                  </p:childTnLst>
                                </p:cTn>
                              </p:par>
                            </p:childTnLst>
                          </p:cTn>
                        </p:par>
                        <p:par>
                          <p:cTn id="102" fill="hold">
                            <p:stCondLst>
                              <p:cond delay="500"/>
                            </p:stCondLst>
                            <p:childTnLst>
                              <p:par>
                                <p:cTn id="103" presetID="10" presetClass="entr" presetSubtype="0" fill="hold" grpId="0" nodeType="afterEffect">
                                  <p:stCondLst>
                                    <p:cond delay="0"/>
                                  </p:stCondLst>
                                  <p:childTnLst>
                                    <p:set>
                                      <p:cBhvr>
                                        <p:cTn id="104" dur="1" fill="hold">
                                          <p:stCondLst>
                                            <p:cond delay="0"/>
                                          </p:stCondLst>
                                        </p:cTn>
                                        <p:tgtEl>
                                          <p:spTgt spid="26"/>
                                        </p:tgtEl>
                                        <p:attrNameLst>
                                          <p:attrName>style.visibility</p:attrName>
                                        </p:attrNameLst>
                                      </p:cBhvr>
                                      <p:to>
                                        <p:strVal val="visible"/>
                                      </p:to>
                                    </p:set>
                                    <p:animEffect transition="in" filter="fade">
                                      <p:cBhvr>
                                        <p:cTn id="105" dur="500"/>
                                        <p:tgtEl>
                                          <p:spTgt spid="26"/>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grpId="1" nodeType="clickEffect">
                                  <p:stCondLst>
                                    <p:cond delay="0"/>
                                  </p:stCondLst>
                                  <p:childTnLst>
                                    <p:animEffect transition="out" filter="fade">
                                      <p:cBhvr>
                                        <p:cTn id="109" dur="500"/>
                                        <p:tgtEl>
                                          <p:spTgt spid="26"/>
                                        </p:tgtEl>
                                      </p:cBhvr>
                                    </p:animEffect>
                                    <p:set>
                                      <p:cBhvr>
                                        <p:cTn id="110" dur="1" fill="hold">
                                          <p:stCondLst>
                                            <p:cond delay="499"/>
                                          </p:stCondLst>
                                        </p:cTn>
                                        <p:tgtEl>
                                          <p:spTgt spid="26"/>
                                        </p:tgtEl>
                                        <p:attrNameLst>
                                          <p:attrName>style.visibility</p:attrName>
                                        </p:attrNameLst>
                                      </p:cBhvr>
                                      <p:to>
                                        <p:strVal val="hidden"/>
                                      </p:to>
                                    </p:set>
                                  </p:childTnLst>
                                </p:cTn>
                              </p:par>
                            </p:childTnLst>
                          </p:cTn>
                        </p:par>
                        <p:par>
                          <p:cTn id="111" fill="hold">
                            <p:stCondLst>
                              <p:cond delay="500"/>
                            </p:stCondLst>
                            <p:childTnLst>
                              <p:par>
                                <p:cTn id="112" presetID="10" presetClass="entr" presetSubtype="0" fill="hold" grpId="0" nodeType="afterEffect">
                                  <p:stCondLst>
                                    <p:cond delay="0"/>
                                  </p:stCondLst>
                                  <p:childTnLst>
                                    <p:set>
                                      <p:cBhvr>
                                        <p:cTn id="113" dur="1" fill="hold">
                                          <p:stCondLst>
                                            <p:cond delay="0"/>
                                          </p:stCondLst>
                                        </p:cTn>
                                        <p:tgtEl>
                                          <p:spTgt spid="9"/>
                                        </p:tgtEl>
                                        <p:attrNameLst>
                                          <p:attrName>style.visibility</p:attrName>
                                        </p:attrNameLst>
                                      </p:cBhvr>
                                      <p:to>
                                        <p:strVal val="visible"/>
                                      </p:to>
                                    </p:set>
                                    <p:animEffect transition="in" filter="fade">
                                      <p:cBhvr>
                                        <p:cTn id="1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4" grpId="0"/>
      <p:bldP spid="4" grpId="0"/>
      <p:bldP spid="6" grpId="0"/>
      <p:bldP spid="9" grpId="0"/>
      <p:bldP spid="10" grpId="0"/>
      <p:bldP spid="15" grpId="0"/>
      <p:bldP spid="17" grpId="0"/>
      <p:bldP spid="18" grpId="0"/>
      <p:bldP spid="21" grpId="0"/>
      <p:bldP spid="22" grpId="0"/>
      <p:bldP spid="16" grpId="0"/>
      <p:bldP spid="19" grpId="0"/>
      <p:bldP spid="20" grpId="0"/>
      <p:bldP spid="7" grpId="0"/>
      <p:bldP spid="7" grpId="1"/>
      <p:bldP spid="24" grpId="0"/>
      <p:bldP spid="24" grpId="1"/>
      <p:bldP spid="26" grpId="0"/>
      <p:bldP spid="26" grpId="1"/>
      <p:bldP spid="27" grpId="0"/>
      <p:bldP spid="27"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 name="Table 61">
            <a:extLst>
              <a:ext uri="{FF2B5EF4-FFF2-40B4-BE49-F238E27FC236}">
                <a16:creationId xmlns:a16="http://schemas.microsoft.com/office/drawing/2014/main" id="{15691FCA-017B-F967-6591-666E8852F6DF}"/>
              </a:ext>
            </a:extLst>
          </p:cNvPr>
          <p:cNvGraphicFramePr>
            <a:graphicFrameLocks noGrp="1"/>
          </p:cNvGraphicFramePr>
          <p:nvPr/>
        </p:nvGraphicFramePr>
        <p:xfrm>
          <a:off x="526763" y="2692260"/>
          <a:ext cx="2896242" cy="1171640"/>
        </p:xfrm>
        <a:graphic>
          <a:graphicData uri="http://schemas.openxmlformats.org/drawingml/2006/table">
            <a:tbl>
              <a:tblPr firstRow="1" bandRow="1">
                <a:tableStyleId>{073A0DAA-6AF3-43AB-8588-CEC1D06C72B9}</a:tableStyleId>
              </a:tblPr>
              <a:tblGrid>
                <a:gridCol w="2896242">
                  <a:extLst>
                    <a:ext uri="{9D8B030D-6E8A-4147-A177-3AD203B41FA5}">
                      <a16:colId xmlns:a16="http://schemas.microsoft.com/office/drawing/2014/main" val="2203128750"/>
                    </a:ext>
                  </a:extLst>
                </a:gridCol>
              </a:tblGrid>
              <a:tr h="441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Formulation with Iteration</a:t>
                      </a:r>
                    </a:p>
                  </a:txBody>
                  <a:tcPr/>
                </a:tc>
                <a:extLst>
                  <a:ext uri="{0D108BD9-81ED-4DB2-BD59-A6C34878D82A}">
                    <a16:rowId xmlns:a16="http://schemas.microsoft.com/office/drawing/2014/main" val="3180809379"/>
                  </a:ext>
                </a:extLst>
              </a:tr>
              <a:tr h="730101">
                <a:tc>
                  <a:txBody>
                    <a:bodyPr/>
                    <a:lstStyle/>
                    <a:p>
                      <a:endParaRPr lang="en-GB" dirty="0"/>
                    </a:p>
                  </a:txBody>
                  <a:tcPr/>
                </a:tc>
                <a:extLst>
                  <a:ext uri="{0D108BD9-81ED-4DB2-BD59-A6C34878D82A}">
                    <a16:rowId xmlns:a16="http://schemas.microsoft.com/office/drawing/2014/main" val="2524753463"/>
                  </a:ext>
                </a:extLst>
              </a:tr>
            </a:tbl>
          </a:graphicData>
        </a:graphic>
      </p:graphicFrame>
      <p:graphicFrame>
        <p:nvGraphicFramePr>
          <p:cNvPr id="38" name="Table 37">
            <a:extLst>
              <a:ext uri="{FF2B5EF4-FFF2-40B4-BE49-F238E27FC236}">
                <a16:creationId xmlns:a16="http://schemas.microsoft.com/office/drawing/2014/main" id="{F64A6730-6E02-0D7D-9351-0D99F1F86D05}"/>
              </a:ext>
            </a:extLst>
          </p:cNvPr>
          <p:cNvGraphicFramePr>
            <a:graphicFrameLocks noGrp="1"/>
          </p:cNvGraphicFramePr>
          <p:nvPr/>
        </p:nvGraphicFramePr>
        <p:xfrm>
          <a:off x="294552" y="1063590"/>
          <a:ext cx="10449561" cy="1268130"/>
        </p:xfrm>
        <a:graphic>
          <a:graphicData uri="http://schemas.openxmlformats.org/drawingml/2006/table">
            <a:tbl>
              <a:tblPr firstRow="1">
                <a:tableStyleId>{5FD0F851-EC5A-4D38-B0AD-8093EC10F338}</a:tableStyleId>
              </a:tblPr>
              <a:tblGrid>
                <a:gridCol w="3483187">
                  <a:extLst>
                    <a:ext uri="{9D8B030D-6E8A-4147-A177-3AD203B41FA5}">
                      <a16:colId xmlns:a16="http://schemas.microsoft.com/office/drawing/2014/main" val="1130107835"/>
                    </a:ext>
                  </a:extLst>
                </a:gridCol>
                <a:gridCol w="3483187">
                  <a:extLst>
                    <a:ext uri="{9D8B030D-6E8A-4147-A177-3AD203B41FA5}">
                      <a16:colId xmlns:a16="http://schemas.microsoft.com/office/drawing/2014/main" val="3211599090"/>
                    </a:ext>
                  </a:extLst>
                </a:gridCol>
                <a:gridCol w="3483187">
                  <a:extLst>
                    <a:ext uri="{9D8B030D-6E8A-4147-A177-3AD203B41FA5}">
                      <a16:colId xmlns:a16="http://schemas.microsoft.com/office/drawing/2014/main" val="3413638521"/>
                    </a:ext>
                  </a:extLst>
                </a:gridCol>
              </a:tblGrid>
              <a:tr h="637194">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Possible Loop Exit Scenario:</a:t>
                      </a:r>
                    </a:p>
                  </a:txBody>
                  <a:tcPr anchor="ctr">
                    <a:lnR w="12700" cap="flat" cmpd="sng" algn="ctr">
                      <a:solidFill>
                        <a:schemeClr val="tx1"/>
                      </a:solidFill>
                      <a:prstDash val="solid"/>
                      <a:round/>
                      <a:headEnd type="none" w="med" len="med"/>
                      <a:tailEnd type="none" w="med" len="med"/>
                    </a:lnR>
                    <a:solidFill>
                      <a:schemeClr val="bg1">
                        <a:lumMod val="85000"/>
                      </a:schemeClr>
                    </a:solidFill>
                  </a:tcPr>
                </a:tc>
                <a:tc>
                  <a:txBody>
                    <a:bodyPr/>
                    <a:lstStyle/>
                    <a:p>
                      <a:pPr algn="ctr"/>
                      <a:r>
                        <a:rPr lang="en-GB" dirty="0"/>
                        <a:t>Objective Condition Met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GB" dirty="0"/>
                        <a:t>Maximum Number of Iterations Reached</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36580149"/>
                  </a:ext>
                </a:extLst>
              </a:tr>
              <a:tr h="628050">
                <a:tc vMerge="1">
                  <a:txBody>
                    <a:bodyPr/>
                    <a:lstStyle/>
                    <a:p>
                      <a:endParaRPr dirty="0"/>
                    </a:p>
                  </a:txBody>
                  <a:tcPr anchor="ctr">
                    <a:lnR w="12700" cap="flat" cmpd="sng" algn="ctr">
                      <a:solidFill>
                        <a:schemeClr val="tx1"/>
                      </a:solidFill>
                      <a:prstDash val="solid"/>
                      <a:round/>
                      <a:headEnd type="none" w="med" len="med"/>
                      <a:tailEnd type="none" w="med" len="med"/>
                    </a:lnR>
                    <a:solidFill>
                      <a:schemeClr val="bg1">
                        <a:lumMod val="85000"/>
                      </a:schemeClr>
                    </a:solidFill>
                  </a:tcPr>
                </a:tc>
                <a:tc>
                  <a:txBody>
                    <a:bodyPr/>
                    <a:lstStyle/>
                    <a:p>
                      <a:pPr algn="l"/>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endParaRPr lang="en-GB" dirty="0"/>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612945961"/>
                  </a:ext>
                </a:extLst>
              </a:tr>
            </a:tbl>
          </a:graphicData>
        </a:graphic>
      </p:graphicFrame>
      <p:sp>
        <p:nvSpPr>
          <p:cNvPr id="2" name="Title 1">
            <a:extLst>
              <a:ext uri="{FF2B5EF4-FFF2-40B4-BE49-F238E27FC236}">
                <a16:creationId xmlns:a16="http://schemas.microsoft.com/office/drawing/2014/main" id="{2EDFB56B-15A2-1CEF-2F31-3DB8ACE2D774}"/>
              </a:ext>
            </a:extLst>
          </p:cNvPr>
          <p:cNvSpPr>
            <a:spLocks noGrp="1"/>
          </p:cNvSpPr>
          <p:nvPr>
            <p:ph type="ctrTitle"/>
          </p:nvPr>
        </p:nvSpPr>
        <p:spPr/>
        <p:txBody>
          <a:bodyPr/>
          <a:lstStyle/>
          <a:p>
            <a:r>
              <a:rPr lang="en-GB" dirty="0"/>
              <a:t>1-Dimensional Root-Finding - Algorithm Principle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0C6C4C-4946-2F7B-8E1F-56BF350AFDB2}"/>
                  </a:ext>
                </a:extLst>
              </p:cNvPr>
              <p:cNvSpPr txBox="1"/>
              <p:nvPr/>
            </p:nvSpPr>
            <p:spPr>
              <a:xfrm>
                <a:off x="4841178" y="1795606"/>
                <a:ext cx="141654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sz="2400" i="1" smtClean="0">
                              <a:latin typeface="Cambria Math" panose="02040503050406030204" pitchFamily="18" charset="0"/>
                            </a:rPr>
                          </m:ctrlPr>
                        </m:dPr>
                        <m:e>
                          <m:r>
                            <a:rPr lang="en-GB" sz="2400" b="0" i="1" smtClean="0">
                              <a:latin typeface="Cambria Math" panose="02040503050406030204" pitchFamily="18" charset="0"/>
                            </a:rPr>
                            <m:t>𝑓</m:t>
                          </m:r>
                          <m:r>
                            <a:rPr lang="en-GB" sz="2400" b="0" i="1" smtClean="0">
                              <a:latin typeface="Cambria Math" panose="02040503050406030204" pitchFamily="18" charset="0"/>
                            </a:rPr>
                            <m:t>(</m:t>
                          </m:r>
                          <m:r>
                            <a:rPr lang="en-GB" sz="2400" b="0" i="1" smtClean="0">
                              <a:latin typeface="Cambria Math" panose="02040503050406030204" pitchFamily="18" charset="0"/>
                            </a:rPr>
                            <m:t>𝑥</m:t>
                          </m:r>
                          <m:r>
                            <a:rPr lang="en-GB" sz="2400" b="0" i="1" smtClean="0">
                              <a:latin typeface="Cambria Math" panose="02040503050406030204" pitchFamily="18" charset="0"/>
                            </a:rPr>
                            <m:t>)</m:t>
                          </m:r>
                        </m:e>
                      </m:d>
                      <m:r>
                        <a:rPr lang="en-GB" sz="2400" b="0" i="1" smtClean="0">
                          <a:latin typeface="Cambria Math" panose="02040503050406030204" pitchFamily="18" charset="0"/>
                        </a:rPr>
                        <m:t>&lt;</m:t>
                      </m:r>
                      <m:r>
                        <a:rPr lang="en-GB" sz="2400" b="0" i="1" smtClean="0">
                          <a:latin typeface="Cambria Math" panose="02040503050406030204" pitchFamily="18" charset="0"/>
                          <a:ea typeface="Cambria Math" panose="02040503050406030204" pitchFamily="18" charset="0"/>
                        </a:rPr>
                        <m:t>𝜀</m:t>
                      </m:r>
                    </m:oMath>
                  </m:oMathPara>
                </a14:m>
                <a:endParaRPr lang="en-GB" sz="2400" dirty="0"/>
              </a:p>
            </p:txBody>
          </p:sp>
        </mc:Choice>
        <mc:Fallback xmlns="">
          <p:sp>
            <p:nvSpPr>
              <p:cNvPr id="12" name="TextBox 11">
                <a:extLst>
                  <a:ext uri="{FF2B5EF4-FFF2-40B4-BE49-F238E27FC236}">
                    <a16:creationId xmlns:a16="http://schemas.microsoft.com/office/drawing/2014/main" id="{290C6C4C-4946-2F7B-8E1F-56BF350AFDB2}"/>
                  </a:ext>
                </a:extLst>
              </p:cNvPr>
              <p:cNvSpPr txBox="1">
                <a:spLocks noRot="1" noChangeAspect="1" noMove="1" noResize="1" noEditPoints="1" noAdjustHandles="1" noChangeArrowheads="1" noChangeShapeType="1" noTextEdit="1"/>
              </p:cNvSpPr>
              <p:nvPr/>
            </p:nvSpPr>
            <p:spPr>
              <a:xfrm>
                <a:off x="4841178" y="1795606"/>
                <a:ext cx="1416542" cy="369332"/>
              </a:xfrm>
              <a:prstGeom prst="rect">
                <a:avLst/>
              </a:prstGeom>
              <a:blipFill>
                <a:blip r:embed="rId3"/>
                <a:stretch>
                  <a:fillRect l="-429" r="-2146" b="-3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CD79067-02A4-22EE-CDBB-A0BD72B3FF17}"/>
                  </a:ext>
                </a:extLst>
              </p:cNvPr>
              <p:cNvSpPr txBox="1"/>
              <p:nvPr/>
            </p:nvSpPr>
            <p:spPr>
              <a:xfrm>
                <a:off x="4585321" y="710123"/>
                <a:ext cx="172425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ea typeface="Cambria Math" panose="02040503050406030204" pitchFamily="18" charset="0"/>
                        </a:rPr>
                        <m:t>𝜀</m:t>
                      </m:r>
                      <m:r>
                        <a:rPr lang="en-GB" b="0" i="1" smtClean="0">
                          <a:latin typeface="Cambria Math" panose="02040503050406030204" pitchFamily="18" charset="0"/>
                          <a:ea typeface="Cambria Math" panose="02040503050406030204" pitchFamily="18" charset="0"/>
                        </a:rPr>
                        <m:t>=1</m:t>
                      </m:r>
                      <m:sSup>
                        <m:sSupPr>
                          <m:ctrlPr>
                            <a:rPr lang="en-GB" b="0"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𝐸</m:t>
                          </m:r>
                        </m:e>
                        <m:sup>
                          <m:r>
                            <a:rPr lang="en-GB" b="0" i="1" smtClean="0">
                              <a:latin typeface="Cambria Math" panose="02040503050406030204" pitchFamily="18" charset="0"/>
                              <a:ea typeface="Cambria Math" panose="02040503050406030204" pitchFamily="18" charset="0"/>
                            </a:rPr>
                            <m:t>−12</m:t>
                          </m:r>
                        </m:sup>
                      </m:sSup>
                    </m:oMath>
                  </m:oMathPara>
                </a14:m>
                <a:endParaRPr lang="en-GB" dirty="0"/>
              </a:p>
            </p:txBody>
          </p:sp>
        </mc:Choice>
        <mc:Fallback xmlns="">
          <p:sp>
            <p:nvSpPr>
              <p:cNvPr id="15" name="TextBox 14">
                <a:extLst>
                  <a:ext uri="{FF2B5EF4-FFF2-40B4-BE49-F238E27FC236}">
                    <a16:creationId xmlns:a16="http://schemas.microsoft.com/office/drawing/2014/main" id="{CCD79067-02A4-22EE-CDBB-A0BD72B3FF17}"/>
                  </a:ext>
                </a:extLst>
              </p:cNvPr>
              <p:cNvSpPr txBox="1">
                <a:spLocks noRot="1" noChangeAspect="1" noMove="1" noResize="1" noEditPoints="1" noAdjustHandles="1" noChangeArrowheads="1" noChangeShapeType="1" noTextEdit="1"/>
              </p:cNvSpPr>
              <p:nvPr/>
            </p:nvSpPr>
            <p:spPr>
              <a:xfrm>
                <a:off x="4585321" y="710123"/>
                <a:ext cx="1724255" cy="369332"/>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80BD99F-C33C-66AE-4336-8FE073AE84FA}"/>
                  </a:ext>
                </a:extLst>
              </p:cNvPr>
              <p:cNvSpPr txBox="1"/>
              <p:nvPr/>
            </p:nvSpPr>
            <p:spPr>
              <a:xfrm>
                <a:off x="602734" y="3319343"/>
                <a:ext cx="2605200" cy="4168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ea typeface="Cambria Math" panose="02040503050406030204" pitchFamily="18" charset="0"/>
                        </a:rPr>
                        <m:t>𝑓</m:t>
                      </m:r>
                      <m:d>
                        <m:dPr>
                          <m:ctrlPr>
                            <a:rPr lang="en-GB" sz="2400" b="0" i="1" smtClean="0">
                              <a:latin typeface="Cambria Math" panose="02040503050406030204" pitchFamily="18" charset="0"/>
                              <a:ea typeface="Cambria Math" panose="02040503050406030204" pitchFamily="18" charset="0"/>
                            </a:rPr>
                          </m:ctrlPr>
                        </m:dPr>
                        <m:e>
                          <m:sSup>
                            <m:sSupPr>
                              <m:ctrlPr>
                                <a:rPr lang="en-GB" sz="2400" b="0" i="1" smtClean="0">
                                  <a:latin typeface="Cambria Math" panose="02040503050406030204" pitchFamily="18" charset="0"/>
                                  <a:ea typeface="Cambria Math" panose="02040503050406030204" pitchFamily="18" charset="0"/>
                                </a:rPr>
                              </m:ctrlPr>
                            </m:sSupPr>
                            <m:e>
                              <m:r>
                                <a:rPr lang="en-GB" sz="2400" b="0" i="1" smtClean="0">
                                  <a:latin typeface="Cambria Math" panose="02040503050406030204" pitchFamily="18" charset="0"/>
                                  <a:ea typeface="Cambria Math" panose="02040503050406030204" pitchFamily="18" charset="0"/>
                                </a:rPr>
                                <m:t>𝑥</m:t>
                              </m:r>
                            </m:e>
                            <m:sup>
                              <m:r>
                                <a:rPr lang="en-GB" sz="2400" b="0" i="1" smtClean="0">
                                  <a:latin typeface="Cambria Math" panose="02040503050406030204" pitchFamily="18" charset="0"/>
                                  <a:ea typeface="Cambria Math" panose="02040503050406030204" pitchFamily="18" charset="0"/>
                                </a:rPr>
                                <m:t>𝑘</m:t>
                              </m:r>
                            </m:sup>
                          </m:sSup>
                        </m:e>
                      </m:d>
                      <m:r>
                        <a:rPr lang="en-GB" sz="2400" b="0" i="1" smtClean="0">
                          <a:latin typeface="Cambria Math" panose="02040503050406030204" pitchFamily="18" charset="0"/>
                        </a:rPr>
                        <m:t>=</m:t>
                      </m:r>
                      <m:r>
                        <a:rPr lang="en-GB" sz="2400" b="0" i="1" smtClean="0">
                          <a:latin typeface="Cambria Math" panose="02040503050406030204" pitchFamily="18" charset="0"/>
                        </a:rPr>
                        <m:t>𝑔</m:t>
                      </m:r>
                      <m:d>
                        <m:dPr>
                          <m:ctrlPr>
                            <a:rPr lang="en-GB" sz="2400" i="1">
                              <a:latin typeface="Cambria Math" panose="02040503050406030204" pitchFamily="18" charset="0"/>
                            </a:rPr>
                          </m:ctrlPr>
                        </m:dPr>
                        <m:e>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𝑥</m:t>
                              </m:r>
                            </m:e>
                            <m:sup>
                              <m:r>
                                <a:rPr lang="en-GB" sz="2400" b="0" i="1" smtClean="0">
                                  <a:latin typeface="Cambria Math" panose="02040503050406030204" pitchFamily="18" charset="0"/>
                                </a:rPr>
                                <m:t>𝑘</m:t>
                              </m:r>
                            </m:sup>
                          </m:sSup>
                        </m:e>
                      </m:d>
                      <m:r>
                        <a:rPr lang="en-GB" sz="2400" i="1">
                          <a:latin typeface="Cambria Math" panose="02040503050406030204" pitchFamily="18" charset="0"/>
                        </a:rPr>
                        <m:t>−</m:t>
                      </m:r>
                      <m:r>
                        <a:rPr lang="en-GB" sz="2400" i="1">
                          <a:latin typeface="Cambria Math" panose="02040503050406030204" pitchFamily="18" charset="0"/>
                        </a:rPr>
                        <m:t>𝑏</m:t>
                      </m:r>
                    </m:oMath>
                  </m:oMathPara>
                </a14:m>
                <a:endParaRPr lang="en-GB" sz="2400" dirty="0"/>
              </a:p>
            </p:txBody>
          </p:sp>
        </mc:Choice>
        <mc:Fallback xmlns="">
          <p:sp>
            <p:nvSpPr>
              <p:cNvPr id="18" name="TextBox 17">
                <a:extLst>
                  <a:ext uri="{FF2B5EF4-FFF2-40B4-BE49-F238E27FC236}">
                    <a16:creationId xmlns:a16="http://schemas.microsoft.com/office/drawing/2014/main" id="{880BD99F-C33C-66AE-4336-8FE073AE84FA}"/>
                  </a:ext>
                </a:extLst>
              </p:cNvPr>
              <p:cNvSpPr txBox="1">
                <a:spLocks noRot="1" noChangeAspect="1" noMove="1" noResize="1" noEditPoints="1" noAdjustHandles="1" noChangeArrowheads="1" noChangeShapeType="1" noTextEdit="1"/>
              </p:cNvSpPr>
              <p:nvPr/>
            </p:nvSpPr>
            <p:spPr>
              <a:xfrm>
                <a:off x="602734" y="3319343"/>
                <a:ext cx="2605200" cy="416845"/>
              </a:xfrm>
              <a:prstGeom prst="rect">
                <a:avLst/>
              </a:prstGeom>
              <a:blipFill>
                <a:blip r:embed="rId6"/>
                <a:stretch>
                  <a:fillRect/>
                </a:stretch>
              </a:blipFill>
            </p:spPr>
            <p:txBody>
              <a:bodyPr/>
              <a:lstStyle/>
              <a:p>
                <a:r>
                  <a:rPr lang="en-GB">
                    <a:noFill/>
                  </a:rPr>
                  <a:t> </a:t>
                </a:r>
              </a:p>
            </p:txBody>
          </p:sp>
        </mc:Fallback>
      </mc:AlternateContent>
      <p:sp>
        <p:nvSpPr>
          <p:cNvPr id="19" name="TextBox 18">
            <a:extLst>
              <a:ext uri="{FF2B5EF4-FFF2-40B4-BE49-F238E27FC236}">
                <a16:creationId xmlns:a16="http://schemas.microsoft.com/office/drawing/2014/main" id="{1711C295-5630-B2FE-405E-9C00F201AF96}"/>
              </a:ext>
            </a:extLst>
          </p:cNvPr>
          <p:cNvSpPr txBox="1"/>
          <p:nvPr/>
        </p:nvSpPr>
        <p:spPr>
          <a:xfrm>
            <a:off x="6121766" y="2509025"/>
            <a:ext cx="1229058" cy="369332"/>
          </a:xfrm>
          <a:prstGeom prst="rect">
            <a:avLst/>
          </a:prstGeom>
          <a:noFill/>
        </p:spPr>
        <p:txBody>
          <a:bodyPr wrap="square" rtlCol="0">
            <a:spAutoFit/>
          </a:bodyPr>
          <a:lstStyle/>
          <a:p>
            <a:pPr algn="ctr"/>
            <a:r>
              <a:rPr lang="en-GB" dirty="0">
                <a:solidFill>
                  <a:schemeClr val="accent1"/>
                </a:solidFill>
              </a:rPr>
              <a:t>Accuracy</a:t>
            </a:r>
          </a:p>
        </p:txBody>
      </p:sp>
      <p:sp>
        <p:nvSpPr>
          <p:cNvPr id="20" name="TextBox 19">
            <a:extLst>
              <a:ext uri="{FF2B5EF4-FFF2-40B4-BE49-F238E27FC236}">
                <a16:creationId xmlns:a16="http://schemas.microsoft.com/office/drawing/2014/main" id="{C4A18D99-F1FE-AB47-0195-1FDDF5F977BC}"/>
              </a:ext>
            </a:extLst>
          </p:cNvPr>
          <p:cNvSpPr txBox="1"/>
          <p:nvPr/>
        </p:nvSpPr>
        <p:spPr>
          <a:xfrm>
            <a:off x="4038420" y="2612700"/>
            <a:ext cx="1229058" cy="646331"/>
          </a:xfrm>
          <a:prstGeom prst="rect">
            <a:avLst/>
          </a:prstGeom>
          <a:noFill/>
        </p:spPr>
        <p:txBody>
          <a:bodyPr wrap="square" rtlCol="0">
            <a:spAutoFit/>
          </a:bodyPr>
          <a:lstStyle/>
          <a:p>
            <a:pPr algn="ctr"/>
            <a:r>
              <a:rPr lang="en-GB" dirty="0">
                <a:solidFill>
                  <a:schemeClr val="accent1"/>
                </a:solidFill>
              </a:rPr>
              <a:t>Objective Function</a:t>
            </a:r>
          </a:p>
        </p:txBody>
      </p:sp>
      <p:sp>
        <p:nvSpPr>
          <p:cNvPr id="21" name="TextBox 20">
            <a:extLst>
              <a:ext uri="{FF2B5EF4-FFF2-40B4-BE49-F238E27FC236}">
                <a16:creationId xmlns:a16="http://schemas.microsoft.com/office/drawing/2014/main" id="{DDD423FC-71DA-0BA6-58C5-84545A1E4CED}"/>
              </a:ext>
            </a:extLst>
          </p:cNvPr>
          <p:cNvSpPr txBox="1"/>
          <p:nvPr/>
        </p:nvSpPr>
        <p:spPr>
          <a:xfrm>
            <a:off x="5080518" y="2622350"/>
            <a:ext cx="1229058" cy="369332"/>
          </a:xfrm>
          <a:prstGeom prst="rect">
            <a:avLst/>
          </a:prstGeom>
          <a:noFill/>
        </p:spPr>
        <p:txBody>
          <a:bodyPr wrap="square" rtlCol="0">
            <a:spAutoFit/>
          </a:bodyPr>
          <a:lstStyle/>
          <a:p>
            <a:pPr algn="ctr"/>
            <a:r>
              <a:rPr lang="en-GB" dirty="0">
                <a:solidFill>
                  <a:schemeClr val="accent1"/>
                </a:solidFill>
              </a:rPr>
              <a:t>Root</a:t>
            </a:r>
          </a:p>
        </p:txBody>
      </p:sp>
      <p:cxnSp>
        <p:nvCxnSpPr>
          <p:cNvPr id="23" name="Straight Arrow Connector 22">
            <a:extLst>
              <a:ext uri="{FF2B5EF4-FFF2-40B4-BE49-F238E27FC236}">
                <a16:creationId xmlns:a16="http://schemas.microsoft.com/office/drawing/2014/main" id="{6E5FAE00-567E-FB07-26B7-1D61E9164E3A}"/>
              </a:ext>
            </a:extLst>
          </p:cNvPr>
          <p:cNvCxnSpPr>
            <a:cxnSpLocks/>
          </p:cNvCxnSpPr>
          <p:nvPr/>
        </p:nvCxnSpPr>
        <p:spPr>
          <a:xfrm flipV="1">
            <a:off x="4701700" y="2164938"/>
            <a:ext cx="306578" cy="500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84C70-FEA0-FCDE-BCC8-6B0524169B76}"/>
              </a:ext>
            </a:extLst>
          </p:cNvPr>
          <p:cNvCxnSpPr>
            <a:cxnSpLocks/>
            <a:stCxn id="21" idx="0"/>
          </p:cNvCxnSpPr>
          <p:nvPr/>
        </p:nvCxnSpPr>
        <p:spPr>
          <a:xfrm flipH="1" flipV="1">
            <a:off x="5374024" y="2139265"/>
            <a:ext cx="321023" cy="483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6E87406-D2AA-DCFE-3513-104085885DDD}"/>
              </a:ext>
            </a:extLst>
          </p:cNvPr>
          <p:cNvCxnSpPr>
            <a:cxnSpLocks/>
          </p:cNvCxnSpPr>
          <p:nvPr/>
        </p:nvCxnSpPr>
        <p:spPr>
          <a:xfrm flipH="1" flipV="1">
            <a:off x="6198554" y="2122570"/>
            <a:ext cx="507326" cy="428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1317F96-70F5-EA17-9B6F-C858C65F0B9B}"/>
                  </a:ext>
                </a:extLst>
              </p:cNvPr>
              <p:cNvSpPr txBox="1"/>
              <p:nvPr/>
            </p:nvSpPr>
            <p:spPr>
              <a:xfrm>
                <a:off x="2746723" y="4112188"/>
                <a:ext cx="2135182" cy="646331"/>
              </a:xfrm>
              <a:prstGeom prst="rect">
                <a:avLst/>
              </a:prstGeom>
              <a:noFill/>
            </p:spPr>
            <p:txBody>
              <a:bodyPr wrap="square" rtlCol="0">
                <a:spAutoFit/>
              </a:bodyPr>
              <a:lstStyle/>
              <a:p>
                <a:pPr algn="ctr"/>
                <a:r>
                  <a:rPr lang="en-GB" dirty="0">
                    <a:solidFill>
                      <a:schemeClr val="accent1"/>
                    </a:solidFill>
                  </a:rPr>
                  <a:t>Quote Option Price </a:t>
                </a:r>
                <a14:m>
                  <m:oMath xmlns:m="http://schemas.openxmlformats.org/officeDocument/2006/math">
                    <m:sSub>
                      <m:sSubPr>
                        <m:ctrlPr>
                          <a:rPr lang="en-GB" i="1" dirty="0" smtClean="0">
                            <a:solidFill>
                              <a:schemeClr val="accent1"/>
                            </a:solidFill>
                            <a:latin typeface="Cambria Math" panose="02040503050406030204" pitchFamily="18" charset="0"/>
                          </a:rPr>
                        </m:ctrlPr>
                      </m:sSubPr>
                      <m:e>
                        <m:r>
                          <a:rPr lang="en-GB" i="1" dirty="0" smtClean="0">
                            <a:solidFill>
                              <a:schemeClr val="accent1"/>
                            </a:solidFill>
                            <a:latin typeface="Cambria Math" panose="02040503050406030204" pitchFamily="18" charset="0"/>
                          </a:rPr>
                          <m:t>𝑉</m:t>
                        </m:r>
                      </m:e>
                      <m:sub>
                        <m:r>
                          <a:rPr lang="en-GB" i="1" dirty="0" smtClean="0">
                            <a:solidFill>
                              <a:schemeClr val="accent1"/>
                            </a:solidFill>
                            <a:latin typeface="Cambria Math" panose="02040503050406030204" pitchFamily="18" charset="0"/>
                          </a:rPr>
                          <m:t>𝑡</m:t>
                        </m:r>
                      </m:sub>
                    </m:sSub>
                  </m:oMath>
                </a14:m>
                <a:endParaRPr lang="en-GB" dirty="0">
                  <a:solidFill>
                    <a:schemeClr val="accent1"/>
                  </a:solidFill>
                </a:endParaRPr>
              </a:p>
            </p:txBody>
          </p:sp>
        </mc:Choice>
        <mc:Fallback xmlns="">
          <p:sp>
            <p:nvSpPr>
              <p:cNvPr id="29" name="TextBox 28">
                <a:extLst>
                  <a:ext uri="{FF2B5EF4-FFF2-40B4-BE49-F238E27FC236}">
                    <a16:creationId xmlns:a16="http://schemas.microsoft.com/office/drawing/2014/main" id="{C1317F96-70F5-EA17-9B6F-C858C65F0B9B}"/>
                  </a:ext>
                </a:extLst>
              </p:cNvPr>
              <p:cNvSpPr txBox="1">
                <a:spLocks noRot="1" noChangeAspect="1" noMove="1" noResize="1" noEditPoints="1" noAdjustHandles="1" noChangeArrowheads="1" noChangeShapeType="1" noTextEdit="1"/>
              </p:cNvSpPr>
              <p:nvPr/>
            </p:nvSpPr>
            <p:spPr>
              <a:xfrm>
                <a:off x="2746723" y="4112188"/>
                <a:ext cx="2135182" cy="646331"/>
              </a:xfrm>
              <a:prstGeom prst="rect">
                <a:avLst/>
              </a:prstGeom>
              <a:blipFill>
                <a:blip r:embed="rId7"/>
                <a:stretch>
                  <a:fillRect t="-5660" r="-571"/>
                </a:stretch>
              </a:blipFill>
            </p:spPr>
            <p:txBody>
              <a:bodyPr/>
              <a:lstStyle/>
              <a:p>
                <a:r>
                  <a:rPr lang="en-GB">
                    <a:noFill/>
                  </a:rPr>
                  <a:t> </a:t>
                </a:r>
              </a:p>
            </p:txBody>
          </p:sp>
        </mc:Fallback>
      </mc:AlternateContent>
      <p:cxnSp>
        <p:nvCxnSpPr>
          <p:cNvPr id="30" name="Straight Arrow Connector 29">
            <a:extLst>
              <a:ext uri="{FF2B5EF4-FFF2-40B4-BE49-F238E27FC236}">
                <a16:creationId xmlns:a16="http://schemas.microsoft.com/office/drawing/2014/main" id="{45DCDA75-B94B-6A82-1AA1-0A728DA9BB6F}"/>
              </a:ext>
            </a:extLst>
          </p:cNvPr>
          <p:cNvCxnSpPr>
            <a:cxnSpLocks/>
          </p:cNvCxnSpPr>
          <p:nvPr/>
        </p:nvCxnSpPr>
        <p:spPr>
          <a:xfrm flipH="1" flipV="1">
            <a:off x="3073836" y="3663088"/>
            <a:ext cx="507326" cy="428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915B0A3-412C-69D6-399F-FD13BB9E5897}"/>
                  </a:ext>
                </a:extLst>
              </p:cNvPr>
              <p:cNvSpPr txBox="1"/>
              <p:nvPr/>
            </p:nvSpPr>
            <p:spPr>
              <a:xfrm>
                <a:off x="127354" y="4077102"/>
                <a:ext cx="1781016" cy="37677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en-GB" b="0" i="0" smtClean="0">
                          <a:solidFill>
                            <a:schemeClr val="accent1"/>
                          </a:solidFill>
                          <a:latin typeface="Cambria Math" panose="02040503050406030204" pitchFamily="18" charset="0"/>
                        </a:rPr>
                        <m:t>Option</m:t>
                      </m:r>
                      <m:r>
                        <a:rPr lang="en-GB" b="0" i="0" smtClean="0">
                          <a:solidFill>
                            <a:schemeClr val="accent1"/>
                          </a:solidFill>
                          <a:latin typeface="Cambria Math" panose="02040503050406030204" pitchFamily="18" charset="0"/>
                        </a:rPr>
                        <m:t> </m:t>
                      </m:r>
                      <m:r>
                        <m:rPr>
                          <m:sty m:val="p"/>
                        </m:rPr>
                        <a:rPr lang="en-GB" b="0" i="0" smtClean="0">
                          <a:solidFill>
                            <a:schemeClr val="accent1"/>
                          </a:solidFill>
                          <a:latin typeface="Cambria Math" panose="02040503050406030204" pitchFamily="18" charset="0"/>
                        </a:rPr>
                        <m:t>P</m:t>
                      </m:r>
                      <m:r>
                        <a:rPr lang="en-GB" b="0" i="1" smtClean="0">
                          <a:solidFill>
                            <a:schemeClr val="accent1"/>
                          </a:solidFill>
                          <a:latin typeface="Cambria Math" panose="02040503050406030204" pitchFamily="18" charset="0"/>
                        </a:rPr>
                        <m:t>𝑟𝑖𝑐𝑒</m:t>
                      </m:r>
                      <m:r>
                        <a:rPr lang="en-GB" b="0" i="1" smtClean="0">
                          <a:solidFill>
                            <a:schemeClr val="accent1"/>
                          </a:solidFill>
                          <a:latin typeface="Cambria Math" panose="02040503050406030204" pitchFamily="18" charset="0"/>
                        </a:rPr>
                        <m:t> </m:t>
                      </m:r>
                      <m:acc>
                        <m:accPr>
                          <m:chr m:val="̂"/>
                          <m:ctrlPr>
                            <a:rPr lang="en-GB" b="0" i="1" smtClean="0">
                              <a:solidFill>
                                <a:schemeClr val="accent1"/>
                              </a:solidFill>
                              <a:latin typeface="Cambria Math" panose="02040503050406030204" pitchFamily="18" charset="0"/>
                            </a:rPr>
                          </m:ctrlPr>
                        </m:accPr>
                        <m:e>
                          <m:sSub>
                            <m:sSubPr>
                              <m:ctrlPr>
                                <a:rPr lang="en-GB" b="0" i="1" smtClean="0">
                                  <a:solidFill>
                                    <a:schemeClr val="accent1"/>
                                  </a:solidFill>
                                  <a:latin typeface="Cambria Math" panose="02040503050406030204" pitchFamily="18" charset="0"/>
                                </a:rPr>
                              </m:ctrlPr>
                            </m:sSubPr>
                            <m:e>
                              <m:r>
                                <a:rPr lang="en-GB" i="1" smtClean="0">
                                  <a:solidFill>
                                    <a:schemeClr val="accent1"/>
                                  </a:solidFill>
                                  <a:latin typeface="Cambria Math" panose="02040503050406030204" pitchFamily="18" charset="0"/>
                                </a:rPr>
                                <m:t>𝑉</m:t>
                              </m:r>
                            </m:e>
                            <m:sub>
                              <m:r>
                                <a:rPr lang="en-GB" b="0" i="1" smtClean="0">
                                  <a:solidFill>
                                    <a:schemeClr val="accent1"/>
                                  </a:solidFill>
                                  <a:latin typeface="Cambria Math" panose="02040503050406030204" pitchFamily="18" charset="0"/>
                                </a:rPr>
                                <m:t>𝑡</m:t>
                              </m:r>
                            </m:sub>
                          </m:sSub>
                        </m:e>
                      </m:acc>
                    </m:oMath>
                  </m:oMathPara>
                </a14:m>
                <a:endParaRPr lang="en-GB" dirty="0">
                  <a:solidFill>
                    <a:schemeClr val="accent1"/>
                  </a:solidFill>
                </a:endParaRPr>
              </a:p>
            </p:txBody>
          </p:sp>
        </mc:Choice>
        <mc:Fallback xmlns="">
          <p:sp>
            <p:nvSpPr>
              <p:cNvPr id="31" name="TextBox 30">
                <a:extLst>
                  <a:ext uri="{FF2B5EF4-FFF2-40B4-BE49-F238E27FC236}">
                    <a16:creationId xmlns:a16="http://schemas.microsoft.com/office/drawing/2014/main" id="{2915B0A3-412C-69D6-399F-FD13BB9E5897}"/>
                  </a:ext>
                </a:extLst>
              </p:cNvPr>
              <p:cNvSpPr txBox="1">
                <a:spLocks noRot="1" noChangeAspect="1" noMove="1" noResize="1" noEditPoints="1" noAdjustHandles="1" noChangeArrowheads="1" noChangeShapeType="1" noTextEdit="1"/>
              </p:cNvSpPr>
              <p:nvPr/>
            </p:nvSpPr>
            <p:spPr>
              <a:xfrm>
                <a:off x="127354" y="4077102"/>
                <a:ext cx="1781016" cy="376770"/>
              </a:xfrm>
              <a:prstGeom prst="rect">
                <a:avLst/>
              </a:prstGeom>
              <a:blipFill>
                <a:blip r:embed="rId8"/>
                <a:stretch>
                  <a:fillRect t="-1613" r="-14041" b="-12903"/>
                </a:stretch>
              </a:blipFill>
            </p:spPr>
            <p:txBody>
              <a:bodyPr/>
              <a:lstStyle/>
              <a:p>
                <a:r>
                  <a:rPr lang="en-GB">
                    <a:noFill/>
                  </a:rPr>
                  <a:t> </a:t>
                </a:r>
              </a:p>
            </p:txBody>
          </p:sp>
        </mc:Fallback>
      </mc:AlternateContent>
      <p:cxnSp>
        <p:nvCxnSpPr>
          <p:cNvPr id="32" name="Straight Arrow Connector 31">
            <a:extLst>
              <a:ext uri="{FF2B5EF4-FFF2-40B4-BE49-F238E27FC236}">
                <a16:creationId xmlns:a16="http://schemas.microsoft.com/office/drawing/2014/main" id="{D8E0266D-C202-4582-C207-0211EA411F87}"/>
              </a:ext>
            </a:extLst>
          </p:cNvPr>
          <p:cNvCxnSpPr>
            <a:cxnSpLocks/>
          </p:cNvCxnSpPr>
          <p:nvPr/>
        </p:nvCxnSpPr>
        <p:spPr>
          <a:xfrm flipV="1">
            <a:off x="958707" y="3681435"/>
            <a:ext cx="839256" cy="369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0803E97-5855-1881-1435-C437C5D74329}"/>
                  </a:ext>
                </a:extLst>
              </p:cNvPr>
              <p:cNvSpPr txBox="1"/>
              <p:nvPr/>
            </p:nvSpPr>
            <p:spPr>
              <a:xfrm>
                <a:off x="7888416" y="1795606"/>
                <a:ext cx="24027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i="1" smtClean="0">
                          <a:latin typeface="Cambria Math" panose="02040503050406030204" pitchFamily="18" charset="0"/>
                        </a:rPr>
                        <m:t>𝑘</m:t>
                      </m:r>
                      <m:r>
                        <a:rPr lang="en-GB" sz="2400" b="0" i="1" smtClean="0">
                          <a:latin typeface="Cambria Math" panose="02040503050406030204" pitchFamily="18" charset="0"/>
                        </a:rPr>
                        <m:t>≥</m:t>
                      </m:r>
                      <m:r>
                        <a:rPr lang="en-GB" sz="2400" b="0" i="1" smtClean="0">
                          <a:latin typeface="Cambria Math" panose="02040503050406030204" pitchFamily="18" charset="0"/>
                        </a:rPr>
                        <m:t>𝑀𝑎</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𝐼𝑡𝑒𝑟𝑎𝑡𝑖𝑜𝑛𝑠</m:t>
                          </m:r>
                        </m:sub>
                      </m:sSub>
                    </m:oMath>
                  </m:oMathPara>
                </a14:m>
                <a:endParaRPr lang="en-GB" sz="2400" dirty="0"/>
              </a:p>
            </p:txBody>
          </p:sp>
        </mc:Choice>
        <mc:Fallback xmlns="">
          <p:sp>
            <p:nvSpPr>
              <p:cNvPr id="40" name="TextBox 39">
                <a:extLst>
                  <a:ext uri="{FF2B5EF4-FFF2-40B4-BE49-F238E27FC236}">
                    <a16:creationId xmlns:a16="http://schemas.microsoft.com/office/drawing/2014/main" id="{A0803E97-5855-1881-1435-C437C5D74329}"/>
                  </a:ext>
                </a:extLst>
              </p:cNvPr>
              <p:cNvSpPr txBox="1">
                <a:spLocks noRot="1" noChangeAspect="1" noMove="1" noResize="1" noEditPoints="1" noAdjustHandles="1" noChangeArrowheads="1" noChangeShapeType="1" noTextEdit="1"/>
              </p:cNvSpPr>
              <p:nvPr/>
            </p:nvSpPr>
            <p:spPr>
              <a:xfrm>
                <a:off x="7888416" y="1795606"/>
                <a:ext cx="2402774" cy="369332"/>
              </a:xfrm>
              <a:prstGeom prst="rect">
                <a:avLst/>
              </a:prstGeom>
              <a:blipFill>
                <a:blip r:embed="rId9"/>
                <a:stretch>
                  <a:fillRect l="-2792" r="-1015" b="-16667"/>
                </a:stretch>
              </a:blipFill>
            </p:spPr>
            <p:txBody>
              <a:bodyPr/>
              <a:lstStyle/>
              <a:p>
                <a:r>
                  <a:rPr lang="en-GB">
                    <a:noFill/>
                  </a:rPr>
                  <a:t> </a:t>
                </a:r>
              </a:p>
            </p:txBody>
          </p:sp>
        </mc:Fallback>
      </mc:AlternateContent>
      <p:sp>
        <p:nvSpPr>
          <p:cNvPr id="41" name="TextBox 40">
            <a:extLst>
              <a:ext uri="{FF2B5EF4-FFF2-40B4-BE49-F238E27FC236}">
                <a16:creationId xmlns:a16="http://schemas.microsoft.com/office/drawing/2014/main" id="{0D73E184-BE68-2016-4D07-990C625D6D4A}"/>
              </a:ext>
            </a:extLst>
          </p:cNvPr>
          <p:cNvSpPr txBox="1"/>
          <p:nvPr/>
        </p:nvSpPr>
        <p:spPr>
          <a:xfrm>
            <a:off x="9357310" y="2635556"/>
            <a:ext cx="2130732" cy="646331"/>
          </a:xfrm>
          <a:prstGeom prst="rect">
            <a:avLst/>
          </a:prstGeom>
          <a:noFill/>
        </p:spPr>
        <p:txBody>
          <a:bodyPr wrap="square" rtlCol="0">
            <a:spAutoFit/>
          </a:bodyPr>
          <a:lstStyle/>
          <a:p>
            <a:pPr algn="ctr"/>
            <a:r>
              <a:rPr lang="en-GB" dirty="0">
                <a:solidFill>
                  <a:schemeClr val="accent1"/>
                </a:solidFill>
              </a:rPr>
              <a:t>Maximum Number of Iterations Allowed</a:t>
            </a:r>
          </a:p>
        </p:txBody>
      </p:sp>
      <p:cxnSp>
        <p:nvCxnSpPr>
          <p:cNvPr id="42" name="Straight Arrow Connector 41">
            <a:extLst>
              <a:ext uri="{FF2B5EF4-FFF2-40B4-BE49-F238E27FC236}">
                <a16:creationId xmlns:a16="http://schemas.microsoft.com/office/drawing/2014/main" id="{A810896D-8C3F-E54D-6E3E-3C00903B2EE4}"/>
              </a:ext>
            </a:extLst>
          </p:cNvPr>
          <p:cNvCxnSpPr>
            <a:cxnSpLocks/>
          </p:cNvCxnSpPr>
          <p:nvPr/>
        </p:nvCxnSpPr>
        <p:spPr>
          <a:xfrm flipH="1" flipV="1">
            <a:off x="9619308" y="2207162"/>
            <a:ext cx="507326" cy="428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DD3146C8-7258-1E61-3C34-875B2A78CBE8}"/>
              </a:ext>
            </a:extLst>
          </p:cNvPr>
          <p:cNvSpPr txBox="1"/>
          <p:nvPr/>
        </p:nvSpPr>
        <p:spPr>
          <a:xfrm>
            <a:off x="7133865" y="2502736"/>
            <a:ext cx="1509101" cy="646331"/>
          </a:xfrm>
          <a:prstGeom prst="rect">
            <a:avLst/>
          </a:prstGeom>
          <a:noFill/>
        </p:spPr>
        <p:txBody>
          <a:bodyPr wrap="square" rtlCol="0">
            <a:spAutoFit/>
          </a:bodyPr>
          <a:lstStyle/>
          <a:p>
            <a:pPr algn="ctr"/>
            <a:r>
              <a:rPr lang="en-GB" dirty="0">
                <a:solidFill>
                  <a:schemeClr val="accent1"/>
                </a:solidFill>
              </a:rPr>
              <a:t>Iteration Number</a:t>
            </a:r>
          </a:p>
        </p:txBody>
      </p:sp>
      <p:cxnSp>
        <p:nvCxnSpPr>
          <p:cNvPr id="44" name="Straight Arrow Connector 43">
            <a:extLst>
              <a:ext uri="{FF2B5EF4-FFF2-40B4-BE49-F238E27FC236}">
                <a16:creationId xmlns:a16="http://schemas.microsoft.com/office/drawing/2014/main" id="{0E3C7F94-BF20-EF02-CBDA-F37A28A90C12}"/>
              </a:ext>
            </a:extLst>
          </p:cNvPr>
          <p:cNvCxnSpPr>
            <a:cxnSpLocks/>
          </p:cNvCxnSpPr>
          <p:nvPr/>
        </p:nvCxnSpPr>
        <p:spPr>
          <a:xfrm flipV="1">
            <a:off x="7888416" y="2179058"/>
            <a:ext cx="121974" cy="337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50F9809-82E5-97DB-AA86-ECD89A42D6A5}"/>
                  </a:ext>
                </a:extLst>
              </p:cNvPr>
              <p:cNvSpPr txBox="1"/>
              <p:nvPr/>
            </p:nvSpPr>
            <p:spPr>
              <a:xfrm>
                <a:off x="5804209" y="5136516"/>
                <a:ext cx="4592919" cy="3126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m:t>
                      </m:r>
                      <m:d>
                        <m:dPr>
                          <m:begChr m:val="|"/>
                          <m:endChr m:val="|"/>
                          <m:ctrlPr>
                            <a:rPr lang="en-GB" i="1" smtClean="0">
                              <a:latin typeface="Cambria Math" panose="02040503050406030204" pitchFamily="18" charset="0"/>
                            </a:rPr>
                          </m:ctrlPr>
                        </m:dPr>
                        <m:e>
                          <m:r>
                            <a:rPr lang="en-GB" i="1">
                              <a:latin typeface="Cambria Math" panose="02040503050406030204" pitchFamily="18" charset="0"/>
                            </a:rPr>
                            <m:t>𝐷</m:t>
                          </m:r>
                          <m:sSub>
                            <m:sSubPr>
                              <m:ctrlPr>
                                <a:rPr lang="en-GB" i="1">
                                  <a:latin typeface="Cambria Math" panose="02040503050406030204" pitchFamily="18" charset="0"/>
                                </a:rPr>
                              </m:ctrlPr>
                            </m:sSubPr>
                            <m:e>
                              <m:r>
                                <a:rPr lang="en-GB" i="1">
                                  <a:latin typeface="Cambria Math" panose="02040503050406030204" pitchFamily="18" charset="0"/>
                                </a:rPr>
                                <m:t>𝐹</m:t>
                              </m:r>
                            </m:e>
                            <m:sub>
                              <m:r>
                                <a:rPr lang="en-GB" i="1">
                                  <a:latin typeface="Cambria Math" panose="02040503050406030204" pitchFamily="18" charset="0"/>
                                </a:rPr>
                                <m:t>𝑡</m:t>
                              </m:r>
                            </m:sub>
                          </m:sSub>
                          <m:r>
                            <a:rPr lang="en-GB" i="1">
                              <a:latin typeface="Cambria Math" panose="02040503050406030204" pitchFamily="18" charset="0"/>
                            </a:rPr>
                            <m:t>∙</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𝐹</m:t>
                                  </m:r>
                                </m:e>
                                <m:sub>
                                  <m:r>
                                    <a:rPr lang="en-GB" i="1">
                                      <a:latin typeface="Cambria Math" panose="02040503050406030204" pitchFamily="18" charset="0"/>
                                    </a:rPr>
                                    <m:t>𝑡</m:t>
                                  </m:r>
                                </m:sub>
                              </m:sSub>
                              <m:r>
                                <a:rPr lang="en-GB" i="1">
                                  <a:latin typeface="Cambria Math" panose="02040503050406030204" pitchFamily="18" charset="0"/>
                                </a:rPr>
                                <m:t>∙</m:t>
                              </m:r>
                              <m:r>
                                <a:rPr lang="en-GB" i="1">
                                  <a:latin typeface="Cambria Math" panose="02040503050406030204" pitchFamily="18" charset="0"/>
                                </a:rPr>
                                <m:t>𝑁</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rPr>
                                        <m:t>𝑑</m:t>
                                      </m:r>
                                    </m:e>
                                    <m:sub>
                                      <m:r>
                                        <a:rPr lang="en-GB" i="1">
                                          <a:latin typeface="Cambria Math" panose="02040503050406030204" pitchFamily="18" charset="0"/>
                                        </a:rPr>
                                        <m:t>1</m:t>
                                      </m:r>
                                    </m:sub>
                                  </m:sSub>
                                </m:e>
                              </m:d>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rPr>
                                <m:t>𝐾</m:t>
                              </m:r>
                              <m:r>
                                <a:rPr lang="en-GB" i="1">
                                  <a:latin typeface="Cambria Math" panose="02040503050406030204" pitchFamily="18" charset="0"/>
                                </a:rPr>
                                <m:t>∙</m:t>
                              </m:r>
                              <m:r>
                                <a:rPr lang="en-GB" i="1">
                                  <a:latin typeface="Cambria Math" panose="02040503050406030204" pitchFamily="18" charset="0"/>
                                </a:rPr>
                                <m:t>𝑁</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rPr>
                                        <m:t>𝑑</m:t>
                                      </m:r>
                                    </m:e>
                                    <m:sub>
                                      <m:r>
                                        <a:rPr lang="en-GB" i="1">
                                          <a:latin typeface="Cambria Math" panose="02040503050406030204" pitchFamily="18" charset="0"/>
                                        </a:rPr>
                                        <m:t>2</m:t>
                                      </m:r>
                                    </m:sub>
                                  </m:sSub>
                                </m:e>
                              </m:d>
                            </m:e>
                          </m:d>
                          <m:r>
                            <m:rPr>
                              <m:nor/>
                            </m:rPr>
                            <a:rPr lang="en-GB" i="1" dirty="0">
                              <a:latin typeface="Cambria Math" panose="02040503050406030204" pitchFamily="18" charset="0"/>
                            </a:rPr>
                            <m:t> </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𝑉</m:t>
                              </m:r>
                            </m:e>
                            <m:sub>
                              <m:r>
                                <a:rPr lang="en-GB" b="0" i="1" smtClean="0">
                                  <a:latin typeface="Cambria Math" panose="02040503050406030204" pitchFamily="18" charset="0"/>
                                </a:rPr>
                                <m:t>𝑡</m:t>
                              </m:r>
                            </m:sub>
                          </m:sSub>
                        </m:e>
                      </m:d>
                      <m:r>
                        <a:rPr lang="en-GB" b="0" i="1" smtClean="0">
                          <a:latin typeface="Cambria Math" panose="02040503050406030204" pitchFamily="18" charset="0"/>
                        </a:rPr>
                        <m:t>&lt;</m:t>
                      </m:r>
                      <m:r>
                        <a:rPr lang="en-GB" b="0" i="1" smtClean="0">
                          <a:latin typeface="Cambria Math" panose="02040503050406030204" pitchFamily="18" charset="0"/>
                          <a:ea typeface="Cambria Math" panose="02040503050406030204" pitchFamily="18" charset="0"/>
                        </a:rPr>
                        <m:t>𝜀</m:t>
                      </m:r>
                    </m:oMath>
                  </m:oMathPara>
                </a14:m>
                <a:endParaRPr lang="en-GB" dirty="0"/>
              </a:p>
            </p:txBody>
          </p:sp>
        </mc:Choice>
        <mc:Fallback xmlns="">
          <p:sp>
            <p:nvSpPr>
              <p:cNvPr id="52" name="TextBox 51">
                <a:extLst>
                  <a:ext uri="{FF2B5EF4-FFF2-40B4-BE49-F238E27FC236}">
                    <a16:creationId xmlns:a16="http://schemas.microsoft.com/office/drawing/2014/main" id="{F50F9809-82E5-97DB-AA86-ECD89A42D6A5}"/>
                  </a:ext>
                </a:extLst>
              </p:cNvPr>
              <p:cNvSpPr txBox="1">
                <a:spLocks noRot="1" noChangeAspect="1" noMove="1" noResize="1" noEditPoints="1" noAdjustHandles="1" noChangeArrowheads="1" noChangeShapeType="1" noTextEdit="1"/>
              </p:cNvSpPr>
              <p:nvPr/>
            </p:nvSpPr>
            <p:spPr>
              <a:xfrm>
                <a:off x="5804209" y="5136516"/>
                <a:ext cx="4592919" cy="312650"/>
              </a:xfrm>
              <a:prstGeom prst="rect">
                <a:avLst/>
              </a:prstGeom>
              <a:blipFill>
                <a:blip r:embed="rId10"/>
                <a:stretch>
                  <a:fillRect l="-1459" r="-1061" b="-980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A345606-479E-F29C-C897-DD3424A3215D}"/>
                  </a:ext>
                </a:extLst>
              </p:cNvPr>
              <p:cNvSpPr txBox="1"/>
              <p:nvPr/>
            </p:nvSpPr>
            <p:spPr>
              <a:xfrm>
                <a:off x="1095997" y="4605401"/>
                <a:ext cx="2896242" cy="680123"/>
              </a:xfrm>
              <a:prstGeom prst="rect">
                <a:avLst/>
              </a:prstGeom>
              <a:noFill/>
            </p:spPr>
            <p:txBody>
              <a:bodyPr wrap="square" rtlCol="0">
                <a:spAutoFit/>
              </a:bodyPr>
              <a:lstStyle/>
              <a:p>
                <a:pPr algn="ctr"/>
                <a:r>
                  <a:rPr lang="en-GB" dirty="0">
                    <a:solidFill>
                      <a:schemeClr val="accent1"/>
                    </a:solidFill>
                  </a:rPr>
                  <a:t>Implied Volatility </a:t>
                </a:r>
                <a14:m>
                  <m:oMath xmlns:m="http://schemas.openxmlformats.org/officeDocument/2006/math">
                    <m:sSubSup>
                      <m:sSubSupPr>
                        <m:ctrlPr>
                          <a:rPr lang="en-GB" i="1">
                            <a:solidFill>
                              <a:schemeClr val="accent1"/>
                            </a:solidFill>
                            <a:latin typeface="Cambria Math" panose="02040503050406030204" pitchFamily="18" charset="0"/>
                            <a:ea typeface="Cambria Math" panose="02040503050406030204" pitchFamily="18" charset="0"/>
                          </a:rPr>
                        </m:ctrlPr>
                      </m:sSubSupPr>
                      <m:e>
                        <m:r>
                          <a:rPr lang="en-GB" i="1">
                            <a:solidFill>
                              <a:schemeClr val="accent1"/>
                            </a:solidFill>
                            <a:latin typeface="Cambria Math" panose="02040503050406030204" pitchFamily="18" charset="0"/>
                            <a:ea typeface="Cambria Math" panose="02040503050406030204" pitchFamily="18" charset="0"/>
                          </a:rPr>
                          <m:t>𝜎</m:t>
                        </m:r>
                      </m:e>
                      <m:sub>
                        <m:r>
                          <a:rPr lang="en-GB" i="1">
                            <a:solidFill>
                              <a:schemeClr val="accent1"/>
                            </a:solidFill>
                            <a:latin typeface="Cambria Math" panose="02040503050406030204" pitchFamily="18" charset="0"/>
                            <a:ea typeface="Cambria Math" panose="02040503050406030204" pitchFamily="18" charset="0"/>
                          </a:rPr>
                          <m:t>𝐾</m:t>
                        </m:r>
                        <m:r>
                          <a:rPr lang="en-GB" i="1">
                            <a:solidFill>
                              <a:schemeClr val="accent1"/>
                            </a:solidFill>
                            <a:latin typeface="Cambria Math" panose="02040503050406030204" pitchFamily="18" charset="0"/>
                            <a:ea typeface="Cambria Math" panose="02040503050406030204" pitchFamily="18" charset="0"/>
                          </a:rPr>
                          <m:t>,</m:t>
                        </m:r>
                        <m:r>
                          <a:rPr lang="en-GB" i="1">
                            <a:solidFill>
                              <a:schemeClr val="accent1"/>
                            </a:solidFill>
                            <a:latin typeface="Cambria Math" panose="02040503050406030204" pitchFamily="18" charset="0"/>
                            <a:ea typeface="Cambria Math" panose="02040503050406030204" pitchFamily="18" charset="0"/>
                          </a:rPr>
                          <m:t>𝑡</m:t>
                        </m:r>
                      </m:sub>
                      <m:sup>
                        <m:r>
                          <a:rPr lang="en-GB" i="1">
                            <a:solidFill>
                              <a:schemeClr val="accent1"/>
                            </a:solidFill>
                            <a:latin typeface="Cambria Math" panose="02040503050406030204" pitchFamily="18" charset="0"/>
                            <a:ea typeface="Cambria Math" panose="02040503050406030204" pitchFamily="18" charset="0"/>
                          </a:rPr>
                          <m:t>𝑘</m:t>
                        </m:r>
                      </m:sup>
                    </m:sSubSup>
                  </m:oMath>
                </a14:m>
                <a:endParaRPr lang="en-GB" dirty="0">
                  <a:solidFill>
                    <a:schemeClr val="accent1"/>
                  </a:solidFill>
                </a:endParaRPr>
              </a:p>
              <a:p>
                <a:pPr algn="ctr"/>
                <a:r>
                  <a:rPr lang="en-GB" dirty="0">
                    <a:solidFill>
                      <a:schemeClr val="accent1"/>
                    </a:solidFill>
                  </a:rPr>
                  <a:t>at iteration </a:t>
                </a:r>
                <a14:m>
                  <m:oMath xmlns:m="http://schemas.openxmlformats.org/officeDocument/2006/math">
                    <m:r>
                      <a:rPr lang="en-GB" i="1" dirty="0" smtClean="0">
                        <a:solidFill>
                          <a:schemeClr val="accent1"/>
                        </a:solidFill>
                        <a:latin typeface="Cambria Math" panose="02040503050406030204" pitchFamily="18" charset="0"/>
                      </a:rPr>
                      <m:t>𝑘</m:t>
                    </m:r>
                  </m:oMath>
                </a14:m>
                <a:endParaRPr lang="en-GB" dirty="0">
                  <a:solidFill>
                    <a:schemeClr val="accent1"/>
                  </a:solidFill>
                </a:endParaRPr>
              </a:p>
            </p:txBody>
          </p:sp>
        </mc:Choice>
        <mc:Fallback xmlns="">
          <p:sp>
            <p:nvSpPr>
              <p:cNvPr id="63" name="TextBox 62">
                <a:extLst>
                  <a:ext uri="{FF2B5EF4-FFF2-40B4-BE49-F238E27FC236}">
                    <a16:creationId xmlns:a16="http://schemas.microsoft.com/office/drawing/2014/main" id="{FA345606-479E-F29C-C897-DD3424A3215D}"/>
                  </a:ext>
                </a:extLst>
              </p:cNvPr>
              <p:cNvSpPr txBox="1">
                <a:spLocks noRot="1" noChangeAspect="1" noMove="1" noResize="1" noEditPoints="1" noAdjustHandles="1" noChangeArrowheads="1" noChangeShapeType="1" noTextEdit="1"/>
              </p:cNvSpPr>
              <p:nvPr/>
            </p:nvSpPr>
            <p:spPr>
              <a:xfrm>
                <a:off x="1095997" y="4605401"/>
                <a:ext cx="2896242" cy="680123"/>
              </a:xfrm>
              <a:prstGeom prst="rect">
                <a:avLst/>
              </a:prstGeom>
              <a:blipFill>
                <a:blip r:embed="rId11"/>
                <a:stretch>
                  <a:fillRect t="-1786" b="-13393"/>
                </a:stretch>
              </a:blipFill>
            </p:spPr>
            <p:txBody>
              <a:bodyPr/>
              <a:lstStyle/>
              <a:p>
                <a:r>
                  <a:rPr lang="en-GB">
                    <a:noFill/>
                  </a:rPr>
                  <a:t> </a:t>
                </a:r>
              </a:p>
            </p:txBody>
          </p:sp>
        </mc:Fallback>
      </mc:AlternateContent>
      <p:cxnSp>
        <p:nvCxnSpPr>
          <p:cNvPr id="64" name="Straight Arrow Connector 63">
            <a:extLst>
              <a:ext uri="{FF2B5EF4-FFF2-40B4-BE49-F238E27FC236}">
                <a16:creationId xmlns:a16="http://schemas.microsoft.com/office/drawing/2014/main" id="{4A83156B-C445-DB48-EA4D-A1A9B58DF04F}"/>
              </a:ext>
            </a:extLst>
          </p:cNvPr>
          <p:cNvCxnSpPr>
            <a:cxnSpLocks/>
          </p:cNvCxnSpPr>
          <p:nvPr/>
        </p:nvCxnSpPr>
        <p:spPr>
          <a:xfrm flipH="1" flipV="1">
            <a:off x="2248311" y="3712085"/>
            <a:ext cx="251943" cy="778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2D75120-ABF8-0192-D9E9-29CE14E326C2}"/>
                  </a:ext>
                </a:extLst>
              </p:cNvPr>
              <p:cNvSpPr txBox="1"/>
              <p:nvPr/>
            </p:nvSpPr>
            <p:spPr>
              <a:xfrm>
                <a:off x="5726305" y="5532980"/>
                <a:ext cx="3893003" cy="9056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𝑤𝑖𝑡h</m:t>
                      </m:r>
                      <m:r>
                        <a:rPr lang="en-GB" b="0" i="1" smtClean="0">
                          <a:solidFill>
                            <a:schemeClr val="tx1"/>
                          </a:solidFill>
                          <a:latin typeface="Cambria Math" panose="02040503050406030204" pitchFamily="18" charset="0"/>
                        </a:rPr>
                        <m:t> </m:t>
                      </m:r>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𝑑</m:t>
                          </m:r>
                        </m:e>
                        <m:sub>
                          <m:r>
                            <a:rPr lang="en-GB" b="0" i="1" smtClean="0">
                              <a:solidFill>
                                <a:schemeClr val="tx1"/>
                              </a:solidFill>
                              <a:latin typeface="Cambria Math" panose="02040503050406030204" pitchFamily="18" charset="0"/>
                            </a:rPr>
                            <m:t>1</m:t>
                          </m:r>
                        </m:sub>
                      </m:sSub>
                      <m:r>
                        <a:rPr lang="en-GB" b="0" i="1" smtClean="0">
                          <a:solidFill>
                            <a:schemeClr val="tx1"/>
                          </a:solidFill>
                          <a:latin typeface="Cambria Math" panose="02040503050406030204" pitchFamily="18" charset="0"/>
                        </a:rPr>
                        <m:t>,</m:t>
                      </m:r>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𝑑</m:t>
                          </m:r>
                        </m:e>
                        <m:sub>
                          <m:r>
                            <a:rPr lang="en-GB" b="0" i="1" smtClean="0">
                              <a:solidFill>
                                <a:schemeClr val="tx1"/>
                              </a:solidFill>
                              <a:latin typeface="Cambria Math" panose="02040503050406030204" pitchFamily="18" charset="0"/>
                            </a:rPr>
                            <m:t>2</m:t>
                          </m:r>
                        </m:sub>
                      </m:sSub>
                      <m:r>
                        <a:rPr lang="en-GB" i="1">
                          <a:solidFill>
                            <a:schemeClr val="tx1"/>
                          </a:solidFill>
                          <a:latin typeface="Cambria Math" panose="02040503050406030204" pitchFamily="18" charset="0"/>
                        </a:rPr>
                        <m:t>=</m:t>
                      </m:r>
                      <m:f>
                        <m:fPr>
                          <m:ctrlPr>
                            <a:rPr lang="en-GB" i="1">
                              <a:solidFill>
                                <a:schemeClr val="tx1"/>
                              </a:solidFill>
                              <a:latin typeface="Cambria Math" panose="02040503050406030204" pitchFamily="18" charset="0"/>
                            </a:rPr>
                          </m:ctrlPr>
                        </m:fPr>
                        <m:num>
                          <m:func>
                            <m:funcPr>
                              <m:ctrlPr>
                                <a:rPr lang="en-GB" i="1">
                                  <a:solidFill>
                                    <a:schemeClr val="tx1"/>
                                  </a:solidFill>
                                  <a:latin typeface="Cambria Math" panose="02040503050406030204" pitchFamily="18" charset="0"/>
                                </a:rPr>
                              </m:ctrlPr>
                            </m:funcPr>
                            <m:fName>
                              <m:r>
                                <m:rPr>
                                  <m:sty m:val="p"/>
                                </m:rPr>
                                <a:rPr lang="en-GB" i="1">
                                  <a:solidFill>
                                    <a:schemeClr val="tx1"/>
                                  </a:solidFill>
                                  <a:latin typeface="Cambria Math" panose="02040503050406030204" pitchFamily="18" charset="0"/>
                                </a:rPr>
                                <m:t>ln</m:t>
                              </m:r>
                            </m:fName>
                            <m:e>
                              <m:d>
                                <m:dPr>
                                  <m:ctrlPr>
                                    <a:rPr lang="en-GB" i="1">
                                      <a:solidFill>
                                        <a:schemeClr val="tx1"/>
                                      </a:solidFill>
                                      <a:latin typeface="Cambria Math" panose="02040503050406030204" pitchFamily="18" charset="0"/>
                                    </a:rPr>
                                  </m:ctrlPr>
                                </m:dPr>
                                <m:e>
                                  <m:f>
                                    <m:fPr>
                                      <m:ctrlPr>
                                        <a:rPr lang="en-GB" i="1">
                                          <a:solidFill>
                                            <a:schemeClr val="tx1"/>
                                          </a:solidFill>
                                          <a:latin typeface="Cambria Math" panose="02040503050406030204" pitchFamily="18" charset="0"/>
                                        </a:rPr>
                                      </m:ctrlPr>
                                    </m:fPr>
                                    <m:num>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𝐹</m:t>
                                          </m:r>
                                        </m:e>
                                        <m:sub>
                                          <m:r>
                                            <a:rPr lang="en-GB" b="0" i="1" smtClean="0">
                                              <a:solidFill>
                                                <a:schemeClr val="tx1"/>
                                              </a:solidFill>
                                              <a:latin typeface="Cambria Math" panose="02040503050406030204" pitchFamily="18" charset="0"/>
                                            </a:rPr>
                                            <m:t>𝑡</m:t>
                                          </m:r>
                                        </m:sub>
                                      </m:sSub>
                                    </m:num>
                                    <m:den>
                                      <m:r>
                                        <a:rPr lang="en-GB" b="0" i="1" smtClean="0">
                                          <a:solidFill>
                                            <a:schemeClr val="tx1"/>
                                          </a:solidFill>
                                          <a:latin typeface="Cambria Math" panose="02040503050406030204" pitchFamily="18" charset="0"/>
                                        </a:rPr>
                                        <m:t>𝐾</m:t>
                                      </m:r>
                                    </m:den>
                                  </m:f>
                                </m:e>
                              </m:d>
                            </m:e>
                          </m:func>
                          <m:r>
                            <a:rPr lang="en-GB" i="1">
                              <a:solidFill>
                                <a:schemeClr val="tx1"/>
                              </a:solidFill>
                              <a:latin typeface="Cambria Math" panose="02040503050406030204" pitchFamily="18" charset="0"/>
                              <a:ea typeface="Cambria Math" panose="02040503050406030204" pitchFamily="18" charset="0"/>
                            </a:rPr>
                            <m:t>±</m:t>
                          </m:r>
                          <m:f>
                            <m:fPr>
                              <m:ctrlPr>
                                <a:rPr lang="en-GB" i="1">
                                  <a:solidFill>
                                    <a:schemeClr val="tx1"/>
                                  </a:solidFill>
                                  <a:latin typeface="Cambria Math" panose="02040503050406030204" pitchFamily="18" charset="0"/>
                                </a:rPr>
                              </m:ctrlPr>
                            </m:fPr>
                            <m:num>
                              <m:r>
                                <a:rPr lang="en-GB" i="1">
                                  <a:solidFill>
                                    <a:schemeClr val="tx1"/>
                                  </a:solidFill>
                                  <a:latin typeface="Cambria Math" panose="02040503050406030204" pitchFamily="18" charset="0"/>
                                </a:rPr>
                                <m:t>1</m:t>
                              </m:r>
                            </m:num>
                            <m:den>
                              <m:r>
                                <a:rPr lang="en-GB" i="1">
                                  <a:solidFill>
                                    <a:schemeClr val="tx1"/>
                                  </a:solidFill>
                                  <a:latin typeface="Cambria Math" panose="02040503050406030204" pitchFamily="18" charset="0"/>
                                </a:rPr>
                                <m:t>2</m:t>
                              </m:r>
                            </m:den>
                          </m:f>
                          <m:r>
                            <a:rPr lang="en-GB" i="1">
                              <a:solidFill>
                                <a:schemeClr val="tx1"/>
                              </a:solidFill>
                              <a:latin typeface="Cambria Math" panose="02040503050406030204" pitchFamily="18" charset="0"/>
                            </a:rPr>
                            <m:t>∙</m:t>
                          </m:r>
                          <m:sSubSup>
                            <m:sSubSupPr>
                              <m:ctrlPr>
                                <a:rPr lang="en-GB" b="0" i="1" smtClean="0">
                                  <a:solidFill>
                                    <a:schemeClr val="accent1"/>
                                  </a:solidFill>
                                  <a:latin typeface="Cambria Math" panose="02040503050406030204" pitchFamily="18" charset="0"/>
                                  <a:ea typeface="Cambria Math" panose="02040503050406030204" pitchFamily="18" charset="0"/>
                                </a:rPr>
                              </m:ctrlPr>
                            </m:sSubSupPr>
                            <m:e>
                              <m:r>
                                <a:rPr lang="en-GB" i="1" smtClean="0">
                                  <a:solidFill>
                                    <a:schemeClr val="accent1"/>
                                  </a:solidFill>
                                  <a:latin typeface="Cambria Math" panose="02040503050406030204" pitchFamily="18" charset="0"/>
                                  <a:ea typeface="Cambria Math" panose="02040503050406030204" pitchFamily="18" charset="0"/>
                                </a:rPr>
                                <m:t>𝜎</m:t>
                              </m:r>
                            </m:e>
                            <m:sub>
                              <m:r>
                                <a:rPr lang="en-GB" b="0" i="1" smtClean="0">
                                  <a:solidFill>
                                    <a:schemeClr val="accent1"/>
                                  </a:solidFill>
                                  <a:latin typeface="Cambria Math" panose="02040503050406030204" pitchFamily="18" charset="0"/>
                                  <a:ea typeface="Cambria Math" panose="02040503050406030204" pitchFamily="18" charset="0"/>
                                </a:rPr>
                                <m:t>𝐾</m:t>
                              </m:r>
                              <m:r>
                                <a:rPr lang="en-GB" b="0" i="1" smtClean="0">
                                  <a:solidFill>
                                    <a:schemeClr val="accent1"/>
                                  </a:solidFill>
                                  <a:latin typeface="Cambria Math" panose="02040503050406030204" pitchFamily="18" charset="0"/>
                                  <a:ea typeface="Cambria Math" panose="02040503050406030204" pitchFamily="18" charset="0"/>
                                </a:rPr>
                                <m:t>,</m:t>
                              </m:r>
                              <m:r>
                                <a:rPr lang="en-GB" b="0" i="1" smtClean="0">
                                  <a:solidFill>
                                    <a:schemeClr val="accent1"/>
                                  </a:solidFill>
                                  <a:latin typeface="Cambria Math" panose="02040503050406030204" pitchFamily="18" charset="0"/>
                                  <a:ea typeface="Cambria Math" panose="02040503050406030204" pitchFamily="18" charset="0"/>
                                </a:rPr>
                                <m:t>𝑡</m:t>
                              </m:r>
                            </m:sub>
                            <m:sup>
                              <m:r>
                                <a:rPr lang="en-GB" b="0" i="1" smtClean="0">
                                  <a:solidFill>
                                    <a:schemeClr val="accent1"/>
                                  </a:solidFill>
                                  <a:latin typeface="Cambria Math" panose="02040503050406030204" pitchFamily="18" charset="0"/>
                                  <a:ea typeface="Cambria Math" panose="02040503050406030204" pitchFamily="18" charset="0"/>
                                </a:rPr>
                                <m:t>𝑘</m:t>
                              </m:r>
                            </m:sup>
                          </m:sSubSup>
                          <m:r>
                            <a:rPr lang="en-GB" i="1" smtClean="0">
                              <a:solidFill>
                                <a:schemeClr val="tx1"/>
                              </a:solidFill>
                              <a:latin typeface="Cambria Math" panose="02040503050406030204" pitchFamily="18" charset="0"/>
                              <a:ea typeface="Cambria Math" panose="02040503050406030204" pitchFamily="18" charset="0"/>
                            </a:rPr>
                            <m:t>∙</m:t>
                          </m:r>
                          <m:r>
                            <a:rPr lang="en-GB" b="0" i="1" smtClean="0">
                              <a:solidFill>
                                <a:schemeClr val="tx1"/>
                              </a:solidFill>
                              <a:latin typeface="Cambria Math" panose="02040503050406030204" pitchFamily="18" charset="0"/>
                              <a:ea typeface="Cambria Math" panose="02040503050406030204" pitchFamily="18" charset="0"/>
                            </a:rPr>
                            <m:t>𝑡</m:t>
                          </m:r>
                        </m:num>
                        <m:den>
                          <m:sSubSup>
                            <m:sSubSupPr>
                              <m:ctrlPr>
                                <a:rPr lang="en-GB" b="0" i="1" smtClean="0">
                                  <a:solidFill>
                                    <a:schemeClr val="accent1"/>
                                  </a:solidFill>
                                  <a:latin typeface="Cambria Math" panose="02040503050406030204" pitchFamily="18" charset="0"/>
                                  <a:ea typeface="Cambria Math" panose="02040503050406030204" pitchFamily="18" charset="0"/>
                                </a:rPr>
                              </m:ctrlPr>
                            </m:sSubSupPr>
                            <m:e>
                              <m:r>
                                <a:rPr lang="en-GB" i="1">
                                  <a:solidFill>
                                    <a:schemeClr val="accent1"/>
                                  </a:solidFill>
                                  <a:latin typeface="Cambria Math" panose="02040503050406030204" pitchFamily="18" charset="0"/>
                                  <a:ea typeface="Cambria Math" panose="02040503050406030204" pitchFamily="18" charset="0"/>
                                </a:rPr>
                                <m:t>𝜎</m:t>
                              </m:r>
                            </m:e>
                            <m:sub>
                              <m:r>
                                <a:rPr lang="en-GB" i="1">
                                  <a:solidFill>
                                    <a:schemeClr val="accent1"/>
                                  </a:solidFill>
                                  <a:latin typeface="Cambria Math" panose="02040503050406030204" pitchFamily="18" charset="0"/>
                                  <a:ea typeface="Cambria Math" panose="02040503050406030204" pitchFamily="18" charset="0"/>
                                </a:rPr>
                                <m:t>𝐾</m:t>
                              </m:r>
                              <m:r>
                                <a:rPr lang="en-GB" i="1">
                                  <a:solidFill>
                                    <a:schemeClr val="accent1"/>
                                  </a:solidFill>
                                  <a:latin typeface="Cambria Math" panose="02040503050406030204" pitchFamily="18" charset="0"/>
                                  <a:ea typeface="Cambria Math" panose="02040503050406030204" pitchFamily="18" charset="0"/>
                                </a:rPr>
                                <m:t>,</m:t>
                              </m:r>
                              <m:r>
                                <a:rPr lang="en-GB" i="1">
                                  <a:solidFill>
                                    <a:schemeClr val="accent1"/>
                                  </a:solidFill>
                                  <a:latin typeface="Cambria Math" panose="02040503050406030204" pitchFamily="18" charset="0"/>
                                  <a:ea typeface="Cambria Math" panose="02040503050406030204" pitchFamily="18" charset="0"/>
                                </a:rPr>
                                <m:t>𝑡</m:t>
                              </m:r>
                            </m:sub>
                            <m:sup>
                              <m:r>
                                <a:rPr lang="en-GB" b="0" i="1" smtClean="0">
                                  <a:solidFill>
                                    <a:schemeClr val="accent1"/>
                                  </a:solidFill>
                                  <a:latin typeface="Cambria Math" panose="02040503050406030204" pitchFamily="18" charset="0"/>
                                  <a:ea typeface="Cambria Math" panose="02040503050406030204" pitchFamily="18" charset="0"/>
                                </a:rPr>
                                <m:t>𝑘</m:t>
                              </m:r>
                            </m:sup>
                          </m:sSubSup>
                          <m:rad>
                            <m:radPr>
                              <m:degHide m:val="on"/>
                              <m:ctrlPr>
                                <a:rPr lang="en-GB" i="1">
                                  <a:solidFill>
                                    <a:schemeClr val="accent1"/>
                                  </a:solidFill>
                                  <a:latin typeface="Cambria Math" panose="02040503050406030204" pitchFamily="18" charset="0"/>
                                </a:rPr>
                              </m:ctrlPr>
                            </m:radPr>
                            <m:deg/>
                            <m:e>
                              <m:r>
                                <a:rPr lang="en-GB" b="0" i="1" smtClean="0">
                                  <a:solidFill>
                                    <a:schemeClr val="accent1"/>
                                  </a:solidFill>
                                  <a:latin typeface="Cambria Math" panose="02040503050406030204" pitchFamily="18" charset="0"/>
                                </a:rPr>
                                <m:t>𝑡</m:t>
                              </m:r>
                            </m:e>
                          </m:rad>
                        </m:den>
                      </m:f>
                    </m:oMath>
                  </m:oMathPara>
                </a14:m>
                <a:endParaRPr lang="en-GB" i="1" dirty="0">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22D75120-ABF8-0192-D9E9-29CE14E326C2}"/>
                  </a:ext>
                </a:extLst>
              </p:cNvPr>
              <p:cNvSpPr txBox="1">
                <a:spLocks noRot="1" noChangeAspect="1" noMove="1" noResize="1" noEditPoints="1" noAdjustHandles="1" noChangeArrowheads="1" noChangeShapeType="1" noTextEdit="1"/>
              </p:cNvSpPr>
              <p:nvPr/>
            </p:nvSpPr>
            <p:spPr>
              <a:xfrm>
                <a:off x="5726305" y="5532980"/>
                <a:ext cx="3893003" cy="905697"/>
              </a:xfrm>
              <a:prstGeom prst="rect">
                <a:avLst/>
              </a:prstGeom>
              <a:blipFill>
                <a:blip r:embed="rId12"/>
                <a:stretch>
                  <a:fillRect/>
                </a:stretch>
              </a:blipFill>
            </p:spPr>
            <p:txBody>
              <a:bodyPr/>
              <a:lstStyle/>
              <a:p>
                <a:r>
                  <a:rPr lang="en-GB">
                    <a:noFill/>
                  </a:rPr>
                  <a:t> </a:t>
                </a:r>
              </a:p>
            </p:txBody>
          </p:sp>
        </mc:Fallback>
      </mc:AlternateContent>
      <p:sp>
        <p:nvSpPr>
          <p:cNvPr id="3" name="Text Placeholder 2">
            <a:extLst>
              <a:ext uri="{FF2B5EF4-FFF2-40B4-BE49-F238E27FC236}">
                <a16:creationId xmlns:a16="http://schemas.microsoft.com/office/drawing/2014/main" id="{A9E99186-C769-1E7E-2D15-BCF8A0C897E4}"/>
              </a:ext>
            </a:extLst>
          </p:cNvPr>
          <p:cNvSpPr>
            <a:spLocks noGrp="1"/>
          </p:cNvSpPr>
          <p:nvPr>
            <p:ph type="body" sz="quarter" idx="10"/>
          </p:nvPr>
        </p:nvSpPr>
        <p:spPr>
          <a:xfrm>
            <a:off x="527050" y="6435725"/>
            <a:ext cx="3692525" cy="315913"/>
          </a:xfrm>
        </p:spPr>
        <p:txBody>
          <a:bodyPr/>
          <a:lstStyle/>
          <a:p>
            <a:r>
              <a:rPr lang="en-US" sz="1400" dirty="0"/>
              <a:t>European Equity Option - Calibration &amp; Pricing</a:t>
            </a:r>
            <a:endParaRPr lang="en-GB" dirty="0"/>
          </a:p>
          <a:p>
            <a:endParaRPr lang="en-GB" dirty="0"/>
          </a:p>
        </p:txBody>
      </p:sp>
      <p:grpSp>
        <p:nvGrpSpPr>
          <p:cNvPr id="5" name="Group 4">
            <a:extLst>
              <a:ext uri="{FF2B5EF4-FFF2-40B4-BE49-F238E27FC236}">
                <a16:creationId xmlns:a16="http://schemas.microsoft.com/office/drawing/2014/main" id="{1F495C03-6F2A-3B11-C6A6-D8A6CCB3C251}"/>
              </a:ext>
            </a:extLst>
          </p:cNvPr>
          <p:cNvGrpSpPr/>
          <p:nvPr/>
        </p:nvGrpSpPr>
        <p:grpSpPr>
          <a:xfrm>
            <a:off x="5053738" y="3387860"/>
            <a:ext cx="6007693" cy="1596971"/>
            <a:chOff x="134659" y="905074"/>
            <a:chExt cx="6007693" cy="1596971"/>
          </a:xfrm>
        </p:grpSpPr>
        <p:sp>
          <p:nvSpPr>
            <p:cNvPr id="6" name="Rectangle: Rounded Corners 5">
              <a:extLst>
                <a:ext uri="{FF2B5EF4-FFF2-40B4-BE49-F238E27FC236}">
                  <a16:creationId xmlns:a16="http://schemas.microsoft.com/office/drawing/2014/main" id="{576C6E91-D77A-F43B-03A8-D564595DC8DF}"/>
                </a:ext>
              </a:extLst>
            </p:cNvPr>
            <p:cNvSpPr/>
            <p:nvPr/>
          </p:nvSpPr>
          <p:spPr>
            <a:xfrm>
              <a:off x="134659" y="905074"/>
              <a:ext cx="6007693" cy="1596971"/>
            </a:xfrm>
            <a:prstGeom prst="roundRect">
              <a:avLst>
                <a:gd name="adj" fmla="val 4857"/>
              </a:avLst>
            </a:prstGeom>
            <a:solidFill>
              <a:srgbClr val="FCF4E8"/>
            </a:solidFill>
            <a:ln>
              <a:solidFill>
                <a:schemeClr val="accent4"/>
              </a:solidFill>
            </a:ln>
          </p:spPr>
          <p:style>
            <a:lnRef idx="1">
              <a:schemeClr val="accent4"/>
            </a:lnRef>
            <a:fillRef idx="2">
              <a:schemeClr val="accent4"/>
            </a:fillRef>
            <a:effectRef idx="1">
              <a:schemeClr val="accent4"/>
            </a:effectRef>
            <a:fontRef idx="minor">
              <a:schemeClr val="dk1"/>
            </a:fontRef>
          </p:style>
          <p:txBody>
            <a:bodyPr vert="vert270" rtlCol="0" anchor="t"/>
            <a:lstStyle/>
            <a:p>
              <a:pPr algn="ctr"/>
              <a:r>
                <a:rPr lang="en-GB" b="1" dirty="0">
                  <a:solidFill>
                    <a:schemeClr val="accent4"/>
                  </a:solidFill>
                </a:rPr>
                <a:t>      OBJECTIVE</a:t>
              </a:r>
            </a:p>
          </p:txBody>
        </p:sp>
        <p:pic>
          <p:nvPicPr>
            <p:cNvPr id="7" name="Graphic 6" descr="Target with solid fill">
              <a:extLst>
                <a:ext uri="{FF2B5EF4-FFF2-40B4-BE49-F238E27FC236}">
                  <a16:creationId xmlns:a16="http://schemas.microsoft.com/office/drawing/2014/main" id="{1EDE744B-92A5-C436-81EF-B7185F7AAD5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64761" y="2095679"/>
              <a:ext cx="272534" cy="272534"/>
            </a:xfrm>
            <a:prstGeom prst="rect">
              <a:avLst/>
            </a:prstGeom>
          </p:spPr>
        </p:pic>
        <p:cxnSp>
          <p:nvCxnSpPr>
            <p:cNvPr id="8" name="Straight Connector 7">
              <a:extLst>
                <a:ext uri="{FF2B5EF4-FFF2-40B4-BE49-F238E27FC236}">
                  <a16:creationId xmlns:a16="http://schemas.microsoft.com/office/drawing/2014/main" id="{742262CB-5193-358E-4130-D08A00531D9D}"/>
                </a:ext>
              </a:extLst>
            </p:cNvPr>
            <p:cNvCxnSpPr>
              <a:cxnSpLocks/>
            </p:cNvCxnSpPr>
            <p:nvPr/>
          </p:nvCxnSpPr>
          <p:spPr>
            <a:xfrm>
              <a:off x="721281" y="1053628"/>
              <a:ext cx="0" cy="1329309"/>
            </a:xfrm>
            <a:prstGeom prst="line">
              <a:avLst/>
            </a:prstGeom>
          </p:spPr>
          <p:style>
            <a:lnRef idx="1">
              <a:schemeClr val="accent4"/>
            </a:lnRef>
            <a:fillRef idx="0">
              <a:schemeClr val="accent4"/>
            </a:fillRef>
            <a:effectRef idx="0">
              <a:schemeClr val="accent4"/>
            </a:effectRef>
            <a:fontRef idx="minor">
              <a:schemeClr val="tx1"/>
            </a:fontRef>
          </p:style>
        </p:cxnSp>
      </p:grpSp>
      <p:sp>
        <p:nvSpPr>
          <p:cNvPr id="9" name="FIND">
            <a:extLst>
              <a:ext uri="{FF2B5EF4-FFF2-40B4-BE49-F238E27FC236}">
                <a16:creationId xmlns:a16="http://schemas.microsoft.com/office/drawing/2014/main" id="{10785870-0D78-D40F-7A8D-C3865210C7E3}"/>
              </a:ext>
            </a:extLst>
          </p:cNvPr>
          <p:cNvSpPr txBox="1"/>
          <p:nvPr/>
        </p:nvSpPr>
        <p:spPr>
          <a:xfrm>
            <a:off x="5805680" y="3631451"/>
            <a:ext cx="2215403" cy="369332"/>
          </a:xfrm>
          <a:prstGeom prst="rect">
            <a:avLst/>
          </a:prstGeom>
          <a:noFill/>
        </p:spPr>
        <p:txBody>
          <a:bodyPr wrap="square" rtlCol="0">
            <a:spAutoFit/>
          </a:bodyPr>
          <a:lstStyle/>
          <a:p>
            <a:r>
              <a:rPr lang="en-GB" dirty="0">
                <a:solidFill>
                  <a:schemeClr val="accent4"/>
                </a:solidFill>
              </a:rPr>
              <a:t>FIND</a:t>
            </a:r>
          </a:p>
        </p:txBody>
      </p:sp>
      <p:sp>
        <p:nvSpPr>
          <p:cNvPr id="10" name="SUCH THAT">
            <a:extLst>
              <a:ext uri="{FF2B5EF4-FFF2-40B4-BE49-F238E27FC236}">
                <a16:creationId xmlns:a16="http://schemas.microsoft.com/office/drawing/2014/main" id="{2EEC3490-1B52-547A-7561-CCCC4516DCA2}"/>
              </a:ext>
            </a:extLst>
          </p:cNvPr>
          <p:cNvSpPr txBox="1"/>
          <p:nvPr/>
        </p:nvSpPr>
        <p:spPr>
          <a:xfrm>
            <a:off x="5805680" y="4269395"/>
            <a:ext cx="1416272" cy="369332"/>
          </a:xfrm>
          <a:prstGeom prst="rect">
            <a:avLst/>
          </a:prstGeom>
          <a:noFill/>
        </p:spPr>
        <p:txBody>
          <a:bodyPr wrap="square" rtlCol="0">
            <a:spAutoFit/>
          </a:bodyPr>
          <a:lstStyle/>
          <a:p>
            <a:r>
              <a:rPr lang="en-GB" dirty="0">
                <a:solidFill>
                  <a:schemeClr val="accent4"/>
                </a:solidFill>
              </a:rPr>
              <a:t>SUCH THAT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2BDA30B-569C-2326-9238-129DEDBD8D46}"/>
                  </a:ext>
                </a:extLst>
              </p:cNvPr>
              <p:cNvSpPr txBox="1"/>
              <p:nvPr/>
            </p:nvSpPr>
            <p:spPr>
              <a:xfrm>
                <a:off x="7057335" y="3609205"/>
                <a:ext cx="1139051" cy="437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sz="2000" b="0" i="1" smtClean="0">
                              <a:solidFill>
                                <a:schemeClr val="tx1"/>
                              </a:solidFill>
                              <a:latin typeface="Cambria Math" panose="02040503050406030204" pitchFamily="18" charset="0"/>
                              <a:ea typeface="Cambria Math" panose="02040503050406030204" pitchFamily="18" charset="0"/>
                            </a:rPr>
                          </m:ctrlPr>
                        </m:sSubSupPr>
                        <m:e>
                          <m:r>
                            <a:rPr lang="en-GB" sz="2000" i="1" smtClean="0">
                              <a:solidFill>
                                <a:schemeClr val="tx1"/>
                              </a:solidFill>
                              <a:latin typeface="Cambria Math" panose="02040503050406030204" pitchFamily="18" charset="0"/>
                              <a:ea typeface="Cambria Math" panose="02040503050406030204" pitchFamily="18" charset="0"/>
                            </a:rPr>
                            <m:t>𝜎</m:t>
                          </m:r>
                        </m:e>
                        <m:sub>
                          <m:r>
                            <a:rPr lang="en-GB" sz="2000" b="0" i="1" smtClean="0">
                              <a:solidFill>
                                <a:schemeClr val="tx1"/>
                              </a:solidFill>
                              <a:latin typeface="Cambria Math" panose="02040503050406030204" pitchFamily="18" charset="0"/>
                              <a:ea typeface="Cambria Math" panose="02040503050406030204" pitchFamily="18" charset="0"/>
                            </a:rPr>
                            <m:t>𝐾</m:t>
                          </m:r>
                          <m:r>
                            <a:rPr lang="en-GB" sz="2000" b="0" i="1" smtClean="0">
                              <a:solidFill>
                                <a:schemeClr val="tx1"/>
                              </a:solidFill>
                              <a:latin typeface="Cambria Math" panose="02040503050406030204" pitchFamily="18" charset="0"/>
                              <a:ea typeface="Cambria Math" panose="02040503050406030204" pitchFamily="18" charset="0"/>
                            </a:rPr>
                            <m:t>,</m:t>
                          </m:r>
                          <m:r>
                            <a:rPr lang="en-GB" sz="2000" b="0" i="1" smtClean="0">
                              <a:solidFill>
                                <a:schemeClr val="tx1"/>
                              </a:solidFill>
                              <a:latin typeface="Cambria Math" panose="02040503050406030204" pitchFamily="18" charset="0"/>
                              <a:ea typeface="Cambria Math" panose="02040503050406030204" pitchFamily="18" charset="0"/>
                            </a:rPr>
                            <m:t>𝑡</m:t>
                          </m:r>
                        </m:sub>
                        <m:sup>
                          <m:r>
                            <a:rPr lang="en-GB" sz="2000" b="0" i="1" smtClean="0">
                              <a:solidFill>
                                <a:schemeClr val="tx1"/>
                              </a:solidFill>
                              <a:latin typeface="Cambria Math" panose="02040503050406030204" pitchFamily="18" charset="0"/>
                              <a:ea typeface="Cambria Math" panose="02040503050406030204" pitchFamily="18" charset="0"/>
                            </a:rPr>
                            <m:t>𝑘</m:t>
                          </m:r>
                        </m:sup>
                      </m:sSubSup>
                    </m:oMath>
                  </m:oMathPara>
                </a14:m>
                <a:endParaRPr lang="en-GB" sz="2000" dirty="0">
                  <a:solidFill>
                    <a:schemeClr val="tx1"/>
                  </a:solidFill>
                </a:endParaRPr>
              </a:p>
            </p:txBody>
          </p:sp>
        </mc:Choice>
        <mc:Fallback xmlns="">
          <p:sp>
            <p:nvSpPr>
              <p:cNvPr id="14" name="TextBox 13">
                <a:extLst>
                  <a:ext uri="{FF2B5EF4-FFF2-40B4-BE49-F238E27FC236}">
                    <a16:creationId xmlns:a16="http://schemas.microsoft.com/office/drawing/2014/main" id="{52BDA30B-569C-2326-9238-129DEDBD8D46}"/>
                  </a:ext>
                </a:extLst>
              </p:cNvPr>
              <p:cNvSpPr txBox="1">
                <a:spLocks noRot="1" noChangeAspect="1" noMove="1" noResize="1" noEditPoints="1" noAdjustHandles="1" noChangeArrowheads="1" noChangeShapeType="1" noTextEdit="1"/>
              </p:cNvSpPr>
              <p:nvPr/>
            </p:nvSpPr>
            <p:spPr>
              <a:xfrm>
                <a:off x="7057335" y="3609205"/>
                <a:ext cx="1139051" cy="437684"/>
              </a:xfrm>
              <a:prstGeom prst="rect">
                <a:avLst/>
              </a:prstGeom>
              <a:blipFill>
                <a:blip r:embed="rId1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F5E4A99-2C6D-55CA-88B6-0E5996CAA172}"/>
                  </a:ext>
                </a:extLst>
              </p:cNvPr>
              <p:cNvSpPr txBox="1"/>
              <p:nvPr/>
            </p:nvSpPr>
            <p:spPr>
              <a:xfrm>
                <a:off x="7096887" y="4205668"/>
                <a:ext cx="1923356" cy="5048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GB" sz="1800" i="1" smtClean="0">
                              <a:solidFill>
                                <a:schemeClr val="tx1"/>
                              </a:solidFill>
                              <a:latin typeface="Cambria Math" panose="02040503050406030204" pitchFamily="18" charset="0"/>
                            </a:rPr>
                          </m:ctrlPr>
                        </m:dPr>
                        <m:e>
                          <m:acc>
                            <m:accPr>
                              <m:chr m:val="̂"/>
                              <m:ctrlPr>
                                <a:rPr lang="en-GB" sz="1800" i="1">
                                  <a:solidFill>
                                    <a:schemeClr val="tx1"/>
                                  </a:solidFill>
                                  <a:latin typeface="Cambria Math" panose="02040503050406030204" pitchFamily="18" charset="0"/>
                                </a:rPr>
                              </m:ctrlPr>
                            </m:accPr>
                            <m:e>
                              <m:sSubSup>
                                <m:sSubSupPr>
                                  <m:ctrlPr>
                                    <a:rPr lang="en-GB" sz="1800" b="0" i="1" smtClean="0">
                                      <a:solidFill>
                                        <a:schemeClr val="tx1"/>
                                      </a:solidFill>
                                      <a:latin typeface="Cambria Math" panose="02040503050406030204" pitchFamily="18" charset="0"/>
                                    </a:rPr>
                                  </m:ctrlPr>
                                </m:sSubSupPr>
                                <m:e>
                                  <m:r>
                                    <a:rPr lang="en-GB" sz="1800" i="1" smtClean="0">
                                      <a:solidFill>
                                        <a:schemeClr val="tx1"/>
                                      </a:solidFill>
                                      <a:latin typeface="Cambria Math" panose="02040503050406030204" pitchFamily="18" charset="0"/>
                                    </a:rPr>
                                    <m:t>𝑉</m:t>
                                  </m:r>
                                </m:e>
                                <m:sub>
                                  <m:r>
                                    <a:rPr lang="en-GB" sz="1800" b="0" i="1" smtClean="0">
                                      <a:solidFill>
                                        <a:schemeClr val="tx1"/>
                                      </a:solidFill>
                                      <a:latin typeface="Cambria Math" panose="02040503050406030204" pitchFamily="18" charset="0"/>
                                    </a:rPr>
                                    <m:t>𝑡</m:t>
                                  </m:r>
                                </m:sub>
                                <m:sup>
                                  <m:r>
                                    <a:rPr lang="en-GB" sz="1800" b="0" i="1" smtClean="0">
                                      <a:solidFill>
                                        <a:schemeClr val="tx1"/>
                                      </a:solidFill>
                                      <a:latin typeface="Cambria Math" panose="02040503050406030204" pitchFamily="18" charset="0"/>
                                    </a:rPr>
                                    <m:t>𝑘</m:t>
                                  </m:r>
                                </m:sup>
                              </m:sSubSup>
                            </m:e>
                          </m:acc>
                          <m:r>
                            <a:rPr lang="en-GB" sz="1800" b="0" i="1" smtClean="0">
                              <a:solidFill>
                                <a:schemeClr val="tx1"/>
                              </a:solidFill>
                              <a:latin typeface="Cambria Math" panose="02040503050406030204" pitchFamily="18" charset="0"/>
                            </a:rPr>
                            <m:t>−</m:t>
                          </m:r>
                          <m:sSub>
                            <m:sSubPr>
                              <m:ctrlPr>
                                <a:rPr lang="en-GB" sz="1800" b="0" i="1" smtClean="0">
                                  <a:solidFill>
                                    <a:schemeClr val="tx1"/>
                                  </a:solidFill>
                                  <a:latin typeface="Cambria Math" panose="02040503050406030204" pitchFamily="18" charset="0"/>
                                </a:rPr>
                              </m:ctrlPr>
                            </m:sSubPr>
                            <m:e>
                              <m:r>
                                <a:rPr lang="en-GB" sz="1800" i="1" smtClean="0">
                                  <a:solidFill>
                                    <a:schemeClr val="tx1"/>
                                  </a:solidFill>
                                  <a:latin typeface="Cambria Math" panose="02040503050406030204" pitchFamily="18" charset="0"/>
                                </a:rPr>
                                <m:t>𝑉</m:t>
                              </m:r>
                            </m:e>
                            <m:sub>
                              <m:r>
                                <a:rPr lang="en-GB" sz="1800" b="0" i="1" smtClean="0">
                                  <a:solidFill>
                                    <a:schemeClr val="tx1"/>
                                  </a:solidFill>
                                  <a:latin typeface="Cambria Math" panose="02040503050406030204" pitchFamily="18" charset="0"/>
                                </a:rPr>
                                <m:t>𝑡</m:t>
                              </m:r>
                            </m:sub>
                          </m:sSub>
                        </m:e>
                      </m:d>
                      <m:r>
                        <a:rPr lang="en-GB" sz="1800" b="0" i="1" smtClean="0">
                          <a:solidFill>
                            <a:schemeClr val="tx1"/>
                          </a:solidFill>
                          <a:latin typeface="Cambria Math" panose="02040503050406030204" pitchFamily="18" charset="0"/>
                        </a:rPr>
                        <m:t>&lt;</m:t>
                      </m:r>
                      <m:r>
                        <a:rPr lang="en-GB" sz="1800" b="0" i="1" smtClean="0">
                          <a:solidFill>
                            <a:schemeClr val="tx1"/>
                          </a:solidFill>
                          <a:latin typeface="Cambria Math" panose="02040503050406030204" pitchFamily="18" charset="0"/>
                          <a:ea typeface="Cambria Math" panose="02040503050406030204" pitchFamily="18" charset="0"/>
                        </a:rPr>
                        <m:t>𝜀</m:t>
                      </m:r>
                    </m:oMath>
                  </m:oMathPara>
                </a14:m>
                <a:endParaRPr lang="en-GB" dirty="0">
                  <a:solidFill>
                    <a:schemeClr val="tx1"/>
                  </a:solidFill>
                </a:endParaRPr>
              </a:p>
            </p:txBody>
          </p:sp>
        </mc:Choice>
        <mc:Fallback xmlns="">
          <p:sp>
            <p:nvSpPr>
              <p:cNvPr id="17" name="TextBox 16">
                <a:extLst>
                  <a:ext uri="{FF2B5EF4-FFF2-40B4-BE49-F238E27FC236}">
                    <a16:creationId xmlns:a16="http://schemas.microsoft.com/office/drawing/2014/main" id="{FF5E4A99-2C6D-55CA-88B6-0E5996CAA172}"/>
                  </a:ext>
                </a:extLst>
              </p:cNvPr>
              <p:cNvSpPr txBox="1">
                <a:spLocks noRot="1" noChangeAspect="1" noMove="1" noResize="1" noEditPoints="1" noAdjustHandles="1" noChangeArrowheads="1" noChangeShapeType="1" noTextEdit="1"/>
              </p:cNvSpPr>
              <p:nvPr/>
            </p:nvSpPr>
            <p:spPr>
              <a:xfrm>
                <a:off x="7096887" y="4205668"/>
                <a:ext cx="1923356" cy="504818"/>
              </a:xfrm>
              <a:prstGeom prst="rect">
                <a:avLst/>
              </a:prstGeom>
              <a:blipFill>
                <a:blip r:embed="rId1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94AE9CF-ECB6-F87E-C2E6-54A97C8C6D2C}"/>
                  </a:ext>
                </a:extLst>
              </p:cNvPr>
              <p:cNvSpPr txBox="1"/>
              <p:nvPr/>
            </p:nvSpPr>
            <p:spPr>
              <a:xfrm>
                <a:off x="8727620" y="4542979"/>
                <a:ext cx="1923356" cy="4310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sSubSup>
                            <m:sSubSupPr>
                              <m:ctrlPr>
                                <a:rPr lang="en-GB" i="1">
                                  <a:latin typeface="Cambria Math" panose="02040503050406030204" pitchFamily="18" charset="0"/>
                                </a:rPr>
                              </m:ctrlPr>
                            </m:sSubSupPr>
                            <m:e>
                              <m:r>
                                <a:rPr lang="en-GB" i="1">
                                  <a:latin typeface="Cambria Math" panose="02040503050406030204" pitchFamily="18" charset="0"/>
                                </a:rPr>
                                <m:t>𝑉</m:t>
                              </m:r>
                            </m:e>
                            <m:sub>
                              <m:r>
                                <a:rPr lang="en-GB" i="1">
                                  <a:latin typeface="Cambria Math" panose="02040503050406030204" pitchFamily="18" charset="0"/>
                                </a:rPr>
                                <m:t>𝑡</m:t>
                              </m:r>
                            </m:sub>
                            <m:sup>
                              <m:r>
                                <a:rPr lang="en-GB" i="1">
                                  <a:latin typeface="Cambria Math" panose="02040503050406030204" pitchFamily="18" charset="0"/>
                                </a:rPr>
                                <m:t>𝑘</m:t>
                              </m:r>
                            </m:sup>
                          </m:sSubSup>
                        </m:e>
                      </m:acc>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𝑉</m:t>
                          </m:r>
                        </m:e>
                        <m:sub>
                          <m:r>
                            <a:rPr lang="en-GB" b="0" i="1" smtClean="0">
                              <a:latin typeface="Cambria Math" panose="02040503050406030204" pitchFamily="18" charset="0"/>
                            </a:rPr>
                            <m:t>𝑡</m:t>
                          </m:r>
                        </m:sub>
                      </m:sSub>
                    </m:oMath>
                  </m:oMathPara>
                </a14:m>
                <a:endParaRPr lang="en-GB" dirty="0">
                  <a:solidFill>
                    <a:schemeClr val="tx1"/>
                  </a:solidFill>
                </a:endParaRPr>
              </a:p>
            </p:txBody>
          </p:sp>
        </mc:Choice>
        <mc:Fallback xmlns="">
          <p:sp>
            <p:nvSpPr>
              <p:cNvPr id="22" name="TextBox 21">
                <a:extLst>
                  <a:ext uri="{FF2B5EF4-FFF2-40B4-BE49-F238E27FC236}">
                    <a16:creationId xmlns:a16="http://schemas.microsoft.com/office/drawing/2014/main" id="{294AE9CF-ECB6-F87E-C2E6-54A97C8C6D2C}"/>
                  </a:ext>
                </a:extLst>
              </p:cNvPr>
              <p:cNvSpPr txBox="1">
                <a:spLocks noRot="1" noChangeAspect="1" noMove="1" noResize="1" noEditPoints="1" noAdjustHandles="1" noChangeArrowheads="1" noChangeShapeType="1" noTextEdit="1"/>
              </p:cNvSpPr>
              <p:nvPr/>
            </p:nvSpPr>
            <p:spPr>
              <a:xfrm>
                <a:off x="8727620" y="4542979"/>
                <a:ext cx="1923356" cy="431080"/>
              </a:xfrm>
              <a:prstGeom prst="rect">
                <a:avLst/>
              </a:prstGeom>
              <a:blipFill>
                <a:blip r:embed="rId17"/>
                <a:stretch>
                  <a:fillRect b="-140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72987C3-66B0-7C7E-D9E2-5744F66D3957}"/>
                  </a:ext>
                </a:extLst>
              </p:cNvPr>
              <p:cNvSpPr txBox="1"/>
              <p:nvPr/>
            </p:nvSpPr>
            <p:spPr>
              <a:xfrm>
                <a:off x="8870726" y="3609205"/>
                <a:ext cx="1139051" cy="4141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ea typeface="Cambria Math" panose="02040503050406030204" pitchFamily="18" charset="0"/>
                        </a:rPr>
                        <m:t>𝑥</m:t>
                      </m:r>
                    </m:oMath>
                  </m:oMathPara>
                </a14:m>
                <a:endParaRPr lang="en-GB" sz="2000" dirty="0">
                  <a:solidFill>
                    <a:schemeClr val="tx1"/>
                  </a:solidFill>
                </a:endParaRPr>
              </a:p>
            </p:txBody>
          </p:sp>
        </mc:Choice>
        <mc:Fallback xmlns="">
          <p:sp>
            <p:nvSpPr>
              <p:cNvPr id="25" name="TextBox 24">
                <a:extLst>
                  <a:ext uri="{FF2B5EF4-FFF2-40B4-BE49-F238E27FC236}">
                    <a16:creationId xmlns:a16="http://schemas.microsoft.com/office/drawing/2014/main" id="{472987C3-66B0-7C7E-D9E2-5744F66D3957}"/>
                  </a:ext>
                </a:extLst>
              </p:cNvPr>
              <p:cNvSpPr txBox="1">
                <a:spLocks noRot="1" noChangeAspect="1" noMove="1" noResize="1" noEditPoints="1" noAdjustHandles="1" noChangeArrowheads="1" noChangeShapeType="1" noTextEdit="1"/>
              </p:cNvSpPr>
              <p:nvPr/>
            </p:nvSpPr>
            <p:spPr>
              <a:xfrm>
                <a:off x="8870726" y="3609205"/>
                <a:ext cx="1139051" cy="414152"/>
              </a:xfrm>
              <a:prstGeom prst="rect">
                <a:avLst/>
              </a:prstGeom>
              <a:blipFill>
                <a:blip r:embed="rId1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9E2ACE0-9654-67CE-25A9-85D3802D25AB}"/>
                  </a:ext>
                </a:extLst>
              </p:cNvPr>
              <p:cNvSpPr txBox="1"/>
              <p:nvPr/>
            </p:nvSpPr>
            <p:spPr>
              <a:xfrm>
                <a:off x="9174945" y="4250687"/>
                <a:ext cx="1135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𝑓</m:t>
                      </m:r>
                      <m:d>
                        <m:dPr>
                          <m:ctrlPr>
                            <a:rPr lang="en-GB" sz="1800" b="0" i="1" smtClean="0">
                              <a:latin typeface="Cambria Math" panose="02040503050406030204" pitchFamily="18" charset="0"/>
                            </a:rPr>
                          </m:ctrlPr>
                        </m:dPr>
                        <m:e>
                          <m:r>
                            <a:rPr lang="en-GB" sz="1800" b="0" i="1" smtClean="0">
                              <a:latin typeface="Cambria Math" panose="02040503050406030204" pitchFamily="18" charset="0"/>
                            </a:rPr>
                            <m:t>𝑥</m:t>
                          </m:r>
                        </m:e>
                      </m:d>
                      <m:r>
                        <a:rPr lang="en-GB" sz="1800" b="0" i="1" smtClean="0">
                          <a:latin typeface="Cambria Math" panose="02040503050406030204" pitchFamily="18" charset="0"/>
                        </a:rPr>
                        <m:t>=0</m:t>
                      </m:r>
                    </m:oMath>
                  </m:oMathPara>
                </a14:m>
                <a:endParaRPr lang="en-GB" dirty="0"/>
              </a:p>
            </p:txBody>
          </p:sp>
        </mc:Choice>
        <mc:Fallback xmlns="">
          <p:sp>
            <p:nvSpPr>
              <p:cNvPr id="28" name="TextBox 27">
                <a:extLst>
                  <a:ext uri="{FF2B5EF4-FFF2-40B4-BE49-F238E27FC236}">
                    <a16:creationId xmlns:a16="http://schemas.microsoft.com/office/drawing/2014/main" id="{89E2ACE0-9654-67CE-25A9-85D3802D25AB}"/>
                  </a:ext>
                </a:extLst>
              </p:cNvPr>
              <p:cNvSpPr txBox="1">
                <a:spLocks noRot="1" noChangeAspect="1" noMove="1" noResize="1" noEditPoints="1" noAdjustHandles="1" noChangeArrowheads="1" noChangeShapeType="1" noTextEdit="1"/>
              </p:cNvSpPr>
              <p:nvPr/>
            </p:nvSpPr>
            <p:spPr>
              <a:xfrm>
                <a:off x="9174945" y="4250687"/>
                <a:ext cx="1135834" cy="369332"/>
              </a:xfrm>
              <a:prstGeom prst="rect">
                <a:avLst/>
              </a:prstGeom>
              <a:blipFill>
                <a:blip r:embed="rId19"/>
                <a:stretch>
                  <a:fillRect b="-131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7D4267E-5C33-4739-C652-0606F0249368}"/>
                  </a:ext>
                </a:extLst>
              </p:cNvPr>
              <p:cNvSpPr txBox="1"/>
              <p:nvPr/>
            </p:nvSpPr>
            <p:spPr>
              <a:xfrm>
                <a:off x="9072938" y="3926900"/>
                <a:ext cx="13313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GB" sz="1800" i="1" smtClean="0">
                              <a:latin typeface="Cambria Math" panose="02040503050406030204" pitchFamily="18" charset="0"/>
                            </a:rPr>
                          </m:ctrlPr>
                        </m:dPr>
                        <m:e>
                          <m:r>
                            <a:rPr lang="en-GB" sz="1800" b="0" i="1" smtClean="0">
                              <a:latin typeface="Cambria Math" panose="02040503050406030204" pitchFamily="18" charset="0"/>
                            </a:rPr>
                            <m:t>𝑓</m:t>
                          </m:r>
                          <m:r>
                            <a:rPr lang="en-GB" sz="1800" b="0" i="1" smtClean="0">
                              <a:latin typeface="Cambria Math" panose="02040503050406030204" pitchFamily="18" charset="0"/>
                            </a:rPr>
                            <m:t>(</m:t>
                          </m:r>
                          <m:r>
                            <a:rPr lang="en-GB" sz="1800" b="0" i="1" smtClean="0">
                              <a:latin typeface="Cambria Math" panose="02040503050406030204" pitchFamily="18" charset="0"/>
                            </a:rPr>
                            <m:t>𝑥</m:t>
                          </m:r>
                          <m:r>
                            <a:rPr lang="en-GB" sz="1800" b="0" i="1" smtClean="0">
                              <a:latin typeface="Cambria Math" panose="02040503050406030204" pitchFamily="18" charset="0"/>
                            </a:rPr>
                            <m:t>)</m:t>
                          </m:r>
                        </m:e>
                      </m:d>
                      <m:r>
                        <a:rPr lang="en-GB" sz="1800" b="0" i="1" smtClean="0">
                          <a:latin typeface="Cambria Math" panose="02040503050406030204" pitchFamily="18" charset="0"/>
                        </a:rPr>
                        <m:t>&lt;</m:t>
                      </m:r>
                      <m:r>
                        <a:rPr lang="en-GB" sz="1800" b="0" i="1" smtClean="0">
                          <a:latin typeface="Cambria Math" panose="02040503050406030204" pitchFamily="18" charset="0"/>
                          <a:ea typeface="Cambria Math" panose="02040503050406030204" pitchFamily="18" charset="0"/>
                        </a:rPr>
                        <m:t>𝜀</m:t>
                      </m:r>
                    </m:oMath>
                  </m:oMathPara>
                </a14:m>
                <a:endParaRPr lang="en-GB" sz="1800" dirty="0"/>
              </a:p>
            </p:txBody>
          </p:sp>
        </mc:Choice>
        <mc:Fallback xmlns="">
          <p:sp>
            <p:nvSpPr>
              <p:cNvPr id="34" name="TextBox 33">
                <a:extLst>
                  <a:ext uri="{FF2B5EF4-FFF2-40B4-BE49-F238E27FC236}">
                    <a16:creationId xmlns:a16="http://schemas.microsoft.com/office/drawing/2014/main" id="{E7D4267E-5C33-4739-C652-0606F0249368}"/>
                  </a:ext>
                </a:extLst>
              </p:cNvPr>
              <p:cNvSpPr txBox="1">
                <a:spLocks noRot="1" noChangeAspect="1" noMove="1" noResize="1" noEditPoints="1" noAdjustHandles="1" noChangeArrowheads="1" noChangeShapeType="1" noTextEdit="1"/>
              </p:cNvSpPr>
              <p:nvPr/>
            </p:nvSpPr>
            <p:spPr>
              <a:xfrm>
                <a:off x="9072938" y="3926900"/>
                <a:ext cx="1331398" cy="369332"/>
              </a:xfrm>
              <a:prstGeom prst="rect">
                <a:avLst/>
              </a:prstGeom>
              <a:blipFill>
                <a:blip r:embed="rId20"/>
                <a:stretch>
                  <a:fillRect b="-13115"/>
                </a:stretch>
              </a:blipFill>
            </p:spPr>
            <p:txBody>
              <a:bodyPr/>
              <a:lstStyle/>
              <a:p>
                <a:r>
                  <a:rPr lang="en-GB">
                    <a:noFill/>
                  </a:rPr>
                  <a:t> </a:t>
                </a:r>
              </a:p>
            </p:txBody>
          </p:sp>
        </mc:Fallback>
      </mc:AlternateContent>
    </p:spTree>
    <p:extLst>
      <p:ext uri="{BB962C8B-B14F-4D97-AF65-F5344CB8AC3E}">
        <p14:creationId xmlns:p14="http://schemas.microsoft.com/office/powerpoint/2010/main" val="4280424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500"/>
                                        <p:tgtEl>
                                          <p:spTgt spid="43"/>
                                        </p:tgtEl>
                                      </p:cBhvr>
                                    </p:animEffect>
                                  </p:childTnLst>
                                </p:cTn>
                              </p:par>
                              <p:par>
                                <p:cTn id="29" presetID="10"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par>
                                <p:cTn id="36" presetID="10" presetClass="entr" presetSubtype="0" fill="hold" nodeType="with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4"/>
                                        </p:tgtEl>
                                        <p:attrNameLst>
                                          <p:attrName>style.visibility</p:attrName>
                                        </p:attrNameLst>
                                      </p:cBhvr>
                                      <p:to>
                                        <p:strVal val="visible"/>
                                      </p:to>
                                    </p:set>
                                    <p:animEffect transition="in" filter="fade">
                                      <p:cBhvr>
                                        <p:cTn id="57" dur="500"/>
                                        <p:tgtEl>
                                          <p:spTgt spid="6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3"/>
                                        </p:tgtEl>
                                        <p:attrNameLst>
                                          <p:attrName>style.visibility</p:attrName>
                                        </p:attrNameLst>
                                      </p:cBhvr>
                                      <p:to>
                                        <p:strVal val="visible"/>
                                      </p:to>
                                    </p:set>
                                    <p:animEffect transition="in" filter="fade">
                                      <p:cBhvr>
                                        <p:cTn id="60" dur="500"/>
                                        <p:tgtEl>
                                          <p:spTgt spid="63"/>
                                        </p:tgtEl>
                                      </p:cBhvr>
                                    </p:animEffect>
                                  </p:childTnLst>
                                </p:cTn>
                              </p:par>
                            </p:childTnLst>
                          </p:cTn>
                        </p:par>
                        <p:par>
                          <p:cTn id="61" fill="hold">
                            <p:stCondLst>
                              <p:cond delay="1500"/>
                            </p:stCondLst>
                            <p:childTnLst>
                              <p:par>
                                <p:cTn id="62" presetID="10" presetClass="entr" presetSubtype="0" fill="hold" nodeType="after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500"/>
                                        <p:tgtEl>
                                          <p:spTgt spid="3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52"/>
                                        </p:tgtEl>
                                        <p:attrNameLst>
                                          <p:attrName>style.visibility</p:attrName>
                                        </p:attrNameLst>
                                      </p:cBhvr>
                                      <p:to>
                                        <p:strVal val="visible"/>
                                      </p:to>
                                    </p:set>
                                    <p:animEffect transition="in" filter="fade">
                                      <p:cBhvr>
                                        <p:cTn id="7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9" grpId="0"/>
      <p:bldP spid="31" grpId="0"/>
      <p:bldP spid="41" grpId="0"/>
      <p:bldP spid="43" grpId="0"/>
      <p:bldP spid="52" grpId="0"/>
      <p:bldP spid="6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54D2C6-1220-0EA7-C18B-19DA84F812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1587AD-2DFB-EE26-66AF-96289505FE3B}"/>
              </a:ext>
            </a:extLst>
          </p:cNvPr>
          <p:cNvSpPr>
            <a:spLocks noGrp="1"/>
          </p:cNvSpPr>
          <p:nvPr>
            <p:ph type="ctrTitle"/>
          </p:nvPr>
        </p:nvSpPr>
        <p:spPr/>
        <p:txBody>
          <a:bodyPr/>
          <a:lstStyle/>
          <a:p>
            <a:r>
              <a:rPr lang="en-GB" dirty="0"/>
              <a:t>1-Dimensional Root-Finding – XML Nodes</a:t>
            </a:r>
          </a:p>
        </p:txBody>
      </p:sp>
      <p:sp>
        <p:nvSpPr>
          <p:cNvPr id="3" name="Text Placeholder 2">
            <a:extLst>
              <a:ext uri="{FF2B5EF4-FFF2-40B4-BE49-F238E27FC236}">
                <a16:creationId xmlns:a16="http://schemas.microsoft.com/office/drawing/2014/main" id="{51BD38F8-59EA-BE53-6625-BAC4E3EFCFB2}"/>
              </a:ext>
            </a:extLst>
          </p:cNvPr>
          <p:cNvSpPr>
            <a:spLocks noGrp="1"/>
          </p:cNvSpPr>
          <p:nvPr>
            <p:ph type="body" sz="quarter" idx="10"/>
          </p:nvPr>
        </p:nvSpPr>
        <p:spPr>
          <a:xfrm>
            <a:off x="527050" y="6435725"/>
            <a:ext cx="3692525" cy="315913"/>
          </a:xfrm>
        </p:spPr>
        <p:txBody>
          <a:bodyPr/>
          <a:lstStyle/>
          <a:p>
            <a:r>
              <a:rPr lang="en-US" sz="1400" dirty="0"/>
              <a:t>European Equity Option - Calibration &amp; Pricing</a:t>
            </a:r>
            <a:endParaRPr lang="en-GB" dirty="0"/>
          </a:p>
          <a:p>
            <a:endParaRPr lang="en-GB" dirty="0"/>
          </a:p>
        </p:txBody>
      </p:sp>
      <p:sp>
        <p:nvSpPr>
          <p:cNvPr id="13" name="TextBox 12">
            <a:extLst>
              <a:ext uri="{FF2B5EF4-FFF2-40B4-BE49-F238E27FC236}">
                <a16:creationId xmlns:a16="http://schemas.microsoft.com/office/drawing/2014/main" id="{9122DCF3-4967-E63E-1BD7-013A7DB1652B}"/>
              </a:ext>
            </a:extLst>
          </p:cNvPr>
          <p:cNvSpPr txBox="1"/>
          <p:nvPr/>
        </p:nvSpPr>
        <p:spPr>
          <a:xfrm>
            <a:off x="527050" y="1859067"/>
            <a:ext cx="6093994" cy="2585323"/>
          </a:xfrm>
          <a:prstGeom prst="rect">
            <a:avLst/>
          </a:prstGeom>
          <a:noFill/>
        </p:spPr>
        <p:txBody>
          <a:bodyPr wrap="square">
            <a:spAutoFit/>
          </a:bodyPr>
          <a:lstStyle/>
          <a:p>
            <a:pPr algn="l"/>
            <a:r>
              <a:rPr lang="en-GB" sz="1800" b="0" i="0" u="none" strike="noStrike" baseline="0" dirty="0">
                <a:solidFill>
                  <a:srgbClr val="008000"/>
                </a:solidFill>
                <a:latin typeface="SFTT1000"/>
              </a:rPr>
              <a:t>&lt;OneDimSolverConfig&gt;</a:t>
            </a:r>
          </a:p>
          <a:p>
            <a:pPr lvl="1"/>
            <a:r>
              <a:rPr lang="en-GB" b="0" i="0" u="none" strike="noStrike" baseline="0" dirty="0">
                <a:solidFill>
                  <a:srgbClr val="008000"/>
                </a:solidFill>
                <a:latin typeface="SFTT1000"/>
              </a:rPr>
              <a:t>&lt;MaxEvaluations&gt;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&lt;/MaxEvaluations&gt;</a:t>
            </a:r>
          </a:p>
          <a:p>
            <a:pPr lvl="1"/>
            <a:r>
              <a:rPr lang="en-GB" b="0" i="0" u="none" strike="noStrike" baseline="0" dirty="0">
                <a:solidFill>
                  <a:srgbClr val="008000"/>
                </a:solidFill>
                <a:latin typeface="SFTT1000"/>
              </a:rPr>
              <a:t>&lt;Accuracy&gt;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&lt;/Accuracy&gt;</a:t>
            </a:r>
          </a:p>
          <a:p>
            <a:pPr lvl="1"/>
            <a:r>
              <a:rPr lang="en-GB" b="0" i="0" u="none" strike="noStrike" baseline="0" dirty="0">
                <a:solidFill>
                  <a:srgbClr val="008000"/>
                </a:solidFill>
                <a:latin typeface="SFTT1000"/>
              </a:rPr>
              <a:t>&lt;InitialGuess&gt;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&lt;/InitialGuess&gt;</a:t>
            </a:r>
          </a:p>
          <a:p>
            <a:pPr lvl="1"/>
            <a:r>
              <a:rPr lang="en-GB" b="0" i="0" u="none" strike="noStrike" baseline="0" dirty="0">
                <a:solidFill>
                  <a:schemeClr val="accent4">
                    <a:lumMod val="75000"/>
                  </a:schemeClr>
                </a:solidFill>
                <a:latin typeface="SFTT1000"/>
              </a:rPr>
              <a:t>&lt;MinMax&gt;</a:t>
            </a:r>
          </a:p>
          <a:p>
            <a:pPr lvl="2"/>
            <a:r>
              <a:rPr lang="en-GB" b="0" i="0" u="none" strike="noStrike" baseline="0" dirty="0">
                <a:solidFill>
                  <a:schemeClr val="accent4">
                    <a:lumMod val="75000"/>
                  </a:schemeClr>
                </a:solidFill>
                <a:latin typeface="SFTT1000"/>
              </a:rPr>
              <a:t>&lt;Min&gt;...&lt;/Min&gt;</a:t>
            </a:r>
          </a:p>
          <a:p>
            <a:pPr lvl="2"/>
            <a:r>
              <a:rPr lang="en-GB" b="0" i="0" u="none" strike="noStrike" baseline="0" dirty="0">
                <a:solidFill>
                  <a:schemeClr val="accent4">
                    <a:lumMod val="75000"/>
                  </a:schemeClr>
                </a:solidFill>
                <a:latin typeface="SFTT1000"/>
              </a:rPr>
              <a:t>&lt;Max&gt;...&lt;/Max&gt;</a:t>
            </a:r>
          </a:p>
          <a:p>
            <a:pPr lvl="1"/>
            <a:r>
              <a:rPr lang="en-GB" b="0" i="0" u="none" strike="noStrike" baseline="0" dirty="0">
                <a:solidFill>
                  <a:schemeClr val="accent4">
                    <a:lumMod val="75000"/>
                  </a:schemeClr>
                </a:solidFill>
                <a:latin typeface="SFTT1000"/>
              </a:rPr>
              <a:t>&lt;/MinMax&gt;</a:t>
            </a:r>
          </a:p>
          <a:p>
            <a:pPr algn="l"/>
            <a:r>
              <a:rPr lang="en-GB" sz="1800" b="0" i="0" u="none" strike="noStrike" baseline="0" dirty="0">
                <a:solidFill>
                  <a:srgbClr val="008000"/>
                </a:solidFill>
                <a:latin typeface="SFTT1000"/>
              </a:rPr>
              <a:t>&lt;/OneDimSolverConfig&gt;</a:t>
            </a:r>
            <a:endParaRPr lang="en-GB" dirty="0"/>
          </a:p>
        </p:txBody>
      </p:sp>
      <p:sp>
        <p:nvSpPr>
          <p:cNvPr id="16" name="TextBox 15">
            <a:extLst>
              <a:ext uri="{FF2B5EF4-FFF2-40B4-BE49-F238E27FC236}">
                <a16:creationId xmlns:a16="http://schemas.microsoft.com/office/drawing/2014/main" id="{83D21D6E-258B-6142-C5B6-723F799DE999}"/>
              </a:ext>
            </a:extLst>
          </p:cNvPr>
          <p:cNvSpPr txBox="1"/>
          <p:nvPr/>
        </p:nvSpPr>
        <p:spPr>
          <a:xfrm>
            <a:off x="6478671" y="1997566"/>
            <a:ext cx="6093994" cy="2308324"/>
          </a:xfrm>
          <a:prstGeom prst="rect">
            <a:avLst/>
          </a:prstGeom>
          <a:noFill/>
        </p:spPr>
        <p:txBody>
          <a:bodyPr wrap="square">
            <a:spAutoFit/>
          </a:bodyPr>
          <a:lstStyle/>
          <a:p>
            <a:pPr algn="l"/>
            <a:r>
              <a:rPr lang="en-GB" sz="1800" b="0" i="0" u="none" strike="noStrike" baseline="0" dirty="0">
                <a:solidFill>
                  <a:srgbClr val="008000"/>
                </a:solidFill>
                <a:latin typeface="SFTT1000"/>
              </a:rPr>
              <a:t>&lt;OneDimSolverConfig&gt;</a:t>
            </a:r>
          </a:p>
          <a:p>
            <a:pPr lvl="1"/>
            <a:r>
              <a:rPr lang="en-GB" b="0" i="0" u="none" strike="noStrike" baseline="0" dirty="0">
                <a:solidFill>
                  <a:srgbClr val="008000"/>
                </a:solidFill>
                <a:latin typeface="SFTT1000"/>
              </a:rPr>
              <a:t>&lt;MaxEvaluations&gt;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&lt;/MaxEvaluations&gt;</a:t>
            </a:r>
          </a:p>
          <a:p>
            <a:pPr lvl="1"/>
            <a:r>
              <a:rPr lang="en-GB" b="0" i="0" u="none" strike="noStrike" baseline="0" dirty="0">
                <a:solidFill>
                  <a:srgbClr val="008000"/>
                </a:solidFill>
                <a:latin typeface="SFTT1000"/>
              </a:rPr>
              <a:t>&lt;Accuracy&gt;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&lt;/Accuracy&gt;</a:t>
            </a:r>
          </a:p>
          <a:p>
            <a:pPr lvl="1"/>
            <a:r>
              <a:rPr lang="en-GB" b="0" i="0" u="none" strike="noStrike" baseline="0" dirty="0">
                <a:solidFill>
                  <a:srgbClr val="008000"/>
                </a:solidFill>
                <a:latin typeface="SFTT1000"/>
              </a:rPr>
              <a:t>&lt;InitialGuess&gt;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&lt;/InitialGuess&gt;</a:t>
            </a:r>
          </a:p>
          <a:p>
            <a:pPr lvl="1"/>
            <a:r>
              <a:rPr lang="en-GB" b="0" i="0" u="none" strike="noStrike" baseline="0" dirty="0">
                <a:solidFill>
                  <a:schemeClr val="accent4">
                    <a:lumMod val="75000"/>
                  </a:schemeClr>
                </a:solidFill>
                <a:latin typeface="SFTT1000"/>
              </a:rPr>
              <a:t>&lt;Step&gt;...&lt;/Step&gt;</a:t>
            </a:r>
          </a:p>
          <a:p>
            <a:pPr lvl="1"/>
            <a:r>
              <a:rPr lang="en-GB" b="0" i="0" u="none" strike="noStrike" baseline="0" dirty="0">
                <a:solidFill>
                  <a:schemeClr val="accent4">
                    <a:lumMod val="75000"/>
                  </a:schemeClr>
                </a:solidFill>
                <a:latin typeface="SFTT1000"/>
              </a:rPr>
              <a:t>&lt;LowerBound&gt;...&lt;/LowerBound&gt;</a:t>
            </a:r>
          </a:p>
          <a:p>
            <a:pPr lvl="1"/>
            <a:r>
              <a:rPr lang="en-GB" b="0" i="0" u="none" strike="noStrike" baseline="0" dirty="0">
                <a:solidFill>
                  <a:schemeClr val="accent4">
                    <a:lumMod val="75000"/>
                  </a:schemeClr>
                </a:solidFill>
                <a:latin typeface="SFTT1000"/>
              </a:rPr>
              <a:t>&lt;UpperBound&gt;...&lt;/UpperBound&gt;</a:t>
            </a:r>
          </a:p>
          <a:p>
            <a:pPr algn="l"/>
            <a:r>
              <a:rPr lang="en-GB" sz="1800" b="0" i="0" u="none" strike="noStrike" baseline="0" dirty="0">
                <a:solidFill>
                  <a:srgbClr val="008000"/>
                </a:solidFill>
                <a:latin typeface="SFTT1000"/>
              </a:rPr>
              <a:t>&lt;/OneDimSolverConfig&gt;</a:t>
            </a:r>
            <a:endParaRPr lang="en-GB" dirty="0"/>
          </a:p>
        </p:txBody>
      </p:sp>
      <p:sp>
        <p:nvSpPr>
          <p:cNvPr id="26" name="TextBox 25">
            <a:extLst>
              <a:ext uri="{FF2B5EF4-FFF2-40B4-BE49-F238E27FC236}">
                <a16:creationId xmlns:a16="http://schemas.microsoft.com/office/drawing/2014/main" id="{2B34FE00-6665-0E84-2FC6-4E5ADCB1202F}"/>
              </a:ext>
            </a:extLst>
          </p:cNvPr>
          <p:cNvSpPr txBox="1"/>
          <p:nvPr/>
        </p:nvSpPr>
        <p:spPr>
          <a:xfrm>
            <a:off x="238539" y="1258902"/>
            <a:ext cx="5592417" cy="461665"/>
          </a:xfrm>
          <a:prstGeom prst="rect">
            <a:avLst/>
          </a:prstGeom>
          <a:solidFill>
            <a:schemeClr val="bg1">
              <a:lumMod val="95000"/>
            </a:schemeClr>
          </a:solidFill>
        </p:spPr>
        <p:txBody>
          <a:bodyPr wrap="square" rtlCol="0">
            <a:spAutoFit/>
          </a:bodyPr>
          <a:lstStyle/>
          <a:p>
            <a:pPr algn="ctr"/>
            <a:r>
              <a:rPr lang="en-GB" sz="2400" b="1" dirty="0"/>
              <a:t>Explicit Bracketing</a:t>
            </a:r>
          </a:p>
        </p:txBody>
      </p:sp>
      <p:sp>
        <p:nvSpPr>
          <p:cNvPr id="33" name="TextBox 32">
            <a:extLst>
              <a:ext uri="{FF2B5EF4-FFF2-40B4-BE49-F238E27FC236}">
                <a16:creationId xmlns:a16="http://schemas.microsoft.com/office/drawing/2014/main" id="{5E680F73-5203-5E99-5925-5656F7A1E10D}"/>
              </a:ext>
            </a:extLst>
          </p:cNvPr>
          <p:cNvSpPr txBox="1"/>
          <p:nvPr/>
        </p:nvSpPr>
        <p:spPr>
          <a:xfrm>
            <a:off x="5830956" y="1258901"/>
            <a:ext cx="6122501" cy="461665"/>
          </a:xfrm>
          <a:prstGeom prst="rect">
            <a:avLst/>
          </a:prstGeom>
          <a:solidFill>
            <a:schemeClr val="bg1">
              <a:lumMod val="95000"/>
            </a:schemeClr>
          </a:solidFill>
        </p:spPr>
        <p:txBody>
          <a:bodyPr wrap="square" rtlCol="0">
            <a:spAutoFit/>
          </a:bodyPr>
          <a:lstStyle/>
          <a:p>
            <a:pPr algn="ctr"/>
            <a:r>
              <a:rPr lang="en-GB" sz="2400" b="1" dirty="0"/>
              <a:t>Algorithmic Bracketing</a:t>
            </a:r>
          </a:p>
        </p:txBody>
      </p:sp>
      <p:cxnSp>
        <p:nvCxnSpPr>
          <p:cNvPr id="35" name="Straight Connector 34">
            <a:extLst>
              <a:ext uri="{FF2B5EF4-FFF2-40B4-BE49-F238E27FC236}">
                <a16:creationId xmlns:a16="http://schemas.microsoft.com/office/drawing/2014/main" id="{B45C22B5-0F64-85F9-8560-5E75C17CCDEF}"/>
              </a:ext>
            </a:extLst>
          </p:cNvPr>
          <p:cNvCxnSpPr>
            <a:cxnSpLocks/>
          </p:cNvCxnSpPr>
          <p:nvPr/>
        </p:nvCxnSpPr>
        <p:spPr>
          <a:xfrm>
            <a:off x="5830957" y="1258901"/>
            <a:ext cx="0" cy="4768920"/>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5044657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60DAC-54B7-A8A5-AC19-D85FD9F85A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089E3C-60B4-C307-997B-BEA6DBB8D46A}"/>
              </a:ext>
            </a:extLst>
          </p:cNvPr>
          <p:cNvSpPr>
            <a:spLocks noGrp="1"/>
          </p:cNvSpPr>
          <p:nvPr>
            <p:ph type="ctrTitle"/>
          </p:nvPr>
        </p:nvSpPr>
        <p:spPr/>
        <p:txBody>
          <a:bodyPr/>
          <a:lstStyle/>
          <a:p>
            <a:r>
              <a:rPr lang="en-GB" dirty="0"/>
              <a:t>1-Dimensional Root-Finding – Root-Finding Algorithm Types</a:t>
            </a:r>
          </a:p>
        </p:txBody>
      </p:sp>
      <p:sp>
        <p:nvSpPr>
          <p:cNvPr id="3" name="Text Placeholder 2">
            <a:extLst>
              <a:ext uri="{FF2B5EF4-FFF2-40B4-BE49-F238E27FC236}">
                <a16:creationId xmlns:a16="http://schemas.microsoft.com/office/drawing/2014/main" id="{8CFFF182-A73F-C45D-1EB3-305B1D0B2973}"/>
              </a:ext>
            </a:extLst>
          </p:cNvPr>
          <p:cNvSpPr>
            <a:spLocks noGrp="1"/>
          </p:cNvSpPr>
          <p:nvPr>
            <p:ph type="body" sz="quarter" idx="10"/>
          </p:nvPr>
        </p:nvSpPr>
        <p:spPr>
          <a:xfrm>
            <a:off x="527050" y="6435725"/>
            <a:ext cx="3692525" cy="315913"/>
          </a:xfrm>
        </p:spPr>
        <p:txBody>
          <a:bodyPr/>
          <a:lstStyle/>
          <a:p>
            <a:r>
              <a:rPr lang="en-US" sz="1400" dirty="0"/>
              <a:t>European Equity Option - Calibration &amp; Pricing</a:t>
            </a:r>
            <a:endParaRPr lang="en-GB" dirty="0"/>
          </a:p>
          <a:p>
            <a:endParaRPr lang="en-GB" dirty="0"/>
          </a:p>
        </p:txBody>
      </p:sp>
      <p:sp>
        <p:nvSpPr>
          <p:cNvPr id="26" name="TextBox 25">
            <a:extLst>
              <a:ext uri="{FF2B5EF4-FFF2-40B4-BE49-F238E27FC236}">
                <a16:creationId xmlns:a16="http://schemas.microsoft.com/office/drawing/2014/main" id="{694B1BC2-2B61-FBB3-AD6D-FA742E5016A2}"/>
              </a:ext>
            </a:extLst>
          </p:cNvPr>
          <p:cNvSpPr txBox="1"/>
          <p:nvPr/>
        </p:nvSpPr>
        <p:spPr>
          <a:xfrm>
            <a:off x="238539" y="1258902"/>
            <a:ext cx="5592417" cy="461665"/>
          </a:xfrm>
          <a:prstGeom prst="rect">
            <a:avLst/>
          </a:prstGeom>
          <a:solidFill>
            <a:schemeClr val="bg1">
              <a:lumMod val="95000"/>
            </a:schemeClr>
          </a:solidFill>
        </p:spPr>
        <p:txBody>
          <a:bodyPr wrap="square" rtlCol="0">
            <a:spAutoFit/>
          </a:bodyPr>
          <a:lstStyle/>
          <a:p>
            <a:pPr algn="ctr"/>
            <a:r>
              <a:rPr lang="en-GB" sz="2400" b="1" dirty="0"/>
              <a:t>Open Methods</a:t>
            </a:r>
          </a:p>
        </p:txBody>
      </p:sp>
      <p:sp>
        <p:nvSpPr>
          <p:cNvPr id="33" name="TextBox 32">
            <a:extLst>
              <a:ext uri="{FF2B5EF4-FFF2-40B4-BE49-F238E27FC236}">
                <a16:creationId xmlns:a16="http://schemas.microsoft.com/office/drawing/2014/main" id="{9A06664F-5C8C-D7D5-B260-CA50D439D5DC}"/>
              </a:ext>
            </a:extLst>
          </p:cNvPr>
          <p:cNvSpPr txBox="1"/>
          <p:nvPr/>
        </p:nvSpPr>
        <p:spPr>
          <a:xfrm>
            <a:off x="5830956" y="1258901"/>
            <a:ext cx="6122501" cy="461665"/>
          </a:xfrm>
          <a:prstGeom prst="rect">
            <a:avLst/>
          </a:prstGeom>
          <a:solidFill>
            <a:schemeClr val="bg1">
              <a:lumMod val="95000"/>
            </a:schemeClr>
          </a:solidFill>
        </p:spPr>
        <p:txBody>
          <a:bodyPr wrap="square" rtlCol="0">
            <a:spAutoFit/>
          </a:bodyPr>
          <a:lstStyle/>
          <a:p>
            <a:pPr algn="ctr"/>
            <a:r>
              <a:rPr lang="en-GB" sz="2400" b="1" dirty="0"/>
              <a:t>Bracketing Methods</a:t>
            </a:r>
          </a:p>
        </p:txBody>
      </p:sp>
      <p:cxnSp>
        <p:nvCxnSpPr>
          <p:cNvPr id="35" name="Straight Connector 34">
            <a:extLst>
              <a:ext uri="{FF2B5EF4-FFF2-40B4-BE49-F238E27FC236}">
                <a16:creationId xmlns:a16="http://schemas.microsoft.com/office/drawing/2014/main" id="{96D859F7-CC37-F35E-CFA7-1C94023DF680}"/>
              </a:ext>
            </a:extLst>
          </p:cNvPr>
          <p:cNvCxnSpPr>
            <a:cxnSpLocks/>
          </p:cNvCxnSpPr>
          <p:nvPr/>
        </p:nvCxnSpPr>
        <p:spPr>
          <a:xfrm>
            <a:off x="6371870" y="1229206"/>
            <a:ext cx="0" cy="4768920"/>
          </a:xfrm>
          <a:prstGeom prst="line">
            <a:avLst/>
          </a:prstGeom>
        </p:spPr>
        <p:style>
          <a:lnRef idx="3">
            <a:schemeClr val="accent5"/>
          </a:lnRef>
          <a:fillRef idx="0">
            <a:schemeClr val="accent5"/>
          </a:fillRef>
          <a:effectRef idx="2">
            <a:schemeClr val="accent5"/>
          </a:effectRef>
          <a:fontRef idx="minor">
            <a:schemeClr val="tx1"/>
          </a:fontRef>
        </p:style>
      </p:cxnSp>
      <p:sp>
        <p:nvSpPr>
          <p:cNvPr id="4" name="TextBox 3">
            <a:extLst>
              <a:ext uri="{FF2B5EF4-FFF2-40B4-BE49-F238E27FC236}">
                <a16:creationId xmlns:a16="http://schemas.microsoft.com/office/drawing/2014/main" id="{62500D38-8209-6D33-888B-FEDB88370131}"/>
              </a:ext>
            </a:extLst>
          </p:cNvPr>
          <p:cNvSpPr txBox="1"/>
          <p:nvPr/>
        </p:nvSpPr>
        <p:spPr>
          <a:xfrm>
            <a:off x="1521884" y="3429000"/>
            <a:ext cx="914400" cy="369332"/>
          </a:xfrm>
          <a:prstGeom prst="rect">
            <a:avLst/>
          </a:prstGeom>
          <a:noFill/>
        </p:spPr>
        <p:txBody>
          <a:bodyPr wrap="square" rtlCol="0">
            <a:spAutoFit/>
          </a:bodyPr>
          <a:lstStyle/>
          <a:p>
            <a:pPr algn="ctr"/>
            <a:r>
              <a:rPr lang="en-GB" dirty="0">
                <a:solidFill>
                  <a:schemeClr val="accent5"/>
                </a:solidFill>
              </a:rPr>
              <a:t>Fast</a:t>
            </a:r>
          </a:p>
        </p:txBody>
      </p:sp>
      <p:sp>
        <p:nvSpPr>
          <p:cNvPr id="5" name="TextBox 4">
            <a:extLst>
              <a:ext uri="{FF2B5EF4-FFF2-40B4-BE49-F238E27FC236}">
                <a16:creationId xmlns:a16="http://schemas.microsoft.com/office/drawing/2014/main" id="{1A0A6AEB-DCCB-C65C-99D6-54108A311E62}"/>
              </a:ext>
            </a:extLst>
          </p:cNvPr>
          <p:cNvSpPr txBox="1"/>
          <p:nvPr/>
        </p:nvSpPr>
        <p:spPr>
          <a:xfrm>
            <a:off x="3693553" y="3429000"/>
            <a:ext cx="1965613" cy="646331"/>
          </a:xfrm>
          <a:prstGeom prst="rect">
            <a:avLst/>
          </a:prstGeom>
          <a:noFill/>
        </p:spPr>
        <p:txBody>
          <a:bodyPr wrap="square" rtlCol="0">
            <a:spAutoFit/>
          </a:bodyPr>
          <a:lstStyle/>
          <a:p>
            <a:pPr algn="ctr"/>
            <a:r>
              <a:rPr lang="en-GB" dirty="0">
                <a:solidFill>
                  <a:srgbClr val="C00000"/>
                </a:solidFill>
              </a:rPr>
              <a:t>Not Guaranteed to Converge</a:t>
            </a:r>
          </a:p>
        </p:txBody>
      </p:sp>
      <p:sp>
        <p:nvSpPr>
          <p:cNvPr id="6" name="TextBox 5">
            <a:extLst>
              <a:ext uri="{FF2B5EF4-FFF2-40B4-BE49-F238E27FC236}">
                <a16:creationId xmlns:a16="http://schemas.microsoft.com/office/drawing/2014/main" id="{511D2834-BEC6-F3DC-C533-3F99956773E0}"/>
              </a:ext>
            </a:extLst>
          </p:cNvPr>
          <p:cNvSpPr txBox="1"/>
          <p:nvPr/>
        </p:nvSpPr>
        <p:spPr>
          <a:xfrm>
            <a:off x="10225321" y="3429000"/>
            <a:ext cx="914400" cy="369332"/>
          </a:xfrm>
          <a:prstGeom prst="rect">
            <a:avLst/>
          </a:prstGeom>
          <a:noFill/>
        </p:spPr>
        <p:txBody>
          <a:bodyPr wrap="square" rtlCol="0">
            <a:spAutoFit/>
          </a:bodyPr>
          <a:lstStyle/>
          <a:p>
            <a:pPr algn="ctr"/>
            <a:r>
              <a:rPr lang="en-GB" dirty="0">
                <a:solidFill>
                  <a:srgbClr val="C00000"/>
                </a:solidFill>
              </a:rPr>
              <a:t>Slow</a:t>
            </a:r>
          </a:p>
        </p:txBody>
      </p:sp>
      <p:sp>
        <p:nvSpPr>
          <p:cNvPr id="7" name="TextBox 6">
            <a:extLst>
              <a:ext uri="{FF2B5EF4-FFF2-40B4-BE49-F238E27FC236}">
                <a16:creationId xmlns:a16="http://schemas.microsoft.com/office/drawing/2014/main" id="{3DE08FD2-C1CD-B004-DA02-674DD2A5243C}"/>
              </a:ext>
            </a:extLst>
          </p:cNvPr>
          <p:cNvSpPr txBox="1"/>
          <p:nvPr/>
        </p:nvSpPr>
        <p:spPr>
          <a:xfrm>
            <a:off x="6992484" y="3429000"/>
            <a:ext cx="1965613" cy="646331"/>
          </a:xfrm>
          <a:prstGeom prst="rect">
            <a:avLst/>
          </a:prstGeom>
          <a:noFill/>
        </p:spPr>
        <p:txBody>
          <a:bodyPr wrap="square" rtlCol="0">
            <a:spAutoFit/>
          </a:bodyPr>
          <a:lstStyle/>
          <a:p>
            <a:pPr algn="ctr"/>
            <a:r>
              <a:rPr lang="en-GB" dirty="0">
                <a:solidFill>
                  <a:schemeClr val="accent5"/>
                </a:solidFill>
              </a:rPr>
              <a:t>Guaranteed to Converge</a:t>
            </a:r>
          </a:p>
        </p:txBody>
      </p:sp>
      <p:pic>
        <p:nvPicPr>
          <p:cNvPr id="9" name="Graphic 8" descr="Thumbs up sign with solid fill">
            <a:extLst>
              <a:ext uri="{FF2B5EF4-FFF2-40B4-BE49-F238E27FC236}">
                <a16:creationId xmlns:a16="http://schemas.microsoft.com/office/drawing/2014/main" id="{36E20B72-AB28-7662-DF2A-81BB8BA9EB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48251" y="2813502"/>
            <a:ext cx="461665" cy="461665"/>
          </a:xfrm>
          <a:prstGeom prst="rect">
            <a:avLst/>
          </a:prstGeom>
        </p:spPr>
      </p:pic>
      <p:pic>
        <p:nvPicPr>
          <p:cNvPr id="12" name="Graphic 11" descr="Thumbs Down with solid fill">
            <a:extLst>
              <a:ext uri="{FF2B5EF4-FFF2-40B4-BE49-F238E27FC236}">
                <a16:creationId xmlns:a16="http://schemas.microsoft.com/office/drawing/2014/main" id="{E9B54B19-4709-5B65-D3F8-997B1BD42D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04028" y="2813502"/>
            <a:ext cx="461666" cy="461666"/>
          </a:xfrm>
          <a:prstGeom prst="rect">
            <a:avLst/>
          </a:prstGeom>
        </p:spPr>
      </p:pic>
      <p:pic>
        <p:nvPicPr>
          <p:cNvPr id="14" name="Graphic 13" descr="Thumbs up sign with solid fill">
            <a:extLst>
              <a:ext uri="{FF2B5EF4-FFF2-40B4-BE49-F238E27FC236}">
                <a16:creationId xmlns:a16="http://schemas.microsoft.com/office/drawing/2014/main" id="{33414ECE-5B9E-EA1C-F599-F53A33292F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08293" y="2813502"/>
            <a:ext cx="461665" cy="461665"/>
          </a:xfrm>
          <a:prstGeom prst="rect">
            <a:avLst/>
          </a:prstGeom>
        </p:spPr>
      </p:pic>
      <p:pic>
        <p:nvPicPr>
          <p:cNvPr id="15" name="Graphic 14" descr="Thumbs Down with solid fill">
            <a:extLst>
              <a:ext uri="{FF2B5EF4-FFF2-40B4-BE49-F238E27FC236}">
                <a16:creationId xmlns:a16="http://schemas.microsoft.com/office/drawing/2014/main" id="{E00258BC-710F-AFF7-092C-F20812C24F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64070" y="2813502"/>
            <a:ext cx="461666" cy="461666"/>
          </a:xfrm>
          <a:prstGeom prst="rect">
            <a:avLst/>
          </a:prstGeom>
        </p:spPr>
      </p:pic>
      <p:sp>
        <p:nvSpPr>
          <p:cNvPr id="20" name="TextBox 19">
            <a:extLst>
              <a:ext uri="{FF2B5EF4-FFF2-40B4-BE49-F238E27FC236}">
                <a16:creationId xmlns:a16="http://schemas.microsoft.com/office/drawing/2014/main" id="{A1AFEC0C-CD26-C12F-628D-9B103FF87BC0}"/>
              </a:ext>
            </a:extLst>
          </p:cNvPr>
          <p:cNvSpPr txBox="1"/>
          <p:nvPr/>
        </p:nvSpPr>
        <p:spPr>
          <a:xfrm>
            <a:off x="1054484" y="1825696"/>
            <a:ext cx="4314420" cy="646331"/>
          </a:xfrm>
          <a:prstGeom prst="rect">
            <a:avLst/>
          </a:prstGeom>
          <a:noFill/>
        </p:spPr>
        <p:txBody>
          <a:bodyPr wrap="square" rtlCol="0">
            <a:spAutoFit/>
          </a:bodyPr>
          <a:lstStyle/>
          <a:p>
            <a:pPr algn="ctr"/>
            <a:r>
              <a:rPr lang="en-GB" dirty="0"/>
              <a:t>Start with an initial guess for the root and then improve the guess iteratively</a:t>
            </a:r>
          </a:p>
        </p:txBody>
      </p:sp>
      <p:sp>
        <p:nvSpPr>
          <p:cNvPr id="21" name="TextBox 20">
            <a:extLst>
              <a:ext uri="{FF2B5EF4-FFF2-40B4-BE49-F238E27FC236}">
                <a16:creationId xmlns:a16="http://schemas.microsoft.com/office/drawing/2014/main" id="{993CAA42-FAC3-7AD2-400E-83FC7CE039D4}"/>
              </a:ext>
            </a:extLst>
          </p:cNvPr>
          <p:cNvSpPr txBox="1"/>
          <p:nvPr/>
        </p:nvSpPr>
        <p:spPr>
          <a:xfrm>
            <a:off x="6734996" y="1855159"/>
            <a:ext cx="4314420" cy="646331"/>
          </a:xfrm>
          <a:prstGeom prst="rect">
            <a:avLst/>
          </a:prstGeom>
          <a:noFill/>
        </p:spPr>
        <p:txBody>
          <a:bodyPr wrap="square" rtlCol="0">
            <a:spAutoFit/>
          </a:bodyPr>
          <a:lstStyle/>
          <a:p>
            <a:pPr algn="ctr"/>
            <a:r>
              <a:rPr lang="en-GB" dirty="0"/>
              <a:t>Start with an interval guaranteed to contain a root</a:t>
            </a:r>
            <a:r>
              <a:rPr lang="en-GB" dirty="0">
                <a:solidFill>
                  <a:schemeClr val="accent1"/>
                </a:solidFill>
              </a:rPr>
              <a:t>*</a:t>
            </a:r>
            <a:r>
              <a:rPr lang="en-GB" dirty="0"/>
              <a:t> which is then gradually reduced</a:t>
            </a:r>
          </a:p>
        </p:txBody>
      </p:sp>
      <p:sp>
        <p:nvSpPr>
          <p:cNvPr id="22" name="TextBox 21">
            <a:extLst>
              <a:ext uri="{FF2B5EF4-FFF2-40B4-BE49-F238E27FC236}">
                <a16:creationId xmlns:a16="http://schemas.microsoft.com/office/drawing/2014/main" id="{88CC8E92-8BF6-E483-18DE-2613AACCB970}"/>
              </a:ext>
            </a:extLst>
          </p:cNvPr>
          <p:cNvSpPr txBox="1"/>
          <p:nvPr/>
        </p:nvSpPr>
        <p:spPr>
          <a:xfrm>
            <a:off x="2303604" y="4367373"/>
            <a:ext cx="3831942" cy="861774"/>
          </a:xfrm>
          <a:prstGeom prst="rect">
            <a:avLst/>
          </a:prstGeom>
          <a:noFill/>
        </p:spPr>
        <p:txBody>
          <a:bodyPr wrap="square" rtlCol="0">
            <a:spAutoFit/>
          </a:bodyPr>
          <a:lstStyle/>
          <a:p>
            <a:r>
              <a:rPr lang="en-GB" sz="1600" i="1" dirty="0">
                <a:solidFill>
                  <a:schemeClr val="accent3"/>
                </a:solidFill>
              </a:rPr>
              <a:t>Example:</a:t>
            </a:r>
          </a:p>
          <a:p>
            <a:pPr marL="285750" indent="-285750">
              <a:buFont typeface="Arial" panose="020B0604020202020204" pitchFamily="34" charset="0"/>
              <a:buChar char="•"/>
            </a:pPr>
            <a:r>
              <a:rPr lang="en-GB" sz="1600" i="1" dirty="0">
                <a:solidFill>
                  <a:schemeClr val="accent3"/>
                </a:solidFill>
              </a:rPr>
              <a:t>Newton Raphson Method</a:t>
            </a:r>
          </a:p>
          <a:p>
            <a:pPr marL="285750" indent="-285750">
              <a:buFont typeface="Arial" panose="020B0604020202020204" pitchFamily="34" charset="0"/>
              <a:buChar char="•"/>
            </a:pPr>
            <a:r>
              <a:rPr lang="en-GB" sz="1600" i="1" dirty="0">
                <a:solidFill>
                  <a:schemeClr val="accent3"/>
                </a:solidFill>
              </a:rPr>
              <a:t>Secante Method</a:t>
            </a:r>
          </a:p>
        </p:txBody>
      </p:sp>
      <p:sp>
        <p:nvSpPr>
          <p:cNvPr id="23" name="TextBox 22">
            <a:extLst>
              <a:ext uri="{FF2B5EF4-FFF2-40B4-BE49-F238E27FC236}">
                <a16:creationId xmlns:a16="http://schemas.microsoft.com/office/drawing/2014/main" id="{1F16A8E2-E34B-36E7-EC44-1A69D64CEDF8}"/>
              </a:ext>
            </a:extLst>
          </p:cNvPr>
          <p:cNvSpPr txBox="1"/>
          <p:nvPr/>
        </p:nvSpPr>
        <p:spPr>
          <a:xfrm>
            <a:off x="8269958" y="4367373"/>
            <a:ext cx="3831942" cy="861774"/>
          </a:xfrm>
          <a:prstGeom prst="rect">
            <a:avLst/>
          </a:prstGeom>
          <a:noFill/>
        </p:spPr>
        <p:txBody>
          <a:bodyPr wrap="square" rtlCol="0">
            <a:spAutoFit/>
          </a:bodyPr>
          <a:lstStyle/>
          <a:p>
            <a:r>
              <a:rPr lang="en-GB" sz="1600" i="1" dirty="0">
                <a:solidFill>
                  <a:schemeClr val="accent3"/>
                </a:solidFill>
              </a:rPr>
              <a:t>Example:</a:t>
            </a:r>
          </a:p>
          <a:p>
            <a:pPr marL="285750" indent="-285750">
              <a:buFont typeface="Arial" panose="020B0604020202020204" pitchFamily="34" charset="0"/>
              <a:buChar char="•"/>
            </a:pPr>
            <a:r>
              <a:rPr lang="en-GB" sz="1600" i="1" dirty="0">
                <a:solidFill>
                  <a:schemeClr val="accent3"/>
                </a:solidFill>
              </a:rPr>
              <a:t>Bisection Method</a:t>
            </a:r>
          </a:p>
          <a:p>
            <a:pPr marL="285750" indent="-285750">
              <a:buFont typeface="Arial" panose="020B0604020202020204" pitchFamily="34" charset="0"/>
              <a:buChar char="•"/>
            </a:pPr>
            <a:r>
              <a:rPr lang="en-GB" sz="1600" i="1" dirty="0">
                <a:solidFill>
                  <a:schemeClr val="accent3"/>
                </a:solidFill>
              </a:rPr>
              <a:t>False Position Method</a:t>
            </a:r>
          </a:p>
        </p:txBody>
      </p:sp>
      <p:sp>
        <p:nvSpPr>
          <p:cNvPr id="25" name="TextBox 24">
            <a:extLst>
              <a:ext uri="{FF2B5EF4-FFF2-40B4-BE49-F238E27FC236}">
                <a16:creationId xmlns:a16="http://schemas.microsoft.com/office/drawing/2014/main" id="{F16250AC-2EF1-B565-8A19-5E4C5EFAB83F}"/>
              </a:ext>
            </a:extLst>
          </p:cNvPr>
          <p:cNvSpPr txBox="1"/>
          <p:nvPr/>
        </p:nvSpPr>
        <p:spPr>
          <a:xfrm>
            <a:off x="10027312" y="5828849"/>
            <a:ext cx="2164688" cy="338554"/>
          </a:xfrm>
          <a:prstGeom prst="rect">
            <a:avLst/>
          </a:prstGeom>
          <a:noFill/>
        </p:spPr>
        <p:txBody>
          <a:bodyPr wrap="square">
            <a:spAutoFit/>
          </a:bodyPr>
          <a:lstStyle/>
          <a:p>
            <a:r>
              <a:rPr lang="en-GB" sz="1600" i="1" dirty="0">
                <a:solidFill>
                  <a:schemeClr val="accent1"/>
                </a:solidFill>
              </a:rPr>
              <a:t>* See Bolzano Theorem</a:t>
            </a:r>
            <a:endParaRPr lang="en-GB" sz="1600" i="1" dirty="0"/>
          </a:p>
        </p:txBody>
      </p:sp>
    </p:spTree>
    <p:extLst>
      <p:ext uri="{BB962C8B-B14F-4D97-AF65-F5344CB8AC3E}">
        <p14:creationId xmlns:p14="http://schemas.microsoft.com/office/powerpoint/2010/main" val="16958291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9B122-E5D1-8CC2-BA94-063DD228C554}"/>
              </a:ext>
            </a:extLst>
          </p:cNvPr>
          <p:cNvSpPr>
            <a:spLocks noGrp="1"/>
          </p:cNvSpPr>
          <p:nvPr>
            <p:ph type="ctrTitle"/>
          </p:nvPr>
        </p:nvSpPr>
        <p:spPr/>
        <p:txBody>
          <a:bodyPr/>
          <a:lstStyle/>
          <a:p>
            <a:r>
              <a:rPr lang="en-GB" dirty="0"/>
              <a:t>1-Dimensional Root-Finding – Initial Guess</a:t>
            </a:r>
          </a:p>
        </p:txBody>
      </p:sp>
      <p:sp>
        <p:nvSpPr>
          <p:cNvPr id="5" name="Text Placeholder 2">
            <a:extLst>
              <a:ext uri="{FF2B5EF4-FFF2-40B4-BE49-F238E27FC236}">
                <a16:creationId xmlns:a16="http://schemas.microsoft.com/office/drawing/2014/main" id="{081F6F51-FCC0-E50B-017F-3B8F2018A3F9}"/>
              </a:ext>
            </a:extLst>
          </p:cNvPr>
          <p:cNvSpPr>
            <a:spLocks noGrp="1"/>
          </p:cNvSpPr>
          <p:nvPr>
            <p:ph type="body" sz="quarter" idx="10"/>
          </p:nvPr>
        </p:nvSpPr>
        <p:spPr>
          <a:xfrm>
            <a:off x="527050" y="6435725"/>
            <a:ext cx="3692525" cy="315913"/>
          </a:xfrm>
        </p:spPr>
        <p:txBody>
          <a:bodyPr/>
          <a:lstStyle/>
          <a:p>
            <a:r>
              <a:rPr lang="en-US" sz="1400" dirty="0"/>
              <a:t>European Equity Option - Calibration &amp; Pricing</a:t>
            </a:r>
            <a:endParaRPr lang="en-GB" dirty="0"/>
          </a:p>
          <a:p>
            <a:endParaRPr lang="en-GB" dirty="0"/>
          </a:p>
        </p:txBody>
      </p:sp>
      <p:pic>
        <p:nvPicPr>
          <p:cNvPr id="7" name="Picture 6" descr="A graph with lines and numbers on it&#10;&#10;Description automatically generated">
            <a:extLst>
              <a:ext uri="{FF2B5EF4-FFF2-40B4-BE49-F238E27FC236}">
                <a16:creationId xmlns:a16="http://schemas.microsoft.com/office/drawing/2014/main" id="{D7FED6D4-0C65-551A-D419-E8BDCE5FED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0666" y="669647"/>
            <a:ext cx="5704314" cy="2940819"/>
          </a:xfrm>
          <a:prstGeom prst="rect">
            <a:avLst/>
          </a:prstGeom>
        </p:spPr>
      </p:pic>
      <p:pic>
        <p:nvPicPr>
          <p:cNvPr id="9" name="Picture 8" descr="A graph with lines and dots&#10;&#10;Description automatically generated">
            <a:extLst>
              <a:ext uri="{FF2B5EF4-FFF2-40B4-BE49-F238E27FC236}">
                <a16:creationId xmlns:a16="http://schemas.microsoft.com/office/drawing/2014/main" id="{D848C8E9-1D8F-9B0B-DE8B-DB13A875D4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0666" y="3429000"/>
            <a:ext cx="5702012" cy="2940819"/>
          </a:xfrm>
          <a:prstGeom prst="rect">
            <a:avLst/>
          </a:prstGeom>
        </p:spPr>
      </p:pic>
      <p:pic>
        <p:nvPicPr>
          <p:cNvPr id="11" name="Picture 10" descr="A graph with lines and numbers on it&#10;&#10;Description automatically generated">
            <a:extLst>
              <a:ext uri="{FF2B5EF4-FFF2-40B4-BE49-F238E27FC236}">
                <a16:creationId xmlns:a16="http://schemas.microsoft.com/office/drawing/2014/main" id="{7938DEB1-2DB0-99E5-73D1-7C7274E0F3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110" y="660392"/>
            <a:ext cx="5704314" cy="2940819"/>
          </a:xfrm>
          <a:prstGeom prst="rect">
            <a:avLst/>
          </a:prstGeom>
        </p:spPr>
      </p:pic>
      <p:pic>
        <p:nvPicPr>
          <p:cNvPr id="13" name="Picture 12" descr="A graph with lines and numbers&#10;&#10;Description automatically generated">
            <a:extLst>
              <a:ext uri="{FF2B5EF4-FFF2-40B4-BE49-F238E27FC236}">
                <a16:creationId xmlns:a16="http://schemas.microsoft.com/office/drawing/2014/main" id="{5729E1B3-A964-43CC-1CFA-2D951B4D51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6412" y="3429000"/>
            <a:ext cx="5702012" cy="2940819"/>
          </a:xfrm>
          <a:prstGeom prst="rect">
            <a:avLst/>
          </a:prstGeom>
        </p:spPr>
      </p:pic>
      <p:sp>
        <p:nvSpPr>
          <p:cNvPr id="14" name="TextBox 13">
            <a:extLst>
              <a:ext uri="{FF2B5EF4-FFF2-40B4-BE49-F238E27FC236}">
                <a16:creationId xmlns:a16="http://schemas.microsoft.com/office/drawing/2014/main" id="{2491D468-A4D8-726D-371F-AEF4E37CA985}"/>
              </a:ext>
            </a:extLst>
          </p:cNvPr>
          <p:cNvSpPr txBox="1"/>
          <p:nvPr/>
        </p:nvSpPr>
        <p:spPr>
          <a:xfrm>
            <a:off x="81640" y="776711"/>
            <a:ext cx="433264" cy="461665"/>
          </a:xfrm>
          <a:prstGeom prst="rect">
            <a:avLst/>
          </a:prstGeom>
          <a:solidFill>
            <a:schemeClr val="bg1">
              <a:lumMod val="95000"/>
            </a:schemeClr>
          </a:solidFill>
        </p:spPr>
        <p:txBody>
          <a:bodyPr wrap="square" rtlCol="0">
            <a:spAutoFit/>
          </a:bodyPr>
          <a:lstStyle/>
          <a:p>
            <a:pPr algn="ctr"/>
            <a:r>
              <a:rPr lang="en-GB" sz="2400" b="1" dirty="0"/>
              <a:t>1</a:t>
            </a:r>
          </a:p>
        </p:txBody>
      </p:sp>
      <p:sp>
        <p:nvSpPr>
          <p:cNvPr id="15" name="TextBox 14">
            <a:extLst>
              <a:ext uri="{FF2B5EF4-FFF2-40B4-BE49-F238E27FC236}">
                <a16:creationId xmlns:a16="http://schemas.microsoft.com/office/drawing/2014/main" id="{F226898D-A99E-167F-DAF4-4C7D572F4049}"/>
              </a:ext>
            </a:extLst>
          </p:cNvPr>
          <p:cNvSpPr txBox="1"/>
          <p:nvPr/>
        </p:nvSpPr>
        <p:spPr>
          <a:xfrm>
            <a:off x="28383" y="3519159"/>
            <a:ext cx="433264" cy="461665"/>
          </a:xfrm>
          <a:prstGeom prst="rect">
            <a:avLst/>
          </a:prstGeom>
          <a:solidFill>
            <a:schemeClr val="bg1">
              <a:lumMod val="95000"/>
            </a:schemeClr>
          </a:solidFill>
        </p:spPr>
        <p:txBody>
          <a:bodyPr wrap="square" rtlCol="0">
            <a:spAutoFit/>
          </a:bodyPr>
          <a:lstStyle/>
          <a:p>
            <a:pPr algn="ctr"/>
            <a:r>
              <a:rPr lang="en-GB" sz="2400" b="1" dirty="0"/>
              <a:t>3</a:t>
            </a:r>
          </a:p>
        </p:txBody>
      </p:sp>
      <p:sp>
        <p:nvSpPr>
          <p:cNvPr id="16" name="TextBox 15">
            <a:extLst>
              <a:ext uri="{FF2B5EF4-FFF2-40B4-BE49-F238E27FC236}">
                <a16:creationId xmlns:a16="http://schemas.microsoft.com/office/drawing/2014/main" id="{015027A1-9C27-3A31-7010-EF20728F9B9D}"/>
              </a:ext>
            </a:extLst>
          </p:cNvPr>
          <p:cNvSpPr txBox="1"/>
          <p:nvPr/>
        </p:nvSpPr>
        <p:spPr>
          <a:xfrm>
            <a:off x="6047519" y="776710"/>
            <a:ext cx="433264" cy="461665"/>
          </a:xfrm>
          <a:prstGeom prst="rect">
            <a:avLst/>
          </a:prstGeom>
          <a:solidFill>
            <a:schemeClr val="bg1">
              <a:lumMod val="95000"/>
            </a:schemeClr>
          </a:solidFill>
        </p:spPr>
        <p:txBody>
          <a:bodyPr wrap="square" rtlCol="0">
            <a:spAutoFit/>
          </a:bodyPr>
          <a:lstStyle/>
          <a:p>
            <a:pPr algn="ctr"/>
            <a:r>
              <a:rPr lang="en-GB" sz="2400" b="1" dirty="0"/>
              <a:t>2</a:t>
            </a:r>
          </a:p>
        </p:txBody>
      </p:sp>
      <p:sp>
        <p:nvSpPr>
          <p:cNvPr id="17" name="TextBox 16">
            <a:extLst>
              <a:ext uri="{FF2B5EF4-FFF2-40B4-BE49-F238E27FC236}">
                <a16:creationId xmlns:a16="http://schemas.microsoft.com/office/drawing/2014/main" id="{41EA1C75-87FF-BCBD-1CD5-125FCCEEBE3C}"/>
              </a:ext>
            </a:extLst>
          </p:cNvPr>
          <p:cNvSpPr txBox="1"/>
          <p:nvPr/>
        </p:nvSpPr>
        <p:spPr>
          <a:xfrm>
            <a:off x="6042724" y="3519158"/>
            <a:ext cx="433264" cy="461665"/>
          </a:xfrm>
          <a:prstGeom prst="rect">
            <a:avLst/>
          </a:prstGeom>
          <a:solidFill>
            <a:schemeClr val="bg1">
              <a:lumMod val="95000"/>
            </a:schemeClr>
          </a:solidFill>
        </p:spPr>
        <p:txBody>
          <a:bodyPr wrap="square" rtlCol="0">
            <a:spAutoFit/>
          </a:bodyPr>
          <a:lstStyle/>
          <a:p>
            <a:pPr algn="ctr"/>
            <a:r>
              <a:rPr lang="en-GB" sz="2400" b="1" dirty="0"/>
              <a:t>4</a:t>
            </a:r>
          </a:p>
        </p:txBody>
      </p:sp>
    </p:spTree>
    <p:extLst>
      <p:ext uri="{BB962C8B-B14F-4D97-AF65-F5344CB8AC3E}">
        <p14:creationId xmlns:p14="http://schemas.microsoft.com/office/powerpoint/2010/main" val="8811767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CE1FA-B9ED-BEBF-9ACB-306402A9FD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B1D513-5A82-9C09-E001-75698ED49496}"/>
              </a:ext>
            </a:extLst>
          </p:cNvPr>
          <p:cNvSpPr>
            <a:spLocks noGrp="1"/>
          </p:cNvSpPr>
          <p:nvPr>
            <p:ph type="ctrTitle"/>
          </p:nvPr>
        </p:nvSpPr>
        <p:spPr/>
        <p:txBody>
          <a:bodyPr/>
          <a:lstStyle/>
          <a:p>
            <a:r>
              <a:rPr lang="en-GB" dirty="0"/>
              <a:t>1-Dimensional Root-Finding – XML Nodes</a:t>
            </a:r>
          </a:p>
        </p:txBody>
      </p:sp>
      <p:sp>
        <p:nvSpPr>
          <p:cNvPr id="3" name="Text Placeholder 2">
            <a:extLst>
              <a:ext uri="{FF2B5EF4-FFF2-40B4-BE49-F238E27FC236}">
                <a16:creationId xmlns:a16="http://schemas.microsoft.com/office/drawing/2014/main" id="{31DE1875-3BF2-612E-5B83-3873175EA14A}"/>
              </a:ext>
            </a:extLst>
          </p:cNvPr>
          <p:cNvSpPr>
            <a:spLocks noGrp="1"/>
          </p:cNvSpPr>
          <p:nvPr>
            <p:ph type="body" sz="quarter" idx="10"/>
          </p:nvPr>
        </p:nvSpPr>
        <p:spPr>
          <a:xfrm>
            <a:off x="527050" y="6435725"/>
            <a:ext cx="3692525" cy="315913"/>
          </a:xfrm>
        </p:spPr>
        <p:txBody>
          <a:bodyPr/>
          <a:lstStyle/>
          <a:p>
            <a:r>
              <a:rPr lang="en-US" sz="1400" dirty="0"/>
              <a:t>European Equity Option - Calibration &amp; Pricing</a:t>
            </a:r>
            <a:endParaRPr lang="en-GB" dirty="0"/>
          </a:p>
          <a:p>
            <a:endParaRPr lang="en-GB" dirty="0"/>
          </a:p>
        </p:txBody>
      </p:sp>
      <p:sp>
        <p:nvSpPr>
          <p:cNvPr id="13" name="TextBox 12">
            <a:extLst>
              <a:ext uri="{FF2B5EF4-FFF2-40B4-BE49-F238E27FC236}">
                <a16:creationId xmlns:a16="http://schemas.microsoft.com/office/drawing/2014/main" id="{2DD30957-6130-633C-89F2-488D3CC7E5AE}"/>
              </a:ext>
            </a:extLst>
          </p:cNvPr>
          <p:cNvSpPr txBox="1"/>
          <p:nvPr/>
        </p:nvSpPr>
        <p:spPr>
          <a:xfrm>
            <a:off x="527050" y="1859067"/>
            <a:ext cx="6093994" cy="2585323"/>
          </a:xfrm>
          <a:prstGeom prst="rect">
            <a:avLst/>
          </a:prstGeom>
          <a:noFill/>
        </p:spPr>
        <p:txBody>
          <a:bodyPr wrap="square">
            <a:spAutoFit/>
          </a:bodyPr>
          <a:lstStyle/>
          <a:p>
            <a:pPr algn="l"/>
            <a:r>
              <a:rPr lang="en-GB" sz="1800" b="0" i="0" u="none" strike="noStrike" baseline="0" dirty="0">
                <a:solidFill>
                  <a:srgbClr val="008000"/>
                </a:solidFill>
                <a:latin typeface="SFTT1000"/>
              </a:rPr>
              <a:t>&lt;OneDimSolverConfig&gt;</a:t>
            </a:r>
          </a:p>
          <a:p>
            <a:pPr lvl="1"/>
            <a:r>
              <a:rPr lang="en-GB" b="0" i="0" u="none" strike="noStrike" baseline="0" dirty="0">
                <a:solidFill>
                  <a:srgbClr val="008000"/>
                </a:solidFill>
                <a:latin typeface="SFTT1000"/>
              </a:rPr>
              <a:t>&lt;MaxEvaluations&gt;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&lt;/MaxEvaluations&gt;</a:t>
            </a:r>
          </a:p>
          <a:p>
            <a:pPr lvl="1"/>
            <a:r>
              <a:rPr lang="en-GB" b="0" i="0" u="none" strike="noStrike" baseline="0" dirty="0">
                <a:solidFill>
                  <a:srgbClr val="008000"/>
                </a:solidFill>
                <a:latin typeface="SFTT1000"/>
              </a:rPr>
              <a:t>&lt;Accuracy&gt;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&lt;/Accuracy&gt;</a:t>
            </a:r>
          </a:p>
          <a:p>
            <a:pPr lvl="1"/>
            <a:r>
              <a:rPr lang="en-GB" b="0" i="0" u="none" strike="noStrike" baseline="0" dirty="0">
                <a:solidFill>
                  <a:srgbClr val="008000"/>
                </a:solidFill>
                <a:latin typeface="SFTT1000"/>
              </a:rPr>
              <a:t>&lt;InitialGuess&gt;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&lt;/InitialGuess&gt;</a:t>
            </a:r>
          </a:p>
          <a:p>
            <a:pPr lvl="1"/>
            <a:r>
              <a:rPr lang="en-GB" b="0" i="0" u="none" strike="noStrike" baseline="0" dirty="0">
                <a:solidFill>
                  <a:schemeClr val="accent4">
                    <a:lumMod val="75000"/>
                  </a:schemeClr>
                </a:solidFill>
                <a:latin typeface="SFTT1000"/>
              </a:rPr>
              <a:t>&lt;MinMax&gt;</a:t>
            </a:r>
          </a:p>
          <a:p>
            <a:pPr lvl="2"/>
            <a:r>
              <a:rPr lang="en-GB" b="0" i="0" u="none" strike="noStrike" baseline="0" dirty="0">
                <a:solidFill>
                  <a:schemeClr val="accent4">
                    <a:lumMod val="75000"/>
                  </a:schemeClr>
                </a:solidFill>
                <a:latin typeface="SFTT1000"/>
              </a:rPr>
              <a:t>&lt;Min&gt;...&lt;/Min&gt;</a:t>
            </a:r>
          </a:p>
          <a:p>
            <a:pPr lvl="2"/>
            <a:r>
              <a:rPr lang="en-GB" b="0" i="0" u="none" strike="noStrike" baseline="0" dirty="0">
                <a:solidFill>
                  <a:schemeClr val="accent4">
                    <a:lumMod val="75000"/>
                  </a:schemeClr>
                </a:solidFill>
                <a:latin typeface="SFTT1000"/>
              </a:rPr>
              <a:t>&lt;Max&gt;...&lt;/Max&gt;</a:t>
            </a:r>
          </a:p>
          <a:p>
            <a:pPr lvl="1"/>
            <a:r>
              <a:rPr lang="en-GB" b="0" i="0" u="none" strike="noStrike" baseline="0" dirty="0">
                <a:solidFill>
                  <a:schemeClr val="accent4">
                    <a:lumMod val="75000"/>
                  </a:schemeClr>
                </a:solidFill>
                <a:latin typeface="SFTT1000"/>
              </a:rPr>
              <a:t>&lt;/MinMax&gt;</a:t>
            </a:r>
          </a:p>
          <a:p>
            <a:pPr algn="l"/>
            <a:r>
              <a:rPr lang="en-GB" sz="1800" b="0" i="0" u="none" strike="noStrike" baseline="0" dirty="0">
                <a:solidFill>
                  <a:srgbClr val="008000"/>
                </a:solidFill>
                <a:latin typeface="SFTT1000"/>
              </a:rPr>
              <a:t>&lt;/OneDimSolverConfig&gt;</a:t>
            </a:r>
            <a:endParaRPr lang="en-GB" dirty="0"/>
          </a:p>
        </p:txBody>
      </p:sp>
      <p:sp>
        <p:nvSpPr>
          <p:cNvPr id="16" name="TextBox 15">
            <a:extLst>
              <a:ext uri="{FF2B5EF4-FFF2-40B4-BE49-F238E27FC236}">
                <a16:creationId xmlns:a16="http://schemas.microsoft.com/office/drawing/2014/main" id="{287119A4-13E4-3E16-72DE-0AF61F8154DA}"/>
              </a:ext>
            </a:extLst>
          </p:cNvPr>
          <p:cNvSpPr txBox="1"/>
          <p:nvPr/>
        </p:nvSpPr>
        <p:spPr>
          <a:xfrm>
            <a:off x="6478671" y="1997566"/>
            <a:ext cx="6093994" cy="2308324"/>
          </a:xfrm>
          <a:prstGeom prst="rect">
            <a:avLst/>
          </a:prstGeom>
          <a:noFill/>
        </p:spPr>
        <p:txBody>
          <a:bodyPr wrap="square">
            <a:spAutoFit/>
          </a:bodyPr>
          <a:lstStyle/>
          <a:p>
            <a:pPr algn="l"/>
            <a:r>
              <a:rPr lang="en-GB" sz="1800" b="0" i="0" u="none" strike="noStrike" baseline="0" dirty="0">
                <a:solidFill>
                  <a:srgbClr val="008000"/>
                </a:solidFill>
                <a:latin typeface="SFTT1000"/>
              </a:rPr>
              <a:t>&lt;OneDimSolverConfig&gt;</a:t>
            </a:r>
          </a:p>
          <a:p>
            <a:pPr lvl="1"/>
            <a:r>
              <a:rPr lang="en-GB" b="0" i="0" u="none" strike="noStrike" baseline="0" dirty="0">
                <a:solidFill>
                  <a:srgbClr val="008000"/>
                </a:solidFill>
                <a:latin typeface="SFTT1000"/>
              </a:rPr>
              <a:t>&lt;MaxEvaluations&gt;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&lt;/MaxEvaluations&gt;</a:t>
            </a:r>
          </a:p>
          <a:p>
            <a:pPr lvl="1"/>
            <a:r>
              <a:rPr lang="en-GB" b="0" i="0" u="none" strike="noStrike" baseline="0" dirty="0">
                <a:solidFill>
                  <a:srgbClr val="008000"/>
                </a:solidFill>
                <a:latin typeface="SFTT1000"/>
              </a:rPr>
              <a:t>&lt;Accuracy&gt;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&lt;/Accuracy&gt;</a:t>
            </a:r>
          </a:p>
          <a:p>
            <a:pPr lvl="1"/>
            <a:r>
              <a:rPr lang="en-GB" b="0" i="0" u="none" strike="noStrike" baseline="0" dirty="0">
                <a:solidFill>
                  <a:srgbClr val="008000"/>
                </a:solidFill>
                <a:latin typeface="SFTT1000"/>
              </a:rPr>
              <a:t>&lt;InitialGuess&gt;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&lt;/InitialGuess&gt;</a:t>
            </a:r>
          </a:p>
          <a:p>
            <a:pPr lvl="1"/>
            <a:r>
              <a:rPr lang="en-GB" b="0" i="0" u="none" strike="noStrike" baseline="0" dirty="0">
                <a:solidFill>
                  <a:schemeClr val="accent4">
                    <a:lumMod val="75000"/>
                  </a:schemeClr>
                </a:solidFill>
                <a:latin typeface="SFTT1000"/>
              </a:rPr>
              <a:t>&lt;Step&gt;...&lt;/Step&gt;</a:t>
            </a:r>
          </a:p>
          <a:p>
            <a:pPr lvl="1"/>
            <a:r>
              <a:rPr lang="en-GB" b="0" i="0" u="none" strike="noStrike" baseline="0" dirty="0">
                <a:solidFill>
                  <a:schemeClr val="accent4">
                    <a:lumMod val="75000"/>
                  </a:schemeClr>
                </a:solidFill>
                <a:latin typeface="SFTT1000"/>
              </a:rPr>
              <a:t>&lt;LowerBound&gt;...&lt;/LowerBound&gt;</a:t>
            </a:r>
          </a:p>
          <a:p>
            <a:pPr lvl="1"/>
            <a:r>
              <a:rPr lang="en-GB" b="0" i="0" u="none" strike="noStrike" baseline="0" dirty="0">
                <a:solidFill>
                  <a:schemeClr val="accent4">
                    <a:lumMod val="75000"/>
                  </a:schemeClr>
                </a:solidFill>
                <a:latin typeface="SFTT1000"/>
              </a:rPr>
              <a:t>&lt;UpperBound&gt;...&lt;/UpperBound&gt;</a:t>
            </a:r>
          </a:p>
          <a:p>
            <a:pPr algn="l"/>
            <a:r>
              <a:rPr lang="en-GB" sz="1800" b="0" i="0" u="none" strike="noStrike" baseline="0" dirty="0">
                <a:solidFill>
                  <a:srgbClr val="008000"/>
                </a:solidFill>
                <a:latin typeface="SFTT1000"/>
              </a:rPr>
              <a:t>&lt;/OneDimSolverConfig&gt;</a:t>
            </a:r>
            <a:endParaRPr lang="en-GB" dirty="0"/>
          </a:p>
        </p:txBody>
      </p:sp>
      <p:sp>
        <p:nvSpPr>
          <p:cNvPr id="26" name="TextBox 25">
            <a:extLst>
              <a:ext uri="{FF2B5EF4-FFF2-40B4-BE49-F238E27FC236}">
                <a16:creationId xmlns:a16="http://schemas.microsoft.com/office/drawing/2014/main" id="{46228329-59BF-A1D2-3A62-DB0DFBA59250}"/>
              </a:ext>
            </a:extLst>
          </p:cNvPr>
          <p:cNvSpPr txBox="1"/>
          <p:nvPr/>
        </p:nvSpPr>
        <p:spPr>
          <a:xfrm>
            <a:off x="238539" y="1258902"/>
            <a:ext cx="5592417" cy="461665"/>
          </a:xfrm>
          <a:prstGeom prst="rect">
            <a:avLst/>
          </a:prstGeom>
          <a:solidFill>
            <a:schemeClr val="bg1">
              <a:lumMod val="95000"/>
            </a:schemeClr>
          </a:solidFill>
        </p:spPr>
        <p:txBody>
          <a:bodyPr wrap="square" rtlCol="0">
            <a:spAutoFit/>
          </a:bodyPr>
          <a:lstStyle/>
          <a:p>
            <a:pPr algn="ctr"/>
            <a:r>
              <a:rPr lang="en-GB" sz="2400" b="1" dirty="0"/>
              <a:t>Explicit Bracketing</a:t>
            </a:r>
          </a:p>
        </p:txBody>
      </p:sp>
      <p:sp>
        <p:nvSpPr>
          <p:cNvPr id="33" name="TextBox 32">
            <a:extLst>
              <a:ext uri="{FF2B5EF4-FFF2-40B4-BE49-F238E27FC236}">
                <a16:creationId xmlns:a16="http://schemas.microsoft.com/office/drawing/2014/main" id="{7BE50DD6-DE67-66C3-D802-71EC5912EA0E}"/>
              </a:ext>
            </a:extLst>
          </p:cNvPr>
          <p:cNvSpPr txBox="1"/>
          <p:nvPr/>
        </p:nvSpPr>
        <p:spPr>
          <a:xfrm>
            <a:off x="5830956" y="1258901"/>
            <a:ext cx="6122501" cy="461665"/>
          </a:xfrm>
          <a:prstGeom prst="rect">
            <a:avLst/>
          </a:prstGeom>
          <a:solidFill>
            <a:schemeClr val="bg1">
              <a:lumMod val="95000"/>
            </a:schemeClr>
          </a:solidFill>
        </p:spPr>
        <p:txBody>
          <a:bodyPr wrap="square" rtlCol="0">
            <a:spAutoFit/>
          </a:bodyPr>
          <a:lstStyle/>
          <a:p>
            <a:pPr algn="ctr"/>
            <a:r>
              <a:rPr lang="en-GB" sz="2400" b="1" dirty="0"/>
              <a:t>Algorithmic Bracketing</a:t>
            </a:r>
          </a:p>
        </p:txBody>
      </p:sp>
      <p:cxnSp>
        <p:nvCxnSpPr>
          <p:cNvPr id="35" name="Straight Connector 34">
            <a:extLst>
              <a:ext uri="{FF2B5EF4-FFF2-40B4-BE49-F238E27FC236}">
                <a16:creationId xmlns:a16="http://schemas.microsoft.com/office/drawing/2014/main" id="{B40320B8-5722-AB9A-C2C7-3BD44E477BD6}"/>
              </a:ext>
            </a:extLst>
          </p:cNvPr>
          <p:cNvCxnSpPr>
            <a:cxnSpLocks/>
          </p:cNvCxnSpPr>
          <p:nvPr/>
        </p:nvCxnSpPr>
        <p:spPr>
          <a:xfrm>
            <a:off x="5830957" y="1258901"/>
            <a:ext cx="0" cy="4768920"/>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941996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53235-87C9-28B5-8DAB-D34638D1DA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E50E44-49F6-3DA7-9DC2-EDD1207C480E}"/>
              </a:ext>
            </a:extLst>
          </p:cNvPr>
          <p:cNvSpPr>
            <a:spLocks noGrp="1"/>
          </p:cNvSpPr>
          <p:nvPr>
            <p:ph type="ctrTitle"/>
          </p:nvPr>
        </p:nvSpPr>
        <p:spPr/>
        <p:txBody>
          <a:bodyPr/>
          <a:lstStyle/>
          <a:p>
            <a:r>
              <a:rPr lang="en-GB" dirty="0"/>
              <a:t>1-Dimensional Root-Finding – Bracket</a:t>
            </a:r>
          </a:p>
        </p:txBody>
      </p:sp>
      <p:sp>
        <p:nvSpPr>
          <p:cNvPr id="5" name="Text Placeholder 2">
            <a:extLst>
              <a:ext uri="{FF2B5EF4-FFF2-40B4-BE49-F238E27FC236}">
                <a16:creationId xmlns:a16="http://schemas.microsoft.com/office/drawing/2014/main" id="{E34BB9AA-0FFF-868C-2A87-F9F80285B3BC}"/>
              </a:ext>
            </a:extLst>
          </p:cNvPr>
          <p:cNvSpPr>
            <a:spLocks noGrp="1"/>
          </p:cNvSpPr>
          <p:nvPr>
            <p:ph type="body" sz="quarter" idx="10"/>
          </p:nvPr>
        </p:nvSpPr>
        <p:spPr>
          <a:xfrm>
            <a:off x="527050" y="6435725"/>
            <a:ext cx="3692525" cy="315913"/>
          </a:xfrm>
        </p:spPr>
        <p:txBody>
          <a:bodyPr/>
          <a:lstStyle/>
          <a:p>
            <a:r>
              <a:rPr lang="en-US" sz="1400" dirty="0"/>
              <a:t>European Equity Option - Calibration &amp; Pricing</a:t>
            </a:r>
            <a:endParaRPr lang="en-GB" dirty="0"/>
          </a:p>
          <a:p>
            <a:endParaRPr lang="en-GB" dirty="0"/>
          </a:p>
        </p:txBody>
      </p:sp>
      <p:pic>
        <p:nvPicPr>
          <p:cNvPr id="9" name="Picture 8">
            <a:extLst>
              <a:ext uri="{FF2B5EF4-FFF2-40B4-BE49-F238E27FC236}">
                <a16:creationId xmlns:a16="http://schemas.microsoft.com/office/drawing/2014/main" id="{8F7D0A07-3148-684E-4198-F3889E3E7B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70666" y="3429000"/>
            <a:ext cx="5702011" cy="2940819"/>
          </a:xfrm>
          <a:prstGeom prst="rect">
            <a:avLst/>
          </a:prstGeom>
        </p:spPr>
      </p:pic>
      <p:pic>
        <p:nvPicPr>
          <p:cNvPr id="13" name="Picture 12">
            <a:extLst>
              <a:ext uri="{FF2B5EF4-FFF2-40B4-BE49-F238E27FC236}">
                <a16:creationId xmlns:a16="http://schemas.microsoft.com/office/drawing/2014/main" id="{B93774D0-C7D7-8A03-9749-B2F44796CE3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96412" y="3429000"/>
            <a:ext cx="5702011" cy="2940819"/>
          </a:xfrm>
          <a:prstGeom prst="rect">
            <a:avLst/>
          </a:prstGeom>
        </p:spPr>
      </p:pic>
      <p:sp>
        <p:nvSpPr>
          <p:cNvPr id="14" name="TextBox 13">
            <a:extLst>
              <a:ext uri="{FF2B5EF4-FFF2-40B4-BE49-F238E27FC236}">
                <a16:creationId xmlns:a16="http://schemas.microsoft.com/office/drawing/2014/main" id="{A6029236-7BBE-A09D-2133-1DAF9E7DD683}"/>
              </a:ext>
            </a:extLst>
          </p:cNvPr>
          <p:cNvSpPr txBox="1"/>
          <p:nvPr/>
        </p:nvSpPr>
        <p:spPr>
          <a:xfrm>
            <a:off x="81640" y="776711"/>
            <a:ext cx="433264" cy="461665"/>
          </a:xfrm>
          <a:prstGeom prst="rect">
            <a:avLst/>
          </a:prstGeom>
          <a:solidFill>
            <a:schemeClr val="bg1">
              <a:lumMod val="95000"/>
            </a:schemeClr>
          </a:solidFill>
        </p:spPr>
        <p:txBody>
          <a:bodyPr wrap="square" rtlCol="0">
            <a:spAutoFit/>
          </a:bodyPr>
          <a:lstStyle/>
          <a:p>
            <a:pPr algn="ctr"/>
            <a:r>
              <a:rPr lang="en-GB" sz="2400" b="1" dirty="0"/>
              <a:t>1</a:t>
            </a:r>
          </a:p>
        </p:txBody>
      </p:sp>
      <p:sp>
        <p:nvSpPr>
          <p:cNvPr id="15" name="TextBox 14">
            <a:extLst>
              <a:ext uri="{FF2B5EF4-FFF2-40B4-BE49-F238E27FC236}">
                <a16:creationId xmlns:a16="http://schemas.microsoft.com/office/drawing/2014/main" id="{52F1EF18-E1D0-09DC-8B56-977AC3E39E7D}"/>
              </a:ext>
            </a:extLst>
          </p:cNvPr>
          <p:cNvSpPr txBox="1"/>
          <p:nvPr/>
        </p:nvSpPr>
        <p:spPr>
          <a:xfrm>
            <a:off x="28383" y="3519159"/>
            <a:ext cx="433264" cy="461665"/>
          </a:xfrm>
          <a:prstGeom prst="rect">
            <a:avLst/>
          </a:prstGeom>
          <a:solidFill>
            <a:schemeClr val="bg1">
              <a:lumMod val="95000"/>
            </a:schemeClr>
          </a:solidFill>
        </p:spPr>
        <p:txBody>
          <a:bodyPr wrap="square" rtlCol="0">
            <a:spAutoFit/>
          </a:bodyPr>
          <a:lstStyle/>
          <a:p>
            <a:pPr algn="ctr"/>
            <a:r>
              <a:rPr lang="en-GB" sz="2400" b="1" dirty="0"/>
              <a:t>3</a:t>
            </a:r>
          </a:p>
        </p:txBody>
      </p:sp>
      <p:sp>
        <p:nvSpPr>
          <p:cNvPr id="16" name="TextBox 15">
            <a:extLst>
              <a:ext uri="{FF2B5EF4-FFF2-40B4-BE49-F238E27FC236}">
                <a16:creationId xmlns:a16="http://schemas.microsoft.com/office/drawing/2014/main" id="{CAD5D649-6EA7-DEF5-BCE4-F31443BF3066}"/>
              </a:ext>
            </a:extLst>
          </p:cNvPr>
          <p:cNvSpPr txBox="1"/>
          <p:nvPr/>
        </p:nvSpPr>
        <p:spPr>
          <a:xfrm>
            <a:off x="6047519" y="776710"/>
            <a:ext cx="433264" cy="461665"/>
          </a:xfrm>
          <a:prstGeom prst="rect">
            <a:avLst/>
          </a:prstGeom>
          <a:solidFill>
            <a:schemeClr val="bg1">
              <a:lumMod val="95000"/>
            </a:schemeClr>
          </a:solidFill>
        </p:spPr>
        <p:txBody>
          <a:bodyPr wrap="square" rtlCol="0">
            <a:spAutoFit/>
          </a:bodyPr>
          <a:lstStyle/>
          <a:p>
            <a:pPr algn="ctr"/>
            <a:r>
              <a:rPr lang="en-GB" sz="2400" b="1" dirty="0"/>
              <a:t>2</a:t>
            </a:r>
          </a:p>
        </p:txBody>
      </p:sp>
      <p:sp>
        <p:nvSpPr>
          <p:cNvPr id="17" name="TextBox 16">
            <a:extLst>
              <a:ext uri="{FF2B5EF4-FFF2-40B4-BE49-F238E27FC236}">
                <a16:creationId xmlns:a16="http://schemas.microsoft.com/office/drawing/2014/main" id="{0A0208C7-5B3C-B19B-0018-03F5406A67B4}"/>
              </a:ext>
            </a:extLst>
          </p:cNvPr>
          <p:cNvSpPr txBox="1"/>
          <p:nvPr/>
        </p:nvSpPr>
        <p:spPr>
          <a:xfrm>
            <a:off x="6042724" y="3519158"/>
            <a:ext cx="433264" cy="461665"/>
          </a:xfrm>
          <a:prstGeom prst="rect">
            <a:avLst/>
          </a:prstGeom>
          <a:solidFill>
            <a:schemeClr val="bg1">
              <a:lumMod val="95000"/>
            </a:schemeClr>
          </a:solidFill>
        </p:spPr>
        <p:txBody>
          <a:bodyPr wrap="square" rtlCol="0">
            <a:spAutoFit/>
          </a:bodyPr>
          <a:lstStyle/>
          <a:p>
            <a:pPr algn="ctr"/>
            <a:r>
              <a:rPr lang="en-GB" sz="2400" b="1" dirty="0"/>
              <a:t>4</a:t>
            </a:r>
          </a:p>
        </p:txBody>
      </p:sp>
      <p:pic>
        <p:nvPicPr>
          <p:cNvPr id="4" name="Picture 3" descr="A graph with lines and dots&#10;&#10;Description automatically generated">
            <a:extLst>
              <a:ext uri="{FF2B5EF4-FFF2-40B4-BE49-F238E27FC236}">
                <a16:creationId xmlns:a16="http://schemas.microsoft.com/office/drawing/2014/main" id="{20E7982A-C178-1D39-35F6-A7BD35D3CC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412" y="669647"/>
            <a:ext cx="5702012" cy="2940819"/>
          </a:xfrm>
          <a:prstGeom prst="rect">
            <a:avLst/>
          </a:prstGeom>
        </p:spPr>
      </p:pic>
      <p:pic>
        <p:nvPicPr>
          <p:cNvPr id="8" name="Picture 7">
            <a:extLst>
              <a:ext uri="{FF2B5EF4-FFF2-40B4-BE49-F238E27FC236}">
                <a16:creationId xmlns:a16="http://schemas.microsoft.com/office/drawing/2014/main" id="{193FD4C2-77E2-ADBF-CD6E-4F332FFED43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302689" y="669647"/>
            <a:ext cx="5592898" cy="2884544"/>
          </a:xfrm>
          <a:prstGeom prst="rect">
            <a:avLst/>
          </a:prstGeom>
        </p:spPr>
      </p:pic>
    </p:spTree>
    <p:extLst>
      <p:ext uri="{BB962C8B-B14F-4D97-AF65-F5344CB8AC3E}">
        <p14:creationId xmlns:p14="http://schemas.microsoft.com/office/powerpoint/2010/main" val="8181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189D88-6A20-677C-30AF-D02A751407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B7EF47-75F5-054A-D2BC-0AA4841C59ED}"/>
              </a:ext>
            </a:extLst>
          </p:cNvPr>
          <p:cNvSpPr>
            <a:spLocks noGrp="1"/>
          </p:cNvSpPr>
          <p:nvPr>
            <p:ph type="ctrTitle"/>
          </p:nvPr>
        </p:nvSpPr>
        <p:spPr/>
        <p:txBody>
          <a:bodyPr/>
          <a:lstStyle/>
          <a:p>
            <a:r>
              <a:rPr lang="en-GB" dirty="0"/>
              <a:t>1-Dimensional Root-Finding – XML Nodes</a:t>
            </a:r>
          </a:p>
        </p:txBody>
      </p:sp>
      <p:sp>
        <p:nvSpPr>
          <p:cNvPr id="3" name="Text Placeholder 2">
            <a:extLst>
              <a:ext uri="{FF2B5EF4-FFF2-40B4-BE49-F238E27FC236}">
                <a16:creationId xmlns:a16="http://schemas.microsoft.com/office/drawing/2014/main" id="{50705BA7-F2F7-AF29-72AD-6206A55EA220}"/>
              </a:ext>
            </a:extLst>
          </p:cNvPr>
          <p:cNvSpPr>
            <a:spLocks noGrp="1"/>
          </p:cNvSpPr>
          <p:nvPr>
            <p:ph type="body" sz="quarter" idx="10"/>
          </p:nvPr>
        </p:nvSpPr>
        <p:spPr>
          <a:xfrm>
            <a:off x="527050" y="6435725"/>
            <a:ext cx="3692525" cy="315913"/>
          </a:xfrm>
        </p:spPr>
        <p:txBody>
          <a:bodyPr/>
          <a:lstStyle/>
          <a:p>
            <a:r>
              <a:rPr lang="en-US" sz="1400" dirty="0"/>
              <a:t>European Equity Option - Calibration &amp; Pricing</a:t>
            </a:r>
            <a:endParaRPr lang="en-GB" dirty="0"/>
          </a:p>
          <a:p>
            <a:endParaRPr lang="en-GB" dirty="0"/>
          </a:p>
        </p:txBody>
      </p:sp>
      <p:sp>
        <p:nvSpPr>
          <p:cNvPr id="13" name="TextBox 12">
            <a:extLst>
              <a:ext uri="{FF2B5EF4-FFF2-40B4-BE49-F238E27FC236}">
                <a16:creationId xmlns:a16="http://schemas.microsoft.com/office/drawing/2014/main" id="{AD5D463F-D775-E780-2ACB-679590A90116}"/>
              </a:ext>
            </a:extLst>
          </p:cNvPr>
          <p:cNvSpPr txBox="1"/>
          <p:nvPr/>
        </p:nvSpPr>
        <p:spPr>
          <a:xfrm>
            <a:off x="527050" y="1859067"/>
            <a:ext cx="6093994" cy="2585323"/>
          </a:xfrm>
          <a:prstGeom prst="rect">
            <a:avLst/>
          </a:prstGeom>
          <a:noFill/>
        </p:spPr>
        <p:txBody>
          <a:bodyPr wrap="square">
            <a:spAutoFit/>
          </a:bodyPr>
          <a:lstStyle/>
          <a:p>
            <a:pPr algn="l"/>
            <a:r>
              <a:rPr lang="en-GB" sz="1800" b="0" i="0" u="none" strike="noStrike" baseline="0" dirty="0">
                <a:solidFill>
                  <a:srgbClr val="008000"/>
                </a:solidFill>
                <a:latin typeface="SFTT1000"/>
              </a:rPr>
              <a:t>&lt;OneDimSolverConfig&gt;</a:t>
            </a:r>
          </a:p>
          <a:p>
            <a:pPr lvl="1"/>
            <a:r>
              <a:rPr lang="en-GB" b="0" i="0" u="none" strike="noStrike" baseline="0" dirty="0">
                <a:solidFill>
                  <a:srgbClr val="008000"/>
                </a:solidFill>
                <a:latin typeface="SFTT1000"/>
              </a:rPr>
              <a:t>&lt;MaxEvaluations&gt;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&lt;/MaxEvaluations&gt;</a:t>
            </a:r>
          </a:p>
          <a:p>
            <a:pPr lvl="1"/>
            <a:r>
              <a:rPr lang="en-GB" b="0" i="0" u="none" strike="noStrike" baseline="0" dirty="0">
                <a:solidFill>
                  <a:srgbClr val="008000"/>
                </a:solidFill>
                <a:latin typeface="SFTT1000"/>
              </a:rPr>
              <a:t>&lt;Accuracy&gt;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&lt;/Accuracy&gt;</a:t>
            </a:r>
          </a:p>
          <a:p>
            <a:pPr lvl="1"/>
            <a:r>
              <a:rPr lang="en-GB" b="0" i="0" u="none" strike="noStrike" baseline="0" dirty="0">
                <a:solidFill>
                  <a:srgbClr val="008000"/>
                </a:solidFill>
                <a:latin typeface="SFTT1000"/>
              </a:rPr>
              <a:t>&lt;InitialGuess&gt;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&lt;/InitialGuess&gt;</a:t>
            </a:r>
          </a:p>
          <a:p>
            <a:pPr lvl="1"/>
            <a:r>
              <a:rPr lang="en-GB" b="0" i="0" u="none" strike="noStrike" baseline="0" dirty="0">
                <a:solidFill>
                  <a:schemeClr val="accent4">
                    <a:lumMod val="75000"/>
                  </a:schemeClr>
                </a:solidFill>
                <a:latin typeface="SFTT1000"/>
              </a:rPr>
              <a:t>&lt;MinMax&gt;</a:t>
            </a:r>
          </a:p>
          <a:p>
            <a:pPr lvl="2"/>
            <a:r>
              <a:rPr lang="en-GB" b="0" i="0" u="none" strike="noStrike" baseline="0" dirty="0">
                <a:solidFill>
                  <a:schemeClr val="accent4">
                    <a:lumMod val="75000"/>
                  </a:schemeClr>
                </a:solidFill>
                <a:latin typeface="SFTT1000"/>
              </a:rPr>
              <a:t>&lt;Min&gt;...&lt;/Min&gt;</a:t>
            </a:r>
          </a:p>
          <a:p>
            <a:pPr lvl="2"/>
            <a:r>
              <a:rPr lang="en-GB" b="0" i="0" u="none" strike="noStrike" baseline="0" dirty="0">
                <a:solidFill>
                  <a:schemeClr val="accent4">
                    <a:lumMod val="75000"/>
                  </a:schemeClr>
                </a:solidFill>
                <a:latin typeface="SFTT1000"/>
              </a:rPr>
              <a:t>&lt;Max&gt;...&lt;/Max&gt;</a:t>
            </a:r>
          </a:p>
          <a:p>
            <a:pPr lvl="1"/>
            <a:r>
              <a:rPr lang="en-GB" b="0" i="0" u="none" strike="noStrike" baseline="0" dirty="0">
                <a:solidFill>
                  <a:schemeClr val="accent4">
                    <a:lumMod val="75000"/>
                  </a:schemeClr>
                </a:solidFill>
                <a:latin typeface="SFTT1000"/>
              </a:rPr>
              <a:t>&lt;/MinMax&gt;</a:t>
            </a:r>
          </a:p>
          <a:p>
            <a:pPr algn="l"/>
            <a:r>
              <a:rPr lang="en-GB" sz="1800" b="0" i="0" u="none" strike="noStrike" baseline="0" dirty="0">
                <a:solidFill>
                  <a:srgbClr val="008000"/>
                </a:solidFill>
                <a:latin typeface="SFTT1000"/>
              </a:rPr>
              <a:t>&lt;/OneDimSolverConfig&gt;</a:t>
            </a:r>
            <a:endParaRPr lang="en-GB" dirty="0"/>
          </a:p>
        </p:txBody>
      </p:sp>
      <p:sp>
        <p:nvSpPr>
          <p:cNvPr id="16" name="TextBox 15">
            <a:extLst>
              <a:ext uri="{FF2B5EF4-FFF2-40B4-BE49-F238E27FC236}">
                <a16:creationId xmlns:a16="http://schemas.microsoft.com/office/drawing/2014/main" id="{01841ED3-762D-8303-4A91-633CA72E8AA6}"/>
              </a:ext>
            </a:extLst>
          </p:cNvPr>
          <p:cNvSpPr txBox="1"/>
          <p:nvPr/>
        </p:nvSpPr>
        <p:spPr>
          <a:xfrm>
            <a:off x="6478671" y="1997566"/>
            <a:ext cx="6093994" cy="2308324"/>
          </a:xfrm>
          <a:prstGeom prst="rect">
            <a:avLst/>
          </a:prstGeom>
          <a:noFill/>
        </p:spPr>
        <p:txBody>
          <a:bodyPr wrap="square">
            <a:spAutoFit/>
          </a:bodyPr>
          <a:lstStyle/>
          <a:p>
            <a:pPr algn="l"/>
            <a:r>
              <a:rPr lang="en-GB" sz="1800" b="0" i="0" u="none" strike="noStrike" baseline="0" dirty="0">
                <a:solidFill>
                  <a:srgbClr val="008000"/>
                </a:solidFill>
                <a:latin typeface="SFTT1000"/>
              </a:rPr>
              <a:t>&lt;OneDimSolverConfig&gt;</a:t>
            </a:r>
          </a:p>
          <a:p>
            <a:pPr lvl="1"/>
            <a:r>
              <a:rPr lang="en-GB" b="0" i="0" u="none" strike="noStrike" baseline="0" dirty="0">
                <a:solidFill>
                  <a:srgbClr val="008000"/>
                </a:solidFill>
                <a:latin typeface="SFTT1000"/>
              </a:rPr>
              <a:t>&lt;MaxEvaluations&gt;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&lt;/MaxEvaluations&gt;</a:t>
            </a:r>
          </a:p>
          <a:p>
            <a:pPr lvl="1"/>
            <a:r>
              <a:rPr lang="en-GB" b="0" i="0" u="none" strike="noStrike" baseline="0" dirty="0">
                <a:solidFill>
                  <a:srgbClr val="008000"/>
                </a:solidFill>
                <a:latin typeface="SFTT1000"/>
              </a:rPr>
              <a:t>&lt;Accuracy&gt;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&lt;/Accuracy&gt;</a:t>
            </a:r>
          </a:p>
          <a:p>
            <a:pPr lvl="1"/>
            <a:r>
              <a:rPr lang="en-GB" b="0" i="0" u="none" strike="noStrike" baseline="0" dirty="0">
                <a:solidFill>
                  <a:srgbClr val="008000"/>
                </a:solidFill>
                <a:latin typeface="SFTT1000"/>
              </a:rPr>
              <a:t>&lt;InitialGuess&gt;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&lt;/InitialGuess&gt;</a:t>
            </a:r>
          </a:p>
          <a:p>
            <a:pPr lvl="1"/>
            <a:r>
              <a:rPr lang="en-GB" b="0" i="0" u="none" strike="noStrike" baseline="0" dirty="0">
                <a:solidFill>
                  <a:schemeClr val="accent4">
                    <a:lumMod val="75000"/>
                  </a:schemeClr>
                </a:solidFill>
                <a:latin typeface="SFTT1000"/>
              </a:rPr>
              <a:t>&lt;Step&gt;...&lt;/Step&gt;</a:t>
            </a:r>
          </a:p>
          <a:p>
            <a:pPr lvl="1"/>
            <a:r>
              <a:rPr lang="en-GB" b="0" i="0" u="none" strike="noStrike" baseline="0" dirty="0">
                <a:solidFill>
                  <a:schemeClr val="accent4">
                    <a:lumMod val="75000"/>
                  </a:schemeClr>
                </a:solidFill>
                <a:latin typeface="SFTT1000"/>
              </a:rPr>
              <a:t>&lt;LowerBound&gt;...&lt;/LowerBound&gt;</a:t>
            </a:r>
          </a:p>
          <a:p>
            <a:pPr lvl="1"/>
            <a:r>
              <a:rPr lang="en-GB" b="0" i="0" u="none" strike="noStrike" baseline="0" dirty="0">
                <a:solidFill>
                  <a:schemeClr val="accent4">
                    <a:lumMod val="75000"/>
                  </a:schemeClr>
                </a:solidFill>
                <a:latin typeface="SFTT1000"/>
              </a:rPr>
              <a:t>&lt;UpperBound&gt;...&lt;/UpperBound&gt;</a:t>
            </a:r>
          </a:p>
          <a:p>
            <a:pPr algn="l"/>
            <a:r>
              <a:rPr lang="en-GB" sz="1800" b="0" i="0" u="none" strike="noStrike" baseline="0" dirty="0">
                <a:solidFill>
                  <a:srgbClr val="008000"/>
                </a:solidFill>
                <a:latin typeface="SFTT1000"/>
              </a:rPr>
              <a:t>&lt;/OneDimSolverConfig&gt;</a:t>
            </a:r>
            <a:endParaRPr lang="en-GB" dirty="0"/>
          </a:p>
        </p:txBody>
      </p:sp>
      <p:sp>
        <p:nvSpPr>
          <p:cNvPr id="26" name="TextBox 25">
            <a:extLst>
              <a:ext uri="{FF2B5EF4-FFF2-40B4-BE49-F238E27FC236}">
                <a16:creationId xmlns:a16="http://schemas.microsoft.com/office/drawing/2014/main" id="{3C686DB2-3636-07FE-6965-51137D7DD7A5}"/>
              </a:ext>
            </a:extLst>
          </p:cNvPr>
          <p:cNvSpPr txBox="1"/>
          <p:nvPr/>
        </p:nvSpPr>
        <p:spPr>
          <a:xfrm>
            <a:off x="238539" y="1258902"/>
            <a:ext cx="5592417" cy="461665"/>
          </a:xfrm>
          <a:prstGeom prst="rect">
            <a:avLst/>
          </a:prstGeom>
          <a:solidFill>
            <a:schemeClr val="bg1">
              <a:lumMod val="95000"/>
            </a:schemeClr>
          </a:solidFill>
        </p:spPr>
        <p:txBody>
          <a:bodyPr wrap="square" rtlCol="0">
            <a:spAutoFit/>
          </a:bodyPr>
          <a:lstStyle/>
          <a:p>
            <a:pPr algn="ctr"/>
            <a:r>
              <a:rPr lang="en-GB" sz="2400" b="1" dirty="0"/>
              <a:t>Explicit Bracketing</a:t>
            </a:r>
          </a:p>
        </p:txBody>
      </p:sp>
      <p:sp>
        <p:nvSpPr>
          <p:cNvPr id="33" name="TextBox 32">
            <a:extLst>
              <a:ext uri="{FF2B5EF4-FFF2-40B4-BE49-F238E27FC236}">
                <a16:creationId xmlns:a16="http://schemas.microsoft.com/office/drawing/2014/main" id="{51AFDF85-ED12-5960-28AB-957389A90159}"/>
              </a:ext>
            </a:extLst>
          </p:cNvPr>
          <p:cNvSpPr txBox="1"/>
          <p:nvPr/>
        </p:nvSpPr>
        <p:spPr>
          <a:xfrm>
            <a:off x="5830956" y="1258901"/>
            <a:ext cx="6122501" cy="461665"/>
          </a:xfrm>
          <a:prstGeom prst="rect">
            <a:avLst/>
          </a:prstGeom>
          <a:solidFill>
            <a:schemeClr val="bg1">
              <a:lumMod val="95000"/>
            </a:schemeClr>
          </a:solidFill>
        </p:spPr>
        <p:txBody>
          <a:bodyPr wrap="square" rtlCol="0">
            <a:spAutoFit/>
          </a:bodyPr>
          <a:lstStyle/>
          <a:p>
            <a:pPr algn="ctr"/>
            <a:r>
              <a:rPr lang="en-GB" sz="2400" b="1" dirty="0"/>
              <a:t>Algorithmic Bracketing</a:t>
            </a:r>
          </a:p>
        </p:txBody>
      </p:sp>
      <p:cxnSp>
        <p:nvCxnSpPr>
          <p:cNvPr id="35" name="Straight Connector 34">
            <a:extLst>
              <a:ext uri="{FF2B5EF4-FFF2-40B4-BE49-F238E27FC236}">
                <a16:creationId xmlns:a16="http://schemas.microsoft.com/office/drawing/2014/main" id="{90A3FA3C-5A39-4B97-DCEF-BEF42CB38C31}"/>
              </a:ext>
            </a:extLst>
          </p:cNvPr>
          <p:cNvCxnSpPr>
            <a:cxnSpLocks/>
          </p:cNvCxnSpPr>
          <p:nvPr/>
        </p:nvCxnSpPr>
        <p:spPr>
          <a:xfrm>
            <a:off x="5830957" y="1258901"/>
            <a:ext cx="0" cy="4768920"/>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4991302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3A6F8-4188-27D9-9A56-781BB8CC4487}"/>
              </a:ext>
            </a:extLst>
          </p:cNvPr>
          <p:cNvSpPr>
            <a:spLocks noGrp="1"/>
          </p:cNvSpPr>
          <p:nvPr>
            <p:ph type="ctrTitle"/>
          </p:nvPr>
        </p:nvSpPr>
        <p:spPr>
          <a:xfrm>
            <a:off x="566352" y="37896"/>
            <a:ext cx="10165148" cy="631751"/>
          </a:xfrm>
        </p:spPr>
        <p:txBody>
          <a:bodyPr/>
          <a:lstStyle/>
          <a:p>
            <a:r>
              <a:rPr lang="en-GB" dirty="0"/>
              <a:t>1-Dimensional Root-Finding – Bracketing Algorithm Preparation </a:t>
            </a:r>
          </a:p>
        </p:txBody>
      </p:sp>
      <p:sp>
        <p:nvSpPr>
          <p:cNvPr id="5" name="Text Placeholder 2">
            <a:extLst>
              <a:ext uri="{FF2B5EF4-FFF2-40B4-BE49-F238E27FC236}">
                <a16:creationId xmlns:a16="http://schemas.microsoft.com/office/drawing/2014/main" id="{DBAD864F-DFCA-6422-3A25-87B6B68D76B6}"/>
              </a:ext>
            </a:extLst>
          </p:cNvPr>
          <p:cNvSpPr>
            <a:spLocks noGrp="1"/>
          </p:cNvSpPr>
          <p:nvPr>
            <p:ph type="body" sz="quarter" idx="10"/>
          </p:nvPr>
        </p:nvSpPr>
        <p:spPr>
          <a:xfrm>
            <a:off x="527050" y="6435725"/>
            <a:ext cx="3692525" cy="315913"/>
          </a:xfrm>
        </p:spPr>
        <p:txBody>
          <a:bodyPr/>
          <a:lstStyle/>
          <a:p>
            <a:r>
              <a:rPr lang="en-US" sz="1400" dirty="0"/>
              <a:t>European Equity Option - Calibration &amp; Pricing</a:t>
            </a:r>
            <a:endParaRPr lang="en-GB" dirty="0"/>
          </a:p>
          <a:p>
            <a:endParaRPr lang="en-GB"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2F25823-2286-6D0E-B475-8E53E2CC9C44}"/>
                  </a:ext>
                </a:extLst>
              </p:cNvPr>
              <p:cNvSpPr txBox="1"/>
              <p:nvPr/>
            </p:nvSpPr>
            <p:spPr>
              <a:xfrm>
                <a:off x="1695282" y="3938032"/>
                <a:ext cx="8782304" cy="923330"/>
              </a:xfrm>
              <a:prstGeom prst="rect">
                <a:avLst/>
              </a:prstGeom>
              <a:noFill/>
              <a:ln>
                <a:solidFill>
                  <a:srgbClr val="C00000"/>
                </a:solidFill>
              </a:ln>
            </p:spPr>
            <p:txBody>
              <a:bodyPr wrap="square" rtlCol="0">
                <a:spAutoFit/>
              </a:bodyPr>
              <a:lstStyle>
                <a:defPPr>
                  <a:defRPr lang="en-US"/>
                </a:defPPr>
                <a:lvl1pPr>
                  <a:defRPr b="1" u="sng"/>
                </a:lvl1pPr>
              </a:lstStyle>
              <a:p>
                <a:pPr algn="ctr"/>
                <a:r>
                  <a:rPr lang="en-US" u="none" dirty="0">
                    <a:solidFill>
                      <a:srgbClr val="C00000"/>
                    </a:solidFill>
                  </a:rPr>
                  <a:t>Bolzano Theorem</a:t>
                </a:r>
                <a:r>
                  <a:rPr lang="en-US" b="0" u="none" dirty="0"/>
                  <a:t>:</a:t>
                </a:r>
              </a:p>
              <a:p>
                <a:pPr algn="ctr"/>
                <a:r>
                  <a:rPr lang="en-US" b="0" u="none" dirty="0"/>
                  <a:t>If a continuous function </a:t>
                </a:r>
                <a14:m>
                  <m:oMath xmlns:m="http://schemas.openxmlformats.org/officeDocument/2006/math">
                    <m:r>
                      <a:rPr lang="en-US" b="0" i="1" u="none" dirty="0" smtClean="0">
                        <a:latin typeface="Cambria Math" panose="02040503050406030204" pitchFamily="18" charset="0"/>
                      </a:rPr>
                      <m:t>𝑓</m:t>
                    </m:r>
                    <m:r>
                      <a:rPr lang="en-US" b="0" i="1" u="none" dirty="0" smtClean="0">
                        <a:latin typeface="Cambria Math" panose="02040503050406030204" pitchFamily="18" charset="0"/>
                      </a:rPr>
                      <m:t>()</m:t>
                    </m:r>
                  </m:oMath>
                </a14:m>
                <a:r>
                  <a:rPr lang="en-US" b="0" u="none" dirty="0"/>
                  <a:t> has values of opposite sign inside an interval </a:t>
                </a:r>
                <a14:m>
                  <m:oMath xmlns:m="http://schemas.openxmlformats.org/officeDocument/2006/math">
                    <m:r>
                      <a:rPr lang="en-US" b="0" i="1" u="none" dirty="0" smtClean="0">
                        <a:latin typeface="Cambria Math" panose="02040503050406030204" pitchFamily="18" charset="0"/>
                      </a:rPr>
                      <m:t>[</m:t>
                    </m:r>
                    <m:sSub>
                      <m:sSubPr>
                        <m:ctrlPr>
                          <a:rPr lang="en-GB" b="0" i="1" u="none" dirty="0" smtClean="0">
                            <a:latin typeface="Cambria Math" panose="02040503050406030204" pitchFamily="18" charset="0"/>
                          </a:rPr>
                        </m:ctrlPr>
                      </m:sSubPr>
                      <m:e>
                        <m:r>
                          <a:rPr lang="en-GB" b="0" i="1" u="none" dirty="0" smtClean="0">
                            <a:latin typeface="Cambria Math" panose="02040503050406030204" pitchFamily="18" charset="0"/>
                          </a:rPr>
                          <m:t>𝑥</m:t>
                        </m:r>
                      </m:e>
                      <m:sub>
                        <m:r>
                          <a:rPr lang="en-GB" b="0" i="1" u="none" dirty="0" smtClean="0">
                            <a:latin typeface="Cambria Math" panose="02040503050406030204" pitchFamily="18" charset="0"/>
                          </a:rPr>
                          <m:t>𝑀𝑖𝑛</m:t>
                        </m:r>
                      </m:sub>
                    </m:sSub>
                    <m:r>
                      <a:rPr lang="en-GB" b="0" i="1" u="none" dirty="0" smtClean="0">
                        <a:latin typeface="Cambria Math" panose="02040503050406030204" pitchFamily="18" charset="0"/>
                      </a:rPr>
                      <m:t>;</m:t>
                    </m:r>
                    <m:sSub>
                      <m:sSubPr>
                        <m:ctrlPr>
                          <a:rPr lang="en-GB" b="0" i="1" u="none" dirty="0" smtClean="0">
                            <a:latin typeface="Cambria Math" panose="02040503050406030204" pitchFamily="18" charset="0"/>
                          </a:rPr>
                        </m:ctrlPr>
                      </m:sSubPr>
                      <m:e>
                        <m:r>
                          <a:rPr lang="en-GB" b="0" i="1" u="none" dirty="0" smtClean="0">
                            <a:latin typeface="Cambria Math" panose="02040503050406030204" pitchFamily="18" charset="0"/>
                          </a:rPr>
                          <m:t>𝑥</m:t>
                        </m:r>
                      </m:e>
                      <m:sub>
                        <m:r>
                          <a:rPr lang="en-GB" b="0" i="1" u="none" dirty="0" smtClean="0">
                            <a:latin typeface="Cambria Math" panose="02040503050406030204" pitchFamily="18" charset="0"/>
                          </a:rPr>
                          <m:t>𝑀𝑎𝑥</m:t>
                        </m:r>
                      </m:sub>
                    </m:sSub>
                    <m:r>
                      <a:rPr lang="en-GB" b="0" i="1" u="none" dirty="0" smtClean="0">
                        <a:latin typeface="Cambria Math" panose="02040503050406030204" pitchFamily="18" charset="0"/>
                      </a:rPr>
                      <m:t>]</m:t>
                    </m:r>
                  </m:oMath>
                </a14:m>
                <a:r>
                  <a:rPr lang="en-US" b="0" u="none" dirty="0"/>
                  <a:t>, then it has a root (i.e. </a:t>
                </a:r>
                <a14:m>
                  <m:oMath xmlns:m="http://schemas.openxmlformats.org/officeDocument/2006/math">
                    <m:r>
                      <a:rPr lang="en-US" b="0" i="1" u="none" dirty="0" smtClean="0">
                        <a:latin typeface="Cambria Math" panose="02040503050406030204" pitchFamily="18" charset="0"/>
                      </a:rPr>
                      <m:t>𝑓</m:t>
                    </m:r>
                    <m:r>
                      <a:rPr lang="en-US" b="0" i="1" u="none" dirty="0" smtClean="0">
                        <a:latin typeface="Cambria Math" panose="02040503050406030204" pitchFamily="18" charset="0"/>
                      </a:rPr>
                      <m:t>(</m:t>
                    </m:r>
                    <m:r>
                      <a:rPr lang="en-US" b="0" i="1" u="none" dirty="0" smtClean="0">
                        <a:latin typeface="Cambria Math" panose="02040503050406030204" pitchFamily="18" charset="0"/>
                      </a:rPr>
                      <m:t>𝑥</m:t>
                    </m:r>
                    <m:r>
                      <a:rPr lang="en-US" b="0" i="1" u="none" dirty="0" smtClean="0">
                        <a:latin typeface="Cambria Math" panose="02040503050406030204" pitchFamily="18" charset="0"/>
                      </a:rPr>
                      <m:t>)=0</m:t>
                    </m:r>
                  </m:oMath>
                </a14:m>
                <a:r>
                  <a:rPr lang="en-US" b="0" u="none" dirty="0"/>
                  <a:t>) in that interval</a:t>
                </a:r>
                <a:endParaRPr lang="en-GB" b="0" u="none" dirty="0"/>
              </a:p>
            </p:txBody>
          </p:sp>
        </mc:Choice>
        <mc:Fallback xmlns="">
          <p:sp>
            <p:nvSpPr>
              <p:cNvPr id="21" name="TextBox 20">
                <a:extLst>
                  <a:ext uri="{FF2B5EF4-FFF2-40B4-BE49-F238E27FC236}">
                    <a16:creationId xmlns:a16="http://schemas.microsoft.com/office/drawing/2014/main" id="{12F25823-2286-6D0E-B475-8E53E2CC9C44}"/>
                  </a:ext>
                </a:extLst>
              </p:cNvPr>
              <p:cNvSpPr txBox="1">
                <a:spLocks noRot="1" noChangeAspect="1" noMove="1" noResize="1" noEditPoints="1" noAdjustHandles="1" noChangeArrowheads="1" noChangeShapeType="1" noTextEdit="1"/>
              </p:cNvSpPr>
              <p:nvPr/>
            </p:nvSpPr>
            <p:spPr>
              <a:xfrm>
                <a:off x="1695282" y="3938032"/>
                <a:ext cx="8782304" cy="923330"/>
              </a:xfrm>
              <a:prstGeom prst="rect">
                <a:avLst/>
              </a:prstGeom>
              <a:blipFill>
                <a:blip r:embed="rId3"/>
                <a:stretch>
                  <a:fillRect l="-208" t="-2614" r="-693" b="-9150"/>
                </a:stretch>
              </a:blipFill>
              <a:ln>
                <a:solidFill>
                  <a:srgbClr val="C00000"/>
                </a:solidFill>
              </a:ln>
            </p:spPr>
            <p:txBody>
              <a:bodyPr/>
              <a:lstStyle/>
              <a:p>
                <a:r>
                  <a:rPr lang="en-GB">
                    <a:noFill/>
                  </a:rPr>
                  <a:t> </a:t>
                </a:r>
              </a:p>
            </p:txBody>
          </p:sp>
        </mc:Fallback>
      </mc:AlternateContent>
      <p:grpSp>
        <p:nvGrpSpPr>
          <p:cNvPr id="28" name="Group 27">
            <a:extLst>
              <a:ext uri="{FF2B5EF4-FFF2-40B4-BE49-F238E27FC236}">
                <a16:creationId xmlns:a16="http://schemas.microsoft.com/office/drawing/2014/main" id="{56931A13-720C-A819-571E-345B847BB586}"/>
              </a:ext>
            </a:extLst>
          </p:cNvPr>
          <p:cNvGrpSpPr/>
          <p:nvPr/>
        </p:nvGrpSpPr>
        <p:grpSpPr>
          <a:xfrm>
            <a:off x="3082587" y="1788787"/>
            <a:ext cx="6007693" cy="1596971"/>
            <a:chOff x="-3105404" y="1442658"/>
            <a:chExt cx="6007693" cy="1596971"/>
          </a:xfrm>
        </p:grpSpPr>
        <p:grpSp>
          <p:nvGrpSpPr>
            <p:cNvPr id="3" name="Group 2">
              <a:extLst>
                <a:ext uri="{FF2B5EF4-FFF2-40B4-BE49-F238E27FC236}">
                  <a16:creationId xmlns:a16="http://schemas.microsoft.com/office/drawing/2014/main" id="{564F08B4-F50A-2364-4B15-69031EA247AC}"/>
                </a:ext>
              </a:extLst>
            </p:cNvPr>
            <p:cNvGrpSpPr/>
            <p:nvPr/>
          </p:nvGrpSpPr>
          <p:grpSpPr>
            <a:xfrm>
              <a:off x="-3105404" y="1442658"/>
              <a:ext cx="6007693" cy="1596971"/>
              <a:chOff x="134659" y="905074"/>
              <a:chExt cx="6007693" cy="1596971"/>
            </a:xfrm>
          </p:grpSpPr>
          <p:sp>
            <p:nvSpPr>
              <p:cNvPr id="4" name="Rectangle: Rounded Corners 3">
                <a:extLst>
                  <a:ext uri="{FF2B5EF4-FFF2-40B4-BE49-F238E27FC236}">
                    <a16:creationId xmlns:a16="http://schemas.microsoft.com/office/drawing/2014/main" id="{BC5B0444-DB4F-2EC9-AEF4-70E45CE06858}"/>
                  </a:ext>
                </a:extLst>
              </p:cNvPr>
              <p:cNvSpPr/>
              <p:nvPr/>
            </p:nvSpPr>
            <p:spPr>
              <a:xfrm>
                <a:off x="134659" y="905074"/>
                <a:ext cx="6007693" cy="1596971"/>
              </a:xfrm>
              <a:prstGeom prst="roundRect">
                <a:avLst>
                  <a:gd name="adj" fmla="val 4857"/>
                </a:avLst>
              </a:prstGeom>
              <a:solidFill>
                <a:srgbClr val="FCF4E8"/>
              </a:solidFill>
              <a:ln>
                <a:solidFill>
                  <a:schemeClr val="accent4"/>
                </a:solidFill>
              </a:ln>
            </p:spPr>
            <p:style>
              <a:lnRef idx="1">
                <a:schemeClr val="accent4"/>
              </a:lnRef>
              <a:fillRef idx="2">
                <a:schemeClr val="accent4"/>
              </a:fillRef>
              <a:effectRef idx="1">
                <a:schemeClr val="accent4"/>
              </a:effectRef>
              <a:fontRef idx="minor">
                <a:schemeClr val="dk1"/>
              </a:fontRef>
            </p:style>
            <p:txBody>
              <a:bodyPr vert="vert270" rtlCol="0" anchor="t"/>
              <a:lstStyle/>
              <a:p>
                <a:pPr algn="ctr"/>
                <a:r>
                  <a:rPr lang="en-GB" b="1" dirty="0">
                    <a:solidFill>
                      <a:schemeClr val="accent4"/>
                    </a:solidFill>
                  </a:rPr>
                  <a:t>      OBJECTIVE</a:t>
                </a:r>
              </a:p>
            </p:txBody>
          </p:sp>
          <p:pic>
            <p:nvPicPr>
              <p:cNvPr id="6" name="Graphic 5" descr="Target with solid fill">
                <a:extLst>
                  <a:ext uri="{FF2B5EF4-FFF2-40B4-BE49-F238E27FC236}">
                    <a16:creationId xmlns:a16="http://schemas.microsoft.com/office/drawing/2014/main" id="{A6086BCA-5D65-0C84-EC31-9D4CAA3D2F1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4761" y="2095679"/>
                <a:ext cx="272534" cy="272534"/>
              </a:xfrm>
              <a:prstGeom prst="rect">
                <a:avLst/>
              </a:prstGeom>
            </p:spPr>
          </p:pic>
          <p:cxnSp>
            <p:nvCxnSpPr>
              <p:cNvPr id="10" name="Straight Connector 9">
                <a:extLst>
                  <a:ext uri="{FF2B5EF4-FFF2-40B4-BE49-F238E27FC236}">
                    <a16:creationId xmlns:a16="http://schemas.microsoft.com/office/drawing/2014/main" id="{656E37B0-617B-7C88-3F4F-67DBE6B9EAF4}"/>
                  </a:ext>
                </a:extLst>
              </p:cNvPr>
              <p:cNvCxnSpPr>
                <a:cxnSpLocks/>
              </p:cNvCxnSpPr>
              <p:nvPr/>
            </p:nvCxnSpPr>
            <p:spPr>
              <a:xfrm>
                <a:off x="721281" y="1053628"/>
                <a:ext cx="0" cy="1329309"/>
              </a:xfrm>
              <a:prstGeom prst="line">
                <a:avLst/>
              </a:prstGeom>
            </p:spPr>
            <p:style>
              <a:lnRef idx="1">
                <a:schemeClr val="accent4"/>
              </a:lnRef>
              <a:fillRef idx="0">
                <a:schemeClr val="accent4"/>
              </a:fillRef>
              <a:effectRef idx="0">
                <a:schemeClr val="accent4"/>
              </a:effectRef>
              <a:fontRef idx="minor">
                <a:schemeClr val="tx1"/>
              </a:fontRef>
            </p:style>
          </p:cxnSp>
        </p:grpSp>
        <p:sp>
          <p:nvSpPr>
            <p:cNvPr id="12" name="FIND">
              <a:extLst>
                <a:ext uri="{FF2B5EF4-FFF2-40B4-BE49-F238E27FC236}">
                  <a16:creationId xmlns:a16="http://schemas.microsoft.com/office/drawing/2014/main" id="{50CA93E1-B9E6-35CA-51AE-4DB06BCFBF52}"/>
                </a:ext>
              </a:extLst>
            </p:cNvPr>
            <p:cNvSpPr txBox="1"/>
            <p:nvPr/>
          </p:nvSpPr>
          <p:spPr>
            <a:xfrm>
              <a:off x="-2353462" y="1686249"/>
              <a:ext cx="2215403" cy="369332"/>
            </a:xfrm>
            <a:prstGeom prst="rect">
              <a:avLst/>
            </a:prstGeom>
            <a:noFill/>
          </p:spPr>
          <p:txBody>
            <a:bodyPr wrap="square" rtlCol="0">
              <a:spAutoFit/>
            </a:bodyPr>
            <a:lstStyle/>
            <a:p>
              <a:r>
                <a:rPr lang="en-GB" dirty="0">
                  <a:solidFill>
                    <a:schemeClr val="accent4"/>
                  </a:solidFill>
                </a:rPr>
                <a:t>FIND</a:t>
              </a:r>
            </a:p>
          </p:txBody>
        </p:sp>
        <p:sp>
          <p:nvSpPr>
            <p:cNvPr id="17" name="SUCH THAT">
              <a:extLst>
                <a:ext uri="{FF2B5EF4-FFF2-40B4-BE49-F238E27FC236}">
                  <a16:creationId xmlns:a16="http://schemas.microsoft.com/office/drawing/2014/main" id="{3918CFC1-7E30-E7AB-FA9D-E57321C6F91B}"/>
                </a:ext>
              </a:extLst>
            </p:cNvPr>
            <p:cNvSpPr txBox="1"/>
            <p:nvPr/>
          </p:nvSpPr>
          <p:spPr>
            <a:xfrm>
              <a:off x="-2353462" y="2324193"/>
              <a:ext cx="1416272" cy="369332"/>
            </a:xfrm>
            <a:prstGeom prst="rect">
              <a:avLst/>
            </a:prstGeom>
            <a:noFill/>
          </p:spPr>
          <p:txBody>
            <a:bodyPr wrap="square" rtlCol="0">
              <a:spAutoFit/>
            </a:bodyPr>
            <a:lstStyle/>
            <a:p>
              <a:r>
                <a:rPr lang="en-GB" dirty="0">
                  <a:solidFill>
                    <a:schemeClr val="accent4"/>
                  </a:solidFill>
                </a:rPr>
                <a:t>SUCH THAT</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15895E3-E2A6-8147-4468-CFAC7085BAEE}"/>
                    </a:ext>
                  </a:extLst>
                </p:cNvPr>
                <p:cNvSpPr txBox="1"/>
                <p:nvPr/>
              </p:nvSpPr>
              <p:spPr>
                <a:xfrm>
                  <a:off x="-1047832" y="1670860"/>
                  <a:ext cx="1139051"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solidFill>
                                  <a:schemeClr val="tx1"/>
                                </a:solidFill>
                                <a:latin typeface="Cambria Math" panose="02040503050406030204" pitchFamily="18" charset="0"/>
                                <a:ea typeface="Cambria Math" panose="02040503050406030204" pitchFamily="18" charset="0"/>
                              </a:rPr>
                            </m:ctrlPr>
                          </m:sSubPr>
                          <m:e>
                            <m:r>
                              <a:rPr lang="en-GB" sz="2000" b="0" i="1" smtClean="0">
                                <a:solidFill>
                                  <a:schemeClr val="tx1"/>
                                </a:solidFill>
                                <a:latin typeface="Cambria Math" panose="02040503050406030204" pitchFamily="18" charset="0"/>
                                <a:ea typeface="Cambria Math" panose="02040503050406030204" pitchFamily="18" charset="0"/>
                              </a:rPr>
                              <m:t>𝑥</m:t>
                            </m:r>
                          </m:e>
                          <m:sub>
                            <m:r>
                              <a:rPr lang="en-GB" sz="2000" b="0" i="1" smtClean="0">
                                <a:solidFill>
                                  <a:schemeClr val="tx1"/>
                                </a:solidFill>
                                <a:latin typeface="Cambria Math" panose="02040503050406030204" pitchFamily="18" charset="0"/>
                                <a:ea typeface="Cambria Math" panose="02040503050406030204" pitchFamily="18" charset="0"/>
                              </a:rPr>
                              <m:t>𝑀𝑖𝑛</m:t>
                            </m:r>
                          </m:sub>
                        </m:sSub>
                        <m:r>
                          <a:rPr lang="en-GB" sz="2000" b="0" i="1" smtClean="0">
                            <a:solidFill>
                              <a:schemeClr val="tx1"/>
                            </a:solidFill>
                            <a:latin typeface="Cambria Math" panose="02040503050406030204" pitchFamily="18" charset="0"/>
                            <a:ea typeface="Cambria Math" panose="02040503050406030204" pitchFamily="18" charset="0"/>
                          </a:rPr>
                          <m:t> ;</m:t>
                        </m:r>
                        <m:sSub>
                          <m:sSubPr>
                            <m:ctrlPr>
                              <a:rPr lang="en-GB" sz="2000" b="0" i="1" smtClean="0">
                                <a:solidFill>
                                  <a:schemeClr val="tx1"/>
                                </a:solidFill>
                                <a:latin typeface="Cambria Math" panose="02040503050406030204" pitchFamily="18" charset="0"/>
                                <a:ea typeface="Cambria Math" panose="02040503050406030204" pitchFamily="18" charset="0"/>
                              </a:rPr>
                            </m:ctrlPr>
                          </m:sSubPr>
                          <m:e>
                            <m:r>
                              <a:rPr lang="en-GB" sz="2000" b="0" i="1" smtClean="0">
                                <a:solidFill>
                                  <a:schemeClr val="tx1"/>
                                </a:solidFill>
                                <a:latin typeface="Cambria Math" panose="02040503050406030204" pitchFamily="18" charset="0"/>
                                <a:ea typeface="Cambria Math" panose="02040503050406030204" pitchFamily="18" charset="0"/>
                              </a:rPr>
                              <m:t>𝑥</m:t>
                            </m:r>
                          </m:e>
                          <m:sub>
                            <m:r>
                              <a:rPr lang="en-GB" sz="2000" b="0" i="1" smtClean="0">
                                <a:solidFill>
                                  <a:schemeClr val="tx1"/>
                                </a:solidFill>
                                <a:latin typeface="Cambria Math" panose="02040503050406030204" pitchFamily="18" charset="0"/>
                                <a:ea typeface="Cambria Math" panose="02040503050406030204" pitchFamily="18" charset="0"/>
                              </a:rPr>
                              <m:t>𝑀𝑎𝑥</m:t>
                            </m:r>
                          </m:sub>
                        </m:sSub>
                      </m:oMath>
                    </m:oMathPara>
                  </a14:m>
                  <a:endParaRPr lang="en-GB" sz="2000" dirty="0">
                    <a:solidFill>
                      <a:schemeClr val="tx1"/>
                    </a:solidFill>
                  </a:endParaRPr>
                </a:p>
              </p:txBody>
            </p:sp>
          </mc:Choice>
          <mc:Fallback xmlns="">
            <p:sp>
              <p:nvSpPr>
                <p:cNvPr id="19" name="TextBox 18">
                  <a:extLst>
                    <a:ext uri="{FF2B5EF4-FFF2-40B4-BE49-F238E27FC236}">
                      <a16:creationId xmlns:a16="http://schemas.microsoft.com/office/drawing/2014/main" id="{D15895E3-E2A6-8147-4468-CFAC7085BAEE}"/>
                    </a:ext>
                  </a:extLst>
                </p:cNvPr>
                <p:cNvSpPr txBox="1">
                  <a:spLocks noRot="1" noChangeAspect="1" noMove="1" noResize="1" noEditPoints="1" noAdjustHandles="1" noChangeArrowheads="1" noChangeShapeType="1" noTextEdit="1"/>
                </p:cNvSpPr>
                <p:nvPr/>
              </p:nvSpPr>
              <p:spPr>
                <a:xfrm>
                  <a:off x="-1047832" y="1670860"/>
                  <a:ext cx="1139051" cy="400110"/>
                </a:xfrm>
                <a:prstGeom prst="rect">
                  <a:avLst/>
                </a:prstGeom>
                <a:blipFill>
                  <a:blip r:embed="rId6"/>
                  <a:stretch>
                    <a:fillRect r="-1764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FB90945-95FF-92A5-8A00-2F82DD4413AA}"/>
                    </a:ext>
                  </a:extLst>
                </p:cNvPr>
                <p:cNvSpPr txBox="1"/>
                <p:nvPr/>
              </p:nvSpPr>
              <p:spPr>
                <a:xfrm>
                  <a:off x="-1047832" y="2315661"/>
                  <a:ext cx="2457532" cy="369332"/>
                </a:xfrm>
                <a:prstGeom prst="rect">
                  <a:avLst/>
                </a:prstGeom>
                <a:noFill/>
              </p:spPr>
              <p:txBody>
                <a:bodyPr wrap="square">
                  <a:spAutoFit/>
                </a:bodyPr>
                <a:lstStyle/>
                <a:p>
                  <a14:m>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𝑀𝑖𝑛</m:t>
                              </m:r>
                            </m:sub>
                          </m:sSub>
                        </m:e>
                      </m:d>
                      <m:r>
                        <a:rPr lang="en-GB" i="1" smtClean="0">
                          <a:latin typeface="Cambria Math" panose="02040503050406030204" pitchFamily="18" charset="0"/>
                          <a:ea typeface="Cambria Math" panose="02040503050406030204" pitchFamily="18" charset="0"/>
                        </a:rPr>
                        <m:t>∙</m:t>
                      </m:r>
                      <m:r>
                        <a:rPr lang="en-GB" i="1">
                          <a:latin typeface="Cambria Math" panose="02040503050406030204" pitchFamily="18" charset="0"/>
                        </a:rPr>
                        <m:t>𝑓</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𝑀</m:t>
                              </m:r>
                              <m:r>
                                <a:rPr lang="en-GB" b="0" i="1" smtClean="0">
                                  <a:latin typeface="Cambria Math" panose="02040503050406030204" pitchFamily="18" charset="0"/>
                                </a:rPr>
                                <m:t>𝑎𝑥</m:t>
                              </m:r>
                            </m:sub>
                          </m:sSub>
                        </m:e>
                      </m:d>
                      <m:r>
                        <a:rPr lang="en-GB" b="0" i="1" smtClean="0">
                          <a:latin typeface="Cambria Math" panose="02040503050406030204" pitchFamily="18" charset="0"/>
                        </a:rPr>
                        <m:t>≤0</m:t>
                      </m:r>
                    </m:oMath>
                  </a14:m>
                  <a:r>
                    <a:rPr lang="en-GB" i="1" dirty="0"/>
                    <a:t> </a:t>
                  </a:r>
                  <a:endParaRPr lang="en-GB" dirty="0"/>
                </a:p>
              </p:txBody>
            </p:sp>
          </mc:Choice>
          <mc:Fallback xmlns="">
            <p:sp>
              <p:nvSpPr>
                <p:cNvPr id="27" name="TextBox 26">
                  <a:extLst>
                    <a:ext uri="{FF2B5EF4-FFF2-40B4-BE49-F238E27FC236}">
                      <a16:creationId xmlns:a16="http://schemas.microsoft.com/office/drawing/2014/main" id="{EFB90945-95FF-92A5-8A00-2F82DD4413AA}"/>
                    </a:ext>
                  </a:extLst>
                </p:cNvPr>
                <p:cNvSpPr txBox="1">
                  <a:spLocks noRot="1" noChangeAspect="1" noMove="1" noResize="1" noEditPoints="1" noAdjustHandles="1" noChangeArrowheads="1" noChangeShapeType="1" noTextEdit="1"/>
                </p:cNvSpPr>
                <p:nvPr/>
              </p:nvSpPr>
              <p:spPr>
                <a:xfrm>
                  <a:off x="-1047832" y="2315661"/>
                  <a:ext cx="2457532" cy="369332"/>
                </a:xfrm>
                <a:prstGeom prst="rect">
                  <a:avLst/>
                </a:prstGeom>
                <a:blipFill>
                  <a:blip r:embed="rId7"/>
                  <a:stretch>
                    <a:fillRect l="-744" b="-13333"/>
                  </a:stretch>
                </a:blipFill>
              </p:spPr>
              <p:txBody>
                <a:bodyPr/>
                <a:lstStyle/>
                <a:p>
                  <a:r>
                    <a:rPr lang="en-GB">
                      <a:noFill/>
                    </a:rPr>
                    <a:t> </a:t>
                  </a:r>
                </a:p>
              </p:txBody>
            </p:sp>
          </mc:Fallback>
        </mc:AlternateContent>
      </p:grpSp>
    </p:spTree>
    <p:extLst>
      <p:ext uri="{BB962C8B-B14F-4D97-AF65-F5344CB8AC3E}">
        <p14:creationId xmlns:p14="http://schemas.microsoft.com/office/powerpoint/2010/main" val="34448651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3B68E-84AD-0CAD-9B45-B680048D73D9}"/>
              </a:ext>
            </a:extLst>
          </p:cNvPr>
          <p:cNvSpPr>
            <a:spLocks noGrp="1"/>
          </p:cNvSpPr>
          <p:nvPr>
            <p:ph type="ctrTitle"/>
          </p:nvPr>
        </p:nvSpPr>
        <p:spPr>
          <a:xfrm>
            <a:off x="566352" y="37896"/>
            <a:ext cx="10381048" cy="631751"/>
          </a:xfrm>
        </p:spPr>
        <p:txBody>
          <a:bodyPr/>
          <a:lstStyle/>
          <a:p>
            <a:r>
              <a:rPr lang="en-GB" dirty="0"/>
              <a:t>1-Dimensional Root-Finding – Bracketing Algorithm Preparation </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DC0A78-A46C-EDC5-9309-AD202B13793B}"/>
                  </a:ext>
                </a:extLst>
              </p:cNvPr>
              <p:cNvSpPr txBox="1"/>
              <p:nvPr/>
            </p:nvSpPr>
            <p:spPr>
              <a:xfrm>
                <a:off x="6026150" y="871960"/>
                <a:ext cx="6434582" cy="641586"/>
              </a:xfrm>
              <a:prstGeom prst="rect">
                <a:avLst/>
              </a:prstGeom>
              <a:noFill/>
            </p:spPr>
            <p:txBody>
              <a:bodyPr wrap="square">
                <a:spAutoFit/>
              </a:bodyPr>
              <a:lstStyle/>
              <a:p>
                <a14:m>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𝑥</m:t>
                        </m:r>
                      </m:e>
                      <m:sub>
                        <m:r>
                          <a:rPr lang="en-GB" sz="1600" b="0" i="1" smtClean="0">
                            <a:latin typeface="Cambria Math" panose="02040503050406030204" pitchFamily="18" charset="0"/>
                          </a:rPr>
                          <m:t>𝑀𝑎𝑥</m:t>
                        </m:r>
                      </m:sub>
                    </m:sSub>
                    <m:r>
                      <a:rPr lang="en-GB" sz="1600" b="0" i="1" smtClean="0">
                        <a:latin typeface="Cambria Math" panose="02040503050406030204" pitchFamily="18" charset="0"/>
                      </a:rPr>
                      <m:t>=</m:t>
                    </m:r>
                    <m:d>
                      <m:dPr>
                        <m:begChr m:val="{"/>
                        <m:endChr m:val=""/>
                        <m:ctrlPr>
                          <a:rPr lang="en-GB" sz="1600" b="0" i="1" smtClean="0">
                            <a:latin typeface="Cambria Math" panose="02040503050406030204" pitchFamily="18" charset="0"/>
                          </a:rPr>
                        </m:ctrlPr>
                      </m:dPr>
                      <m:e>
                        <m:eqArr>
                          <m:eqArrPr>
                            <m:ctrlPr>
                              <a:rPr lang="en-GB" sz="1600" b="0" i="1" smtClean="0">
                                <a:latin typeface="Cambria Math" panose="02040503050406030204" pitchFamily="18" charset="0"/>
                              </a:rPr>
                            </m:ctrlPr>
                          </m:eqArrPr>
                          <m:e>
                            <m:r>
                              <a:rPr lang="en-GB" sz="1600" b="0" i="1" smtClean="0">
                                <a:latin typeface="Cambria Math" panose="02040503050406030204" pitchFamily="18" charset="0"/>
                              </a:rPr>
                              <m:t>𝑔𝑢𝑒𝑠𝑠</m:t>
                            </m:r>
                            <m:r>
                              <a:rPr lang="en-GB" sz="1600" b="0" i="1" smtClean="0">
                                <a:latin typeface="Cambria Math" panose="02040503050406030204" pitchFamily="18" charset="0"/>
                              </a:rPr>
                              <m:t>                                                             </m:t>
                            </m:r>
                            <m:r>
                              <a:rPr lang="en-GB" sz="1600" b="0" i="1" smtClean="0">
                                <a:latin typeface="Cambria Math" panose="02040503050406030204" pitchFamily="18" charset="0"/>
                              </a:rPr>
                              <m:t>𝑖𝑓</m:t>
                            </m:r>
                            <m:r>
                              <a:rPr lang="en-GB" sz="1600" b="0" i="1" smtClean="0">
                                <a:latin typeface="Cambria Math" panose="02040503050406030204" pitchFamily="18" charset="0"/>
                              </a:rPr>
                              <m:t> </m:t>
                            </m:r>
                            <m:r>
                              <a:rPr lang="en-GB" sz="1600" b="0" i="1" smtClean="0">
                                <a:latin typeface="Cambria Math" panose="02040503050406030204" pitchFamily="18" charset="0"/>
                              </a:rPr>
                              <m:t>𝑓</m:t>
                            </m:r>
                            <m:d>
                              <m:dPr>
                                <m:ctrlPr>
                                  <a:rPr lang="en-GB" sz="1600" b="0" i="1" smtClean="0">
                                    <a:latin typeface="Cambria Math" panose="02040503050406030204" pitchFamily="18" charset="0"/>
                                  </a:rPr>
                                </m:ctrlPr>
                              </m:dPr>
                              <m:e>
                                <m:r>
                                  <a:rPr lang="en-GB" sz="1600" b="0" i="1" smtClean="0">
                                    <a:latin typeface="Cambria Math" panose="02040503050406030204" pitchFamily="18" charset="0"/>
                                  </a:rPr>
                                  <m:t>𝑔𝑢𝑒𝑠𝑠</m:t>
                                </m:r>
                              </m:e>
                            </m:d>
                            <m:r>
                              <a:rPr lang="en-GB" sz="1600" b="0" i="1" smtClean="0">
                                <a:latin typeface="Cambria Math" panose="02040503050406030204" pitchFamily="18" charset="0"/>
                              </a:rPr>
                              <m:t>&gt;0</m:t>
                            </m:r>
                          </m:e>
                          <m:e>
                            <m:r>
                              <a:rPr lang="en-GB" sz="1600" b="0" i="1" smtClean="0">
                                <a:latin typeface="Cambria Math" panose="02040503050406030204" pitchFamily="18" charset="0"/>
                              </a:rPr>
                              <m:t>𝑀𝑖𝑛</m:t>
                            </m:r>
                            <m:r>
                              <a:rPr lang="en-GB" sz="1600" b="0" i="1" smtClean="0">
                                <a:latin typeface="Cambria Math" panose="02040503050406030204" pitchFamily="18" charset="0"/>
                              </a:rPr>
                              <m:t>(</m:t>
                            </m:r>
                            <m:r>
                              <a:rPr lang="en-GB" sz="1600" b="0" i="1" smtClean="0">
                                <a:latin typeface="Cambria Math" panose="02040503050406030204" pitchFamily="18" charset="0"/>
                              </a:rPr>
                              <m:t>𝑔𝑢𝑒𝑠𝑠</m:t>
                            </m:r>
                            <m:r>
                              <a:rPr lang="en-GB" sz="1600" b="0" i="1" smtClean="0">
                                <a:latin typeface="Cambria Math" panose="02040503050406030204" pitchFamily="18" charset="0"/>
                              </a:rPr>
                              <m:t>+</m:t>
                            </m:r>
                            <m:r>
                              <a:rPr lang="en-GB" sz="1600" b="0" i="1" smtClean="0">
                                <a:latin typeface="Cambria Math" panose="02040503050406030204" pitchFamily="18" charset="0"/>
                              </a:rPr>
                              <m:t>𝑠𝑡𝑒𝑝</m:t>
                            </m:r>
                            <m:r>
                              <a:rPr lang="en-GB" sz="1600" b="0" i="1" smtClean="0">
                                <a:latin typeface="Cambria Math" panose="02040503050406030204" pitchFamily="18" charset="0"/>
                              </a:rPr>
                              <m:t>, </m:t>
                            </m:r>
                            <m:r>
                              <a:rPr lang="en-GB" sz="1600" b="0" i="1" smtClean="0">
                                <a:latin typeface="Cambria Math" panose="02040503050406030204" pitchFamily="18" charset="0"/>
                              </a:rPr>
                              <m:t>𝑈𝑝𝑝𝑒𝑟𝐵𝑜𝑢𝑛𝑑</m:t>
                            </m:r>
                            <m:r>
                              <a:rPr lang="en-GB" sz="1600" b="0" i="1" smtClean="0">
                                <a:latin typeface="Cambria Math" panose="02040503050406030204" pitchFamily="18" charset="0"/>
                              </a:rPr>
                              <m:t>)       </m:t>
                            </m:r>
                            <m:r>
                              <a:rPr lang="en-GB" sz="1600" b="0" i="1" smtClean="0">
                                <a:latin typeface="Cambria Math" panose="02040503050406030204" pitchFamily="18" charset="0"/>
                              </a:rPr>
                              <m:t>𝑖𝑓</m:t>
                            </m:r>
                            <m:r>
                              <a:rPr lang="en-GB" sz="1600" b="0" i="1" smtClean="0">
                                <a:latin typeface="Cambria Math" panose="02040503050406030204" pitchFamily="18" charset="0"/>
                              </a:rPr>
                              <m:t> </m:t>
                            </m:r>
                            <m:r>
                              <a:rPr lang="en-GB" sz="1600" b="0" i="1" smtClean="0">
                                <a:latin typeface="Cambria Math" panose="02040503050406030204" pitchFamily="18" charset="0"/>
                              </a:rPr>
                              <m:t>𝑓</m:t>
                            </m:r>
                            <m:d>
                              <m:dPr>
                                <m:ctrlPr>
                                  <a:rPr lang="en-GB" sz="1600" b="0" i="1" smtClean="0">
                                    <a:latin typeface="Cambria Math" panose="02040503050406030204" pitchFamily="18" charset="0"/>
                                  </a:rPr>
                                </m:ctrlPr>
                              </m:dPr>
                              <m:e>
                                <m:r>
                                  <a:rPr lang="en-GB" sz="1600" b="0" i="1" smtClean="0">
                                    <a:latin typeface="Cambria Math" panose="02040503050406030204" pitchFamily="18" charset="0"/>
                                  </a:rPr>
                                  <m:t>𝑔𝑢𝑒𝑠𝑠</m:t>
                                </m:r>
                              </m:e>
                            </m:d>
                            <m:r>
                              <a:rPr lang="en-GB" sz="1600" b="0" i="1" smtClean="0">
                                <a:latin typeface="Cambria Math" panose="02040503050406030204" pitchFamily="18" charset="0"/>
                              </a:rPr>
                              <m:t>&lt;0</m:t>
                            </m:r>
                          </m:e>
                        </m:eqArr>
                      </m:e>
                    </m:d>
                  </m:oMath>
                </a14:m>
                <a:r>
                  <a:rPr lang="en-GB" sz="1600" dirty="0"/>
                  <a:t>   </a:t>
                </a:r>
              </a:p>
            </p:txBody>
          </p:sp>
        </mc:Choice>
        <mc:Fallback xmlns="">
          <p:sp>
            <p:nvSpPr>
              <p:cNvPr id="12" name="TextBox 11">
                <a:extLst>
                  <a:ext uri="{FF2B5EF4-FFF2-40B4-BE49-F238E27FC236}">
                    <a16:creationId xmlns:a16="http://schemas.microsoft.com/office/drawing/2014/main" id="{1EDC0A78-A46C-EDC5-9309-AD202B13793B}"/>
                  </a:ext>
                </a:extLst>
              </p:cNvPr>
              <p:cNvSpPr txBox="1">
                <a:spLocks noRot="1" noChangeAspect="1" noMove="1" noResize="1" noEditPoints="1" noAdjustHandles="1" noChangeArrowheads="1" noChangeShapeType="1" noTextEdit="1"/>
              </p:cNvSpPr>
              <p:nvPr/>
            </p:nvSpPr>
            <p:spPr>
              <a:xfrm>
                <a:off x="6026150" y="871960"/>
                <a:ext cx="6434582" cy="641586"/>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BE631DD-3DC3-D41E-4D89-09E9033D32CA}"/>
                  </a:ext>
                </a:extLst>
              </p:cNvPr>
              <p:cNvSpPr txBox="1"/>
              <p:nvPr/>
            </p:nvSpPr>
            <p:spPr>
              <a:xfrm>
                <a:off x="125477" y="917697"/>
                <a:ext cx="6398006" cy="64158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𝑥</m:t>
                          </m:r>
                        </m:e>
                        <m:sub>
                          <m:r>
                            <a:rPr lang="en-GB" sz="1600" b="0" i="1" smtClean="0">
                              <a:latin typeface="Cambria Math" panose="02040503050406030204" pitchFamily="18" charset="0"/>
                            </a:rPr>
                            <m:t>𝑀𝑖𝑛</m:t>
                          </m:r>
                        </m:sub>
                      </m:sSub>
                      <m:r>
                        <a:rPr lang="en-GB" sz="1600" b="0" i="1" smtClean="0">
                          <a:latin typeface="Cambria Math" panose="02040503050406030204" pitchFamily="18" charset="0"/>
                        </a:rPr>
                        <m:t>=</m:t>
                      </m:r>
                      <m:d>
                        <m:dPr>
                          <m:begChr m:val="{"/>
                          <m:endChr m:val=""/>
                          <m:ctrlPr>
                            <a:rPr lang="en-GB" sz="1600" b="0" i="1" smtClean="0">
                              <a:latin typeface="Cambria Math" panose="02040503050406030204" pitchFamily="18" charset="0"/>
                            </a:rPr>
                          </m:ctrlPr>
                        </m:dPr>
                        <m:e>
                          <m:eqArr>
                            <m:eqArrPr>
                              <m:ctrlPr>
                                <a:rPr lang="en-GB" sz="1600" b="0" i="1" smtClean="0">
                                  <a:latin typeface="Cambria Math" panose="02040503050406030204" pitchFamily="18" charset="0"/>
                                </a:rPr>
                              </m:ctrlPr>
                            </m:eqArrPr>
                            <m:e>
                              <m:r>
                                <a:rPr lang="en-GB" sz="1600" b="0" i="1" smtClean="0">
                                  <a:latin typeface="Cambria Math" panose="02040503050406030204" pitchFamily="18" charset="0"/>
                                </a:rPr>
                                <m:t>𝑔𝑢𝑒𝑠𝑠</m:t>
                              </m:r>
                              <m:r>
                                <a:rPr lang="en-GB" sz="1600" b="0" i="1" smtClean="0">
                                  <a:latin typeface="Cambria Math" panose="02040503050406030204" pitchFamily="18" charset="0"/>
                                </a:rPr>
                                <m:t>                                                           </m:t>
                              </m:r>
                              <m:r>
                                <a:rPr lang="en-GB" sz="1600" b="0" i="1" smtClean="0">
                                  <a:latin typeface="Cambria Math" panose="02040503050406030204" pitchFamily="18" charset="0"/>
                                </a:rPr>
                                <m:t>𝑖𝑓</m:t>
                              </m:r>
                              <m:r>
                                <a:rPr lang="en-GB" sz="1600" b="0" i="1" smtClean="0">
                                  <a:latin typeface="Cambria Math" panose="02040503050406030204" pitchFamily="18" charset="0"/>
                                </a:rPr>
                                <m:t> </m:t>
                              </m:r>
                              <m:r>
                                <a:rPr lang="en-GB" sz="1600" b="0" i="1" smtClean="0">
                                  <a:latin typeface="Cambria Math" panose="02040503050406030204" pitchFamily="18" charset="0"/>
                                </a:rPr>
                                <m:t>𝑓</m:t>
                              </m:r>
                              <m:d>
                                <m:dPr>
                                  <m:ctrlPr>
                                    <a:rPr lang="en-GB" sz="1600" b="0" i="1" smtClean="0">
                                      <a:latin typeface="Cambria Math" panose="02040503050406030204" pitchFamily="18" charset="0"/>
                                    </a:rPr>
                                  </m:ctrlPr>
                                </m:dPr>
                                <m:e>
                                  <m:r>
                                    <a:rPr lang="en-GB" sz="1600" b="0" i="1" smtClean="0">
                                      <a:latin typeface="Cambria Math" panose="02040503050406030204" pitchFamily="18" charset="0"/>
                                    </a:rPr>
                                    <m:t>𝑔𝑢𝑒𝑠𝑠</m:t>
                                  </m:r>
                                </m:e>
                              </m:d>
                              <m:r>
                                <a:rPr lang="en-GB" sz="1600" b="0" i="1" smtClean="0">
                                  <a:latin typeface="Cambria Math" panose="02040503050406030204" pitchFamily="18" charset="0"/>
                                </a:rPr>
                                <m:t>&lt;0</m:t>
                              </m:r>
                            </m:e>
                            <m:e>
                              <m:r>
                                <a:rPr lang="en-GB" sz="1600" b="0" i="1" smtClean="0">
                                  <a:latin typeface="Cambria Math" panose="02040503050406030204" pitchFamily="18" charset="0"/>
                                </a:rPr>
                                <m:t>𝑀𝑎𝑥</m:t>
                              </m:r>
                              <m:r>
                                <a:rPr lang="en-GB" sz="1600" b="0" i="1" smtClean="0">
                                  <a:latin typeface="Cambria Math" panose="02040503050406030204" pitchFamily="18" charset="0"/>
                                </a:rPr>
                                <m:t>(</m:t>
                              </m:r>
                              <m:r>
                                <a:rPr lang="en-GB" sz="1600" b="0" i="1" smtClean="0">
                                  <a:latin typeface="Cambria Math" panose="02040503050406030204" pitchFamily="18" charset="0"/>
                                </a:rPr>
                                <m:t>𝑔𝑢𝑒𝑠𝑠</m:t>
                              </m:r>
                              <m:r>
                                <a:rPr lang="en-GB" sz="1600" b="0" i="1" smtClean="0">
                                  <a:latin typeface="Cambria Math" panose="02040503050406030204" pitchFamily="18" charset="0"/>
                                </a:rPr>
                                <m:t>−</m:t>
                              </m:r>
                              <m:r>
                                <a:rPr lang="en-GB" sz="1600" b="0" i="1" smtClean="0">
                                  <a:latin typeface="Cambria Math" panose="02040503050406030204" pitchFamily="18" charset="0"/>
                                </a:rPr>
                                <m:t>𝑠𝑡𝑒𝑝</m:t>
                              </m:r>
                              <m:r>
                                <a:rPr lang="en-GB" sz="1600" b="0" i="1" smtClean="0">
                                  <a:latin typeface="Cambria Math" panose="02040503050406030204" pitchFamily="18" charset="0"/>
                                </a:rPr>
                                <m:t>, </m:t>
                              </m:r>
                              <m:r>
                                <a:rPr lang="en-GB" sz="1600" b="0" i="1" smtClean="0">
                                  <a:latin typeface="Cambria Math" panose="02040503050406030204" pitchFamily="18" charset="0"/>
                                </a:rPr>
                                <m:t>𝐿𝑜𝑤𝑒𝑟𝐵𝑜𝑢𝑛𝑑</m:t>
                              </m:r>
                              <m:r>
                                <a:rPr lang="en-GB" sz="1600" b="0" i="1" smtClean="0">
                                  <a:latin typeface="Cambria Math" panose="02040503050406030204" pitchFamily="18" charset="0"/>
                                </a:rPr>
                                <m:t>)      </m:t>
                              </m:r>
                              <m:r>
                                <a:rPr lang="en-GB" sz="1600" b="0" i="1" smtClean="0">
                                  <a:latin typeface="Cambria Math" panose="02040503050406030204" pitchFamily="18" charset="0"/>
                                </a:rPr>
                                <m:t>𝑖𝑓</m:t>
                              </m:r>
                              <m:r>
                                <a:rPr lang="en-GB" sz="1600" b="0" i="1" smtClean="0">
                                  <a:latin typeface="Cambria Math" panose="02040503050406030204" pitchFamily="18" charset="0"/>
                                </a:rPr>
                                <m:t> </m:t>
                              </m:r>
                              <m:r>
                                <a:rPr lang="en-GB" sz="1600" b="0" i="1" smtClean="0">
                                  <a:latin typeface="Cambria Math" panose="02040503050406030204" pitchFamily="18" charset="0"/>
                                </a:rPr>
                                <m:t>𝑓</m:t>
                              </m:r>
                              <m:d>
                                <m:dPr>
                                  <m:ctrlPr>
                                    <a:rPr lang="en-GB" sz="1600" b="0" i="1" smtClean="0">
                                      <a:latin typeface="Cambria Math" panose="02040503050406030204" pitchFamily="18" charset="0"/>
                                    </a:rPr>
                                  </m:ctrlPr>
                                </m:dPr>
                                <m:e>
                                  <m:r>
                                    <a:rPr lang="en-GB" sz="1600" b="0" i="1" smtClean="0">
                                      <a:latin typeface="Cambria Math" panose="02040503050406030204" pitchFamily="18" charset="0"/>
                                    </a:rPr>
                                    <m:t>𝑔𝑢𝑒𝑠𝑠</m:t>
                                  </m:r>
                                </m:e>
                              </m:d>
                              <m:r>
                                <a:rPr lang="en-GB" sz="1600" b="0" i="1" smtClean="0">
                                  <a:latin typeface="Cambria Math" panose="02040503050406030204" pitchFamily="18" charset="0"/>
                                </a:rPr>
                                <m:t>&gt;0</m:t>
                              </m:r>
                            </m:e>
                          </m:eqArr>
                        </m:e>
                      </m:d>
                    </m:oMath>
                  </m:oMathPara>
                </a14:m>
                <a:endParaRPr lang="en-GB" sz="1600" dirty="0"/>
              </a:p>
            </p:txBody>
          </p:sp>
        </mc:Choice>
        <mc:Fallback xmlns="">
          <p:sp>
            <p:nvSpPr>
              <p:cNvPr id="13" name="TextBox 12">
                <a:extLst>
                  <a:ext uri="{FF2B5EF4-FFF2-40B4-BE49-F238E27FC236}">
                    <a16:creationId xmlns:a16="http://schemas.microsoft.com/office/drawing/2014/main" id="{DBE631DD-3DC3-D41E-4D89-09E9033D32CA}"/>
                  </a:ext>
                </a:extLst>
              </p:cNvPr>
              <p:cNvSpPr txBox="1">
                <a:spLocks noRot="1" noChangeAspect="1" noMove="1" noResize="1" noEditPoints="1" noAdjustHandles="1" noChangeArrowheads="1" noChangeShapeType="1" noTextEdit="1"/>
              </p:cNvSpPr>
              <p:nvPr/>
            </p:nvSpPr>
            <p:spPr>
              <a:xfrm>
                <a:off x="125477" y="917697"/>
                <a:ext cx="6398006" cy="641586"/>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25B608F-13EE-AB32-D03B-A9D1B6B8F754}"/>
                  </a:ext>
                </a:extLst>
              </p:cNvPr>
              <p:cNvSpPr txBox="1"/>
              <p:nvPr/>
            </p:nvSpPr>
            <p:spPr>
              <a:xfrm>
                <a:off x="4674722" y="5977647"/>
                <a:ext cx="22380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rgbClr val="C00000"/>
                          </a:solidFill>
                          <a:latin typeface="Cambria Math" panose="02040503050406030204" pitchFamily="18" charset="0"/>
                        </a:rPr>
                        <m:t>𝑓</m:t>
                      </m:r>
                      <m:d>
                        <m:dPr>
                          <m:ctrlPr>
                            <a:rPr lang="en-GB" b="0" i="1" smtClean="0">
                              <a:solidFill>
                                <a:srgbClr val="C00000"/>
                              </a:solidFill>
                              <a:latin typeface="Cambria Math" panose="02040503050406030204" pitchFamily="18" charset="0"/>
                            </a:rPr>
                          </m:ctrlPr>
                        </m:dPr>
                        <m:e>
                          <m:sSub>
                            <m:sSubPr>
                              <m:ctrlPr>
                                <a:rPr lang="en-GB" b="0" i="1" smtClean="0">
                                  <a:solidFill>
                                    <a:srgbClr val="C00000"/>
                                  </a:solidFill>
                                  <a:latin typeface="Cambria Math" panose="02040503050406030204" pitchFamily="18" charset="0"/>
                                </a:rPr>
                              </m:ctrlPr>
                            </m:sSubPr>
                            <m:e>
                              <m:r>
                                <a:rPr lang="en-GB" b="0" i="1" smtClean="0">
                                  <a:solidFill>
                                    <a:srgbClr val="C00000"/>
                                  </a:solidFill>
                                  <a:latin typeface="Cambria Math" panose="02040503050406030204" pitchFamily="18" charset="0"/>
                                </a:rPr>
                                <m:t>𝑥</m:t>
                              </m:r>
                            </m:e>
                            <m:sub>
                              <m:r>
                                <a:rPr lang="en-GB" b="0" i="1" smtClean="0">
                                  <a:solidFill>
                                    <a:srgbClr val="C00000"/>
                                  </a:solidFill>
                                  <a:latin typeface="Cambria Math" panose="02040503050406030204" pitchFamily="18" charset="0"/>
                                </a:rPr>
                                <m:t>𝑀𝑖𝑛</m:t>
                              </m:r>
                            </m:sub>
                          </m:sSub>
                        </m:e>
                      </m:d>
                      <m:r>
                        <a:rPr lang="en-GB" b="0" i="1" smtClean="0">
                          <a:solidFill>
                            <a:srgbClr val="C00000"/>
                          </a:solidFill>
                          <a:latin typeface="Cambria Math" panose="02040503050406030204" pitchFamily="18" charset="0"/>
                          <a:ea typeface="Cambria Math" panose="02040503050406030204" pitchFamily="18" charset="0"/>
                        </a:rPr>
                        <m:t>∙</m:t>
                      </m:r>
                      <m:r>
                        <a:rPr lang="en-GB" i="1">
                          <a:solidFill>
                            <a:srgbClr val="C00000"/>
                          </a:solidFill>
                          <a:latin typeface="Cambria Math" panose="02040503050406030204" pitchFamily="18" charset="0"/>
                        </a:rPr>
                        <m:t>𝑓</m:t>
                      </m:r>
                      <m:d>
                        <m:dPr>
                          <m:ctrlPr>
                            <a:rPr lang="en-GB" i="1">
                              <a:solidFill>
                                <a:srgbClr val="C00000"/>
                              </a:solidFill>
                              <a:latin typeface="Cambria Math" panose="02040503050406030204" pitchFamily="18" charset="0"/>
                            </a:rPr>
                          </m:ctrlPr>
                        </m:dPr>
                        <m:e>
                          <m:sSub>
                            <m:sSubPr>
                              <m:ctrlPr>
                                <a:rPr lang="en-GB" i="1">
                                  <a:solidFill>
                                    <a:srgbClr val="C00000"/>
                                  </a:solidFill>
                                  <a:latin typeface="Cambria Math" panose="02040503050406030204" pitchFamily="18" charset="0"/>
                                </a:rPr>
                              </m:ctrlPr>
                            </m:sSubPr>
                            <m:e>
                              <m:r>
                                <a:rPr lang="en-GB" i="1">
                                  <a:solidFill>
                                    <a:srgbClr val="C00000"/>
                                  </a:solidFill>
                                  <a:latin typeface="Cambria Math" panose="02040503050406030204" pitchFamily="18" charset="0"/>
                                </a:rPr>
                                <m:t>𝑥</m:t>
                              </m:r>
                            </m:e>
                            <m:sub>
                              <m:r>
                                <a:rPr lang="en-GB" i="1">
                                  <a:solidFill>
                                    <a:srgbClr val="C00000"/>
                                  </a:solidFill>
                                  <a:latin typeface="Cambria Math" panose="02040503050406030204" pitchFamily="18" charset="0"/>
                                </a:rPr>
                                <m:t>𝑀</m:t>
                              </m:r>
                              <m:r>
                                <a:rPr lang="en-GB" b="0" i="1" smtClean="0">
                                  <a:solidFill>
                                    <a:srgbClr val="C00000"/>
                                  </a:solidFill>
                                  <a:latin typeface="Cambria Math" panose="02040503050406030204" pitchFamily="18" charset="0"/>
                                </a:rPr>
                                <m:t>𝑎𝑥</m:t>
                              </m:r>
                            </m:sub>
                          </m:sSub>
                        </m:e>
                      </m:d>
                      <m:r>
                        <a:rPr lang="en-GB" b="0" i="1" smtClean="0">
                          <a:solidFill>
                            <a:srgbClr val="C00000"/>
                          </a:solidFill>
                          <a:latin typeface="Cambria Math" panose="02040503050406030204" pitchFamily="18" charset="0"/>
                        </a:rPr>
                        <m:t>&gt;0</m:t>
                      </m:r>
                    </m:oMath>
                  </m:oMathPara>
                </a14:m>
                <a:endParaRPr lang="en-GB" dirty="0">
                  <a:solidFill>
                    <a:srgbClr val="C00000"/>
                  </a:solidFill>
                </a:endParaRPr>
              </a:p>
            </p:txBody>
          </p:sp>
        </mc:Choice>
        <mc:Fallback xmlns="">
          <p:sp>
            <p:nvSpPr>
              <p:cNvPr id="32" name="TextBox 31">
                <a:extLst>
                  <a:ext uri="{FF2B5EF4-FFF2-40B4-BE49-F238E27FC236}">
                    <a16:creationId xmlns:a16="http://schemas.microsoft.com/office/drawing/2014/main" id="{725B608F-13EE-AB32-D03B-A9D1B6B8F754}"/>
                  </a:ext>
                </a:extLst>
              </p:cNvPr>
              <p:cNvSpPr txBox="1">
                <a:spLocks noRot="1" noChangeAspect="1" noMove="1" noResize="1" noEditPoints="1" noAdjustHandles="1" noChangeArrowheads="1" noChangeShapeType="1" noTextEdit="1"/>
              </p:cNvSpPr>
              <p:nvPr/>
            </p:nvSpPr>
            <p:spPr>
              <a:xfrm>
                <a:off x="4674722" y="5977647"/>
                <a:ext cx="2238049" cy="276999"/>
              </a:xfrm>
              <a:prstGeom prst="rect">
                <a:avLst/>
              </a:prstGeom>
              <a:blipFill>
                <a:blip r:embed="rId5"/>
                <a:stretch>
                  <a:fillRect l="-3270" t="-4444" r="-1907" b="-35556"/>
                </a:stretch>
              </a:blipFill>
            </p:spPr>
            <p:txBody>
              <a:bodyPr/>
              <a:lstStyle/>
              <a:p>
                <a:r>
                  <a:rPr lang="en-GB">
                    <a:noFill/>
                  </a:rPr>
                  <a:t> </a:t>
                </a:r>
              </a:p>
            </p:txBody>
          </p:sp>
        </mc:Fallback>
      </mc:AlternateContent>
      <p:pic>
        <p:nvPicPr>
          <p:cNvPr id="33" name="Graphic 32" descr="Sad face with solid fill with solid fill">
            <a:extLst>
              <a:ext uri="{FF2B5EF4-FFF2-40B4-BE49-F238E27FC236}">
                <a16:creationId xmlns:a16="http://schemas.microsoft.com/office/drawing/2014/main" id="{875534C2-1762-612D-7A06-0E90FF87501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21738" y="5908099"/>
            <a:ext cx="447673" cy="447673"/>
          </a:xfrm>
          <a:prstGeom prst="rect">
            <a:avLst/>
          </a:prstGeom>
        </p:spPr>
      </p:pic>
      <p:cxnSp>
        <p:nvCxnSpPr>
          <p:cNvPr id="35" name="Straight Arrow Connector 34">
            <a:extLst>
              <a:ext uri="{FF2B5EF4-FFF2-40B4-BE49-F238E27FC236}">
                <a16:creationId xmlns:a16="http://schemas.microsoft.com/office/drawing/2014/main" id="{5A84D504-A0E6-DA05-999A-33C7E34AAD7D}"/>
              </a:ext>
            </a:extLst>
          </p:cNvPr>
          <p:cNvCxnSpPr>
            <a:cxnSpLocks/>
          </p:cNvCxnSpPr>
          <p:nvPr/>
        </p:nvCxnSpPr>
        <p:spPr>
          <a:xfrm>
            <a:off x="7839871" y="4253358"/>
            <a:ext cx="558800" cy="0"/>
          </a:xfrm>
          <a:prstGeom prst="straightConnector1">
            <a:avLst/>
          </a:prstGeom>
          <a:ln>
            <a:headEnd type="triangle"/>
            <a:tailEnd type="triangle"/>
          </a:ln>
        </p:spPr>
        <p:style>
          <a:lnRef idx="1">
            <a:schemeClr val="accent3"/>
          </a:lnRef>
          <a:fillRef idx="0">
            <a:schemeClr val="accent3"/>
          </a:fillRef>
          <a:effectRef idx="0">
            <a:schemeClr val="accent3"/>
          </a:effectRef>
          <a:fontRef idx="minor">
            <a:schemeClr val="tx1"/>
          </a:fontRef>
        </p:style>
      </p:cxnSp>
      <p:cxnSp>
        <p:nvCxnSpPr>
          <p:cNvPr id="36" name="Straight Arrow Connector 35">
            <a:extLst>
              <a:ext uri="{FF2B5EF4-FFF2-40B4-BE49-F238E27FC236}">
                <a16:creationId xmlns:a16="http://schemas.microsoft.com/office/drawing/2014/main" id="{15B00B17-023A-4BDD-3AC0-446B0EFCC9FA}"/>
              </a:ext>
            </a:extLst>
          </p:cNvPr>
          <p:cNvCxnSpPr>
            <a:cxnSpLocks/>
          </p:cNvCxnSpPr>
          <p:nvPr/>
        </p:nvCxnSpPr>
        <p:spPr>
          <a:xfrm>
            <a:off x="7135021" y="4253358"/>
            <a:ext cx="558800" cy="0"/>
          </a:xfrm>
          <a:prstGeom prst="straightConnector1">
            <a:avLst/>
          </a:prstGeom>
          <a:ln>
            <a:headEnd type="triangle"/>
            <a:tailEnd type="triangle"/>
          </a:ln>
        </p:spPr>
        <p:style>
          <a:lnRef idx="1">
            <a:schemeClr val="accent3"/>
          </a:lnRef>
          <a:fillRef idx="0">
            <a:schemeClr val="accent3"/>
          </a:fillRef>
          <a:effectRef idx="0">
            <a:schemeClr val="accent3"/>
          </a:effectRef>
          <a:fontRef idx="minor">
            <a:schemeClr val="tx1"/>
          </a:fontRef>
        </p:style>
      </p:cxnSp>
      <p:sp>
        <p:nvSpPr>
          <p:cNvPr id="37" name="TextBox 36">
            <a:extLst>
              <a:ext uri="{FF2B5EF4-FFF2-40B4-BE49-F238E27FC236}">
                <a16:creationId xmlns:a16="http://schemas.microsoft.com/office/drawing/2014/main" id="{1E7D8DEA-7AD1-9616-4309-B3E6304ADE31}"/>
              </a:ext>
            </a:extLst>
          </p:cNvPr>
          <p:cNvSpPr txBox="1"/>
          <p:nvPr/>
        </p:nvSpPr>
        <p:spPr>
          <a:xfrm>
            <a:off x="6938171" y="3958282"/>
            <a:ext cx="977900" cy="307777"/>
          </a:xfrm>
          <a:prstGeom prst="rect">
            <a:avLst/>
          </a:prstGeom>
          <a:noFill/>
        </p:spPr>
        <p:txBody>
          <a:bodyPr wrap="square" rtlCol="0">
            <a:spAutoFit/>
          </a:bodyPr>
          <a:lstStyle/>
          <a:p>
            <a:pPr algn="ctr"/>
            <a:r>
              <a:rPr lang="en-GB" sz="1400" dirty="0">
                <a:solidFill>
                  <a:schemeClr val="accent3"/>
                </a:solidFill>
              </a:rPr>
              <a:t>Step</a:t>
            </a:r>
          </a:p>
        </p:txBody>
      </p:sp>
      <p:sp>
        <p:nvSpPr>
          <p:cNvPr id="38" name="TextBox 37">
            <a:extLst>
              <a:ext uri="{FF2B5EF4-FFF2-40B4-BE49-F238E27FC236}">
                <a16:creationId xmlns:a16="http://schemas.microsoft.com/office/drawing/2014/main" id="{AEDF0DB7-D4AD-D96C-4EAA-14B5525A4F3E}"/>
              </a:ext>
            </a:extLst>
          </p:cNvPr>
          <p:cNvSpPr txBox="1"/>
          <p:nvPr/>
        </p:nvSpPr>
        <p:spPr>
          <a:xfrm>
            <a:off x="7652546" y="3958282"/>
            <a:ext cx="977900" cy="307777"/>
          </a:xfrm>
          <a:prstGeom prst="rect">
            <a:avLst/>
          </a:prstGeom>
          <a:noFill/>
        </p:spPr>
        <p:txBody>
          <a:bodyPr wrap="square" rtlCol="0">
            <a:spAutoFit/>
          </a:bodyPr>
          <a:lstStyle/>
          <a:p>
            <a:pPr algn="ctr"/>
            <a:r>
              <a:rPr lang="en-GB" sz="1400" dirty="0">
                <a:solidFill>
                  <a:schemeClr val="accent3"/>
                </a:solidFill>
              </a:rPr>
              <a:t>Step</a:t>
            </a:r>
          </a:p>
        </p:txBody>
      </p:sp>
      <p:sp>
        <p:nvSpPr>
          <p:cNvPr id="39" name="TextBox 38">
            <a:extLst>
              <a:ext uri="{FF2B5EF4-FFF2-40B4-BE49-F238E27FC236}">
                <a16:creationId xmlns:a16="http://schemas.microsoft.com/office/drawing/2014/main" id="{FD46DC24-B2CB-C8EB-8D09-C5DF46A442C9}"/>
              </a:ext>
            </a:extLst>
          </p:cNvPr>
          <p:cNvSpPr txBox="1"/>
          <p:nvPr/>
        </p:nvSpPr>
        <p:spPr>
          <a:xfrm>
            <a:off x="901700" y="5940303"/>
            <a:ext cx="965200" cy="369332"/>
          </a:xfrm>
          <a:prstGeom prst="rect">
            <a:avLst/>
          </a:prstGeom>
          <a:solidFill>
            <a:schemeClr val="accent1"/>
          </a:solidFill>
        </p:spPr>
        <p:txBody>
          <a:bodyPr wrap="square" rtlCol="0">
            <a:spAutoFit/>
          </a:bodyPr>
          <a:lstStyle/>
          <a:p>
            <a:pPr algn="ctr"/>
            <a:r>
              <a:rPr lang="en-GB" b="1" dirty="0">
                <a:solidFill>
                  <a:schemeClr val="bg1"/>
                </a:solidFill>
              </a:rPr>
              <a:t>Step 1</a:t>
            </a:r>
          </a:p>
        </p:txBody>
      </p:sp>
      <p:sp>
        <p:nvSpPr>
          <p:cNvPr id="40" name="TextBox 39">
            <a:extLst>
              <a:ext uri="{FF2B5EF4-FFF2-40B4-BE49-F238E27FC236}">
                <a16:creationId xmlns:a16="http://schemas.microsoft.com/office/drawing/2014/main" id="{B75C723E-6A89-5D69-7463-D962FA58DEE3}"/>
              </a:ext>
            </a:extLst>
          </p:cNvPr>
          <p:cNvSpPr txBox="1"/>
          <p:nvPr/>
        </p:nvSpPr>
        <p:spPr>
          <a:xfrm>
            <a:off x="139315" y="4241800"/>
            <a:ext cx="708025" cy="369332"/>
          </a:xfrm>
          <a:prstGeom prst="rect">
            <a:avLst/>
          </a:prstGeom>
          <a:noFill/>
        </p:spPr>
        <p:txBody>
          <a:bodyPr wrap="square" rtlCol="0">
            <a:spAutoFit/>
          </a:bodyPr>
          <a:lstStyle/>
          <a:p>
            <a:pPr algn="ctr"/>
            <a:r>
              <a:rPr lang="en-GB" sz="900" dirty="0">
                <a:solidFill>
                  <a:srgbClr val="C00000"/>
                </a:solidFill>
              </a:rPr>
              <a:t>Lower Bound</a:t>
            </a:r>
          </a:p>
        </p:txBody>
      </p:sp>
      <p:sp>
        <p:nvSpPr>
          <p:cNvPr id="41" name="TextBox 40">
            <a:extLst>
              <a:ext uri="{FF2B5EF4-FFF2-40B4-BE49-F238E27FC236}">
                <a16:creationId xmlns:a16="http://schemas.microsoft.com/office/drawing/2014/main" id="{3AD41EDD-A501-AA9C-C15F-7E5A1AFA9397}"/>
              </a:ext>
            </a:extLst>
          </p:cNvPr>
          <p:cNvSpPr txBox="1"/>
          <p:nvPr/>
        </p:nvSpPr>
        <p:spPr>
          <a:xfrm>
            <a:off x="11504612" y="4230132"/>
            <a:ext cx="708025" cy="369332"/>
          </a:xfrm>
          <a:prstGeom prst="rect">
            <a:avLst/>
          </a:prstGeom>
          <a:noFill/>
        </p:spPr>
        <p:txBody>
          <a:bodyPr wrap="square" rtlCol="0">
            <a:spAutoFit/>
          </a:bodyPr>
          <a:lstStyle/>
          <a:p>
            <a:pPr algn="ctr"/>
            <a:r>
              <a:rPr lang="en-GB" sz="900" dirty="0">
                <a:solidFill>
                  <a:srgbClr val="C00000"/>
                </a:solidFill>
              </a:rPr>
              <a:t>Upper Bound</a:t>
            </a:r>
          </a:p>
        </p:txBody>
      </p:sp>
      <p:cxnSp>
        <p:nvCxnSpPr>
          <p:cNvPr id="42" name="Straight Arrow Connector 41">
            <a:extLst>
              <a:ext uri="{FF2B5EF4-FFF2-40B4-BE49-F238E27FC236}">
                <a16:creationId xmlns:a16="http://schemas.microsoft.com/office/drawing/2014/main" id="{87C1018C-AA37-EA51-B44F-F6E9CE741287}"/>
              </a:ext>
            </a:extLst>
          </p:cNvPr>
          <p:cNvCxnSpPr>
            <a:cxnSpLocks/>
          </p:cNvCxnSpPr>
          <p:nvPr/>
        </p:nvCxnSpPr>
        <p:spPr>
          <a:xfrm flipH="1">
            <a:off x="733040" y="4414798"/>
            <a:ext cx="3609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DA64D81-F224-C087-4DE3-3E1D3D6149AB}"/>
              </a:ext>
            </a:extLst>
          </p:cNvPr>
          <p:cNvCxnSpPr>
            <a:cxnSpLocks/>
          </p:cNvCxnSpPr>
          <p:nvPr/>
        </p:nvCxnSpPr>
        <p:spPr>
          <a:xfrm>
            <a:off x="11180955" y="4426466"/>
            <a:ext cx="4554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9EB2E205-0988-A56E-B023-CD5C3DD92524}"/>
              </a:ext>
            </a:extLst>
          </p:cNvPr>
          <p:cNvSpPr>
            <a:spLocks noGrp="1"/>
          </p:cNvSpPr>
          <p:nvPr>
            <p:ph type="body" sz="quarter" idx="10"/>
          </p:nvPr>
        </p:nvSpPr>
        <p:spPr>
          <a:xfrm>
            <a:off x="527050" y="6435725"/>
            <a:ext cx="3692525" cy="315913"/>
          </a:xfrm>
        </p:spPr>
        <p:txBody>
          <a:bodyPr/>
          <a:lstStyle/>
          <a:p>
            <a:r>
              <a:rPr lang="en-US" sz="1400" dirty="0"/>
              <a:t>European Equity Option - Calibration &amp; Pricing</a:t>
            </a:r>
            <a:endParaRPr lang="en-GB" dirty="0"/>
          </a:p>
          <a:p>
            <a:endParaRPr lang="en-GB" dirty="0"/>
          </a:p>
        </p:txBody>
      </p:sp>
      <p:pic>
        <p:nvPicPr>
          <p:cNvPr id="46" name="Picture 45" descr="A black screen with white lines and red dots&#10;&#10;Description automatically generated">
            <a:extLst>
              <a:ext uri="{FF2B5EF4-FFF2-40B4-BE49-F238E27FC236}">
                <a16:creationId xmlns:a16="http://schemas.microsoft.com/office/drawing/2014/main" id="{57984192-5412-F780-86E7-E2230C0909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0815" y="1665036"/>
            <a:ext cx="10299569" cy="4408559"/>
          </a:xfrm>
          <a:prstGeom prst="rect">
            <a:avLst/>
          </a:prstGeom>
        </p:spPr>
      </p:pic>
    </p:spTree>
    <p:extLst>
      <p:ext uri="{BB962C8B-B14F-4D97-AF65-F5344CB8AC3E}">
        <p14:creationId xmlns:p14="http://schemas.microsoft.com/office/powerpoint/2010/main" val="18171342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11A02-6E6F-5492-BD70-2508E5A09559}"/>
            </a:ext>
          </a:extLst>
        </p:cNvPr>
        <p:cNvGrpSpPr/>
        <p:nvPr/>
      </p:nvGrpSpPr>
      <p:grpSpPr>
        <a:xfrm>
          <a:off x="0" y="0"/>
          <a:ext cx="0" cy="0"/>
          <a:chOff x="0" y="0"/>
          <a:chExt cx="0" cy="0"/>
        </a:xfrm>
      </p:grpSpPr>
      <p:pic>
        <p:nvPicPr>
          <p:cNvPr id="8" name="Picture 7" descr="A black screen with white lines and red and yellow dots&#10;&#10;Description automatically generated">
            <a:extLst>
              <a:ext uri="{FF2B5EF4-FFF2-40B4-BE49-F238E27FC236}">
                <a16:creationId xmlns:a16="http://schemas.microsoft.com/office/drawing/2014/main" id="{5729AA35-DDEC-027E-5FA3-7842DAF155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3823" y="1652594"/>
            <a:ext cx="9900554" cy="4594212"/>
          </a:xfrm>
          <a:prstGeom prst="rect">
            <a:avLst/>
          </a:prstGeom>
        </p:spPr>
      </p:pic>
      <p:sp>
        <p:nvSpPr>
          <p:cNvPr id="2" name="Title 1">
            <a:extLst>
              <a:ext uri="{FF2B5EF4-FFF2-40B4-BE49-F238E27FC236}">
                <a16:creationId xmlns:a16="http://schemas.microsoft.com/office/drawing/2014/main" id="{C4FC4549-C15A-FC81-A3C0-D31496CA3D31}"/>
              </a:ext>
            </a:extLst>
          </p:cNvPr>
          <p:cNvSpPr>
            <a:spLocks noGrp="1"/>
          </p:cNvSpPr>
          <p:nvPr>
            <p:ph type="ctrTitle"/>
          </p:nvPr>
        </p:nvSpPr>
        <p:spPr>
          <a:xfrm>
            <a:off x="566352" y="37896"/>
            <a:ext cx="10190548" cy="631751"/>
          </a:xfrm>
        </p:spPr>
        <p:txBody>
          <a:bodyPr/>
          <a:lstStyle/>
          <a:p>
            <a:r>
              <a:rPr lang="en-GB" dirty="0"/>
              <a:t>1-Dimensional Root-Finding – Bracketing Algorithm Preparation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1E0523A-FC45-1508-8659-B10639D7F674}"/>
                  </a:ext>
                </a:extLst>
              </p:cNvPr>
              <p:cNvSpPr txBox="1"/>
              <p:nvPr/>
            </p:nvSpPr>
            <p:spPr>
              <a:xfrm>
                <a:off x="4781692" y="6131531"/>
                <a:ext cx="22380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rgbClr val="009999"/>
                          </a:solidFill>
                          <a:latin typeface="Cambria Math" panose="02040503050406030204" pitchFamily="18" charset="0"/>
                        </a:rPr>
                        <m:t>𝑓</m:t>
                      </m:r>
                      <m:d>
                        <m:dPr>
                          <m:ctrlPr>
                            <a:rPr lang="en-GB" b="0" i="1" smtClean="0">
                              <a:solidFill>
                                <a:srgbClr val="009999"/>
                              </a:solidFill>
                              <a:latin typeface="Cambria Math" panose="02040503050406030204" pitchFamily="18" charset="0"/>
                            </a:rPr>
                          </m:ctrlPr>
                        </m:dPr>
                        <m:e>
                          <m:sSub>
                            <m:sSubPr>
                              <m:ctrlPr>
                                <a:rPr lang="en-GB" b="0" i="1" smtClean="0">
                                  <a:solidFill>
                                    <a:srgbClr val="009999"/>
                                  </a:solidFill>
                                  <a:latin typeface="Cambria Math" panose="02040503050406030204" pitchFamily="18" charset="0"/>
                                </a:rPr>
                              </m:ctrlPr>
                            </m:sSubPr>
                            <m:e>
                              <m:r>
                                <a:rPr lang="en-GB" b="0" i="1" smtClean="0">
                                  <a:solidFill>
                                    <a:srgbClr val="009999"/>
                                  </a:solidFill>
                                  <a:latin typeface="Cambria Math" panose="02040503050406030204" pitchFamily="18" charset="0"/>
                                </a:rPr>
                                <m:t>𝑥</m:t>
                              </m:r>
                            </m:e>
                            <m:sub>
                              <m:r>
                                <a:rPr lang="en-GB" b="0" i="1" smtClean="0">
                                  <a:solidFill>
                                    <a:srgbClr val="009999"/>
                                  </a:solidFill>
                                  <a:latin typeface="Cambria Math" panose="02040503050406030204" pitchFamily="18" charset="0"/>
                                </a:rPr>
                                <m:t>𝑀𝑖𝑛</m:t>
                              </m:r>
                            </m:sub>
                          </m:sSub>
                        </m:e>
                      </m:d>
                      <m:r>
                        <a:rPr lang="en-GB" b="0" i="1" smtClean="0">
                          <a:solidFill>
                            <a:srgbClr val="009999"/>
                          </a:solidFill>
                          <a:latin typeface="Cambria Math" panose="02040503050406030204" pitchFamily="18" charset="0"/>
                          <a:ea typeface="Cambria Math" panose="02040503050406030204" pitchFamily="18" charset="0"/>
                        </a:rPr>
                        <m:t>∙</m:t>
                      </m:r>
                      <m:r>
                        <a:rPr lang="en-GB" i="1">
                          <a:solidFill>
                            <a:srgbClr val="009999"/>
                          </a:solidFill>
                          <a:latin typeface="Cambria Math" panose="02040503050406030204" pitchFamily="18" charset="0"/>
                        </a:rPr>
                        <m:t>𝑓</m:t>
                      </m:r>
                      <m:d>
                        <m:dPr>
                          <m:ctrlPr>
                            <a:rPr lang="en-GB" i="1">
                              <a:solidFill>
                                <a:srgbClr val="009999"/>
                              </a:solidFill>
                              <a:latin typeface="Cambria Math" panose="02040503050406030204" pitchFamily="18" charset="0"/>
                            </a:rPr>
                          </m:ctrlPr>
                        </m:dPr>
                        <m:e>
                          <m:sSub>
                            <m:sSubPr>
                              <m:ctrlPr>
                                <a:rPr lang="en-GB" i="1">
                                  <a:solidFill>
                                    <a:srgbClr val="009999"/>
                                  </a:solidFill>
                                  <a:latin typeface="Cambria Math" panose="02040503050406030204" pitchFamily="18" charset="0"/>
                                </a:rPr>
                              </m:ctrlPr>
                            </m:sSubPr>
                            <m:e>
                              <m:r>
                                <a:rPr lang="en-GB" i="1">
                                  <a:solidFill>
                                    <a:srgbClr val="009999"/>
                                  </a:solidFill>
                                  <a:latin typeface="Cambria Math" panose="02040503050406030204" pitchFamily="18" charset="0"/>
                                </a:rPr>
                                <m:t>𝑥</m:t>
                              </m:r>
                            </m:e>
                            <m:sub>
                              <m:r>
                                <a:rPr lang="en-GB" i="1">
                                  <a:solidFill>
                                    <a:srgbClr val="009999"/>
                                  </a:solidFill>
                                  <a:latin typeface="Cambria Math" panose="02040503050406030204" pitchFamily="18" charset="0"/>
                                </a:rPr>
                                <m:t>𝑀</m:t>
                              </m:r>
                              <m:r>
                                <a:rPr lang="en-GB" b="0" i="1" smtClean="0">
                                  <a:solidFill>
                                    <a:srgbClr val="009999"/>
                                  </a:solidFill>
                                  <a:latin typeface="Cambria Math" panose="02040503050406030204" pitchFamily="18" charset="0"/>
                                </a:rPr>
                                <m:t>𝑎𝑥</m:t>
                              </m:r>
                            </m:sub>
                          </m:sSub>
                        </m:e>
                      </m:d>
                      <m:r>
                        <a:rPr lang="en-GB" b="0" i="1" smtClean="0">
                          <a:solidFill>
                            <a:srgbClr val="009999"/>
                          </a:solidFill>
                          <a:latin typeface="Cambria Math" panose="02040503050406030204" pitchFamily="18" charset="0"/>
                        </a:rPr>
                        <m:t>&lt;0</m:t>
                      </m:r>
                    </m:oMath>
                  </m:oMathPara>
                </a14:m>
                <a:endParaRPr lang="en-GB" dirty="0">
                  <a:solidFill>
                    <a:srgbClr val="009999"/>
                  </a:solidFill>
                </a:endParaRPr>
              </a:p>
            </p:txBody>
          </p:sp>
        </mc:Choice>
        <mc:Fallback xmlns="">
          <p:sp>
            <p:nvSpPr>
              <p:cNvPr id="7" name="TextBox 6">
                <a:extLst>
                  <a:ext uri="{FF2B5EF4-FFF2-40B4-BE49-F238E27FC236}">
                    <a16:creationId xmlns:a16="http://schemas.microsoft.com/office/drawing/2014/main" id="{F1E0523A-FC45-1508-8659-B10639D7F674}"/>
                  </a:ext>
                </a:extLst>
              </p:cNvPr>
              <p:cNvSpPr txBox="1">
                <a:spLocks noRot="1" noChangeAspect="1" noMove="1" noResize="1" noEditPoints="1" noAdjustHandles="1" noChangeArrowheads="1" noChangeShapeType="1" noTextEdit="1"/>
              </p:cNvSpPr>
              <p:nvPr/>
            </p:nvSpPr>
            <p:spPr>
              <a:xfrm>
                <a:off x="4781692" y="6131531"/>
                <a:ext cx="2238049" cy="276999"/>
              </a:xfrm>
              <a:prstGeom prst="rect">
                <a:avLst/>
              </a:prstGeom>
              <a:blipFill>
                <a:blip r:embed="rId4"/>
                <a:stretch>
                  <a:fillRect l="-3261" t="-2222" r="-1902" b="-35556"/>
                </a:stretch>
              </a:blipFill>
            </p:spPr>
            <p:txBody>
              <a:bodyPr/>
              <a:lstStyle/>
              <a:p>
                <a:r>
                  <a:rPr lang="en-GB">
                    <a:noFill/>
                  </a:rPr>
                  <a:t> </a:t>
                </a:r>
              </a:p>
            </p:txBody>
          </p:sp>
        </mc:Fallback>
      </mc:AlternateContent>
      <p:sp>
        <p:nvSpPr>
          <p:cNvPr id="10" name="Text Placeholder 2">
            <a:extLst>
              <a:ext uri="{FF2B5EF4-FFF2-40B4-BE49-F238E27FC236}">
                <a16:creationId xmlns:a16="http://schemas.microsoft.com/office/drawing/2014/main" id="{4EFEB532-813A-CC84-39CF-2D597EA44CBD}"/>
              </a:ext>
            </a:extLst>
          </p:cNvPr>
          <p:cNvSpPr>
            <a:spLocks noGrp="1"/>
          </p:cNvSpPr>
          <p:nvPr>
            <p:ph type="body" sz="quarter" idx="10"/>
          </p:nvPr>
        </p:nvSpPr>
        <p:spPr>
          <a:xfrm>
            <a:off x="527050" y="6435725"/>
            <a:ext cx="3692525" cy="315913"/>
          </a:xfrm>
        </p:spPr>
        <p:txBody>
          <a:bodyPr/>
          <a:lstStyle/>
          <a:p>
            <a:r>
              <a:rPr lang="en-US" sz="1400" dirty="0"/>
              <a:t>European Equity Option - Calibration &amp; Pricing</a:t>
            </a:r>
            <a:endParaRPr lang="en-GB" dirty="0"/>
          </a:p>
          <a:p>
            <a:endParaRPr lang="en-GB" dirty="0"/>
          </a:p>
        </p:txBody>
      </p:sp>
      <p:cxnSp>
        <p:nvCxnSpPr>
          <p:cNvPr id="19" name="Straight Arrow Connector 18">
            <a:extLst>
              <a:ext uri="{FF2B5EF4-FFF2-40B4-BE49-F238E27FC236}">
                <a16:creationId xmlns:a16="http://schemas.microsoft.com/office/drawing/2014/main" id="{2DD098BC-346B-9625-AC25-E3CC4709C1B6}"/>
              </a:ext>
            </a:extLst>
          </p:cNvPr>
          <p:cNvCxnSpPr>
            <a:cxnSpLocks/>
          </p:cNvCxnSpPr>
          <p:nvPr/>
        </p:nvCxnSpPr>
        <p:spPr>
          <a:xfrm>
            <a:off x="5164860" y="4227077"/>
            <a:ext cx="1947140" cy="0"/>
          </a:xfrm>
          <a:prstGeom prst="straightConnector1">
            <a:avLst/>
          </a:prstGeom>
          <a:ln>
            <a:headEnd type="triangle"/>
            <a:tailEnd type="triangle"/>
          </a:ln>
        </p:spPr>
        <p:style>
          <a:lnRef idx="1">
            <a:schemeClr val="accent3"/>
          </a:lnRef>
          <a:fillRef idx="0">
            <a:schemeClr val="accent3"/>
          </a:fillRef>
          <a:effectRef idx="0">
            <a:schemeClr val="accent3"/>
          </a:effectRef>
          <a:fontRef idx="minor">
            <a:schemeClr val="tx1"/>
          </a:fontRef>
        </p:style>
      </p:cxnSp>
      <p:sp>
        <p:nvSpPr>
          <p:cNvPr id="23" name="TextBox 22">
            <a:extLst>
              <a:ext uri="{FF2B5EF4-FFF2-40B4-BE49-F238E27FC236}">
                <a16:creationId xmlns:a16="http://schemas.microsoft.com/office/drawing/2014/main" id="{93BB0AD3-DA36-C13E-7F6C-A33C2E404507}"/>
              </a:ext>
            </a:extLst>
          </p:cNvPr>
          <p:cNvSpPr txBox="1"/>
          <p:nvPr/>
        </p:nvSpPr>
        <p:spPr>
          <a:xfrm>
            <a:off x="5316919" y="4227077"/>
            <a:ext cx="1174750" cy="307777"/>
          </a:xfrm>
          <a:prstGeom prst="rect">
            <a:avLst/>
          </a:prstGeom>
          <a:noFill/>
        </p:spPr>
        <p:txBody>
          <a:bodyPr wrap="square" rtlCol="0">
            <a:spAutoFit/>
          </a:bodyPr>
          <a:lstStyle/>
          <a:p>
            <a:pPr algn="ctr"/>
            <a:r>
              <a:rPr lang="en-GB" sz="1400" dirty="0">
                <a:solidFill>
                  <a:schemeClr val="accent3"/>
                </a:solidFill>
              </a:rPr>
              <a:t>Adjustment</a:t>
            </a:r>
          </a:p>
        </p:txBody>
      </p:sp>
      <p:sp>
        <p:nvSpPr>
          <p:cNvPr id="24" name="TextBox 23">
            <a:extLst>
              <a:ext uri="{FF2B5EF4-FFF2-40B4-BE49-F238E27FC236}">
                <a16:creationId xmlns:a16="http://schemas.microsoft.com/office/drawing/2014/main" id="{EF3B8064-2096-0D67-297D-85F8A13C11ED}"/>
              </a:ext>
            </a:extLst>
          </p:cNvPr>
          <p:cNvSpPr txBox="1"/>
          <p:nvPr/>
        </p:nvSpPr>
        <p:spPr>
          <a:xfrm>
            <a:off x="901700" y="5940303"/>
            <a:ext cx="965200" cy="369332"/>
          </a:xfrm>
          <a:prstGeom prst="rect">
            <a:avLst/>
          </a:prstGeom>
          <a:solidFill>
            <a:schemeClr val="accent1"/>
          </a:solidFill>
        </p:spPr>
        <p:txBody>
          <a:bodyPr wrap="square" rtlCol="0">
            <a:spAutoFit/>
          </a:bodyPr>
          <a:lstStyle/>
          <a:p>
            <a:pPr algn="ctr"/>
            <a:r>
              <a:rPr lang="en-GB" b="1" dirty="0">
                <a:solidFill>
                  <a:schemeClr val="bg1"/>
                </a:solidFill>
              </a:rPr>
              <a:t>Step 2</a:t>
            </a:r>
          </a:p>
        </p:txBody>
      </p:sp>
      <p:sp>
        <p:nvSpPr>
          <p:cNvPr id="26" name="TextBox 25">
            <a:extLst>
              <a:ext uri="{FF2B5EF4-FFF2-40B4-BE49-F238E27FC236}">
                <a16:creationId xmlns:a16="http://schemas.microsoft.com/office/drawing/2014/main" id="{0389B894-27DE-CA66-1E22-12B7131ADEDD}"/>
              </a:ext>
            </a:extLst>
          </p:cNvPr>
          <p:cNvSpPr txBox="1"/>
          <p:nvPr/>
        </p:nvSpPr>
        <p:spPr>
          <a:xfrm>
            <a:off x="11385936" y="3678524"/>
            <a:ext cx="708025" cy="369332"/>
          </a:xfrm>
          <a:prstGeom prst="rect">
            <a:avLst/>
          </a:prstGeom>
          <a:noFill/>
        </p:spPr>
        <p:txBody>
          <a:bodyPr wrap="square" rtlCol="0">
            <a:spAutoFit/>
          </a:bodyPr>
          <a:lstStyle/>
          <a:p>
            <a:pPr algn="ctr"/>
            <a:r>
              <a:rPr lang="en-GB" sz="900" dirty="0">
                <a:solidFill>
                  <a:srgbClr val="C00000"/>
                </a:solidFill>
              </a:rPr>
              <a:t>Upper Bound</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C42F27D-0F6E-A0B2-C1EB-5849F3E71E1E}"/>
                  </a:ext>
                </a:extLst>
              </p:cNvPr>
              <p:cNvSpPr txBox="1"/>
              <p:nvPr/>
            </p:nvSpPr>
            <p:spPr>
              <a:xfrm>
                <a:off x="93663" y="803367"/>
                <a:ext cx="6398006" cy="73186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𝑥</m:t>
                          </m:r>
                        </m:e>
                        <m:sub>
                          <m:r>
                            <a:rPr lang="en-GB" sz="1600" b="0" i="1" smtClean="0">
                              <a:latin typeface="Cambria Math" panose="02040503050406030204" pitchFamily="18" charset="0"/>
                            </a:rPr>
                            <m:t>𝑀𝑖𝑛</m:t>
                          </m:r>
                        </m:sub>
                      </m:sSub>
                      <m:r>
                        <a:rPr lang="en-GB" sz="1600" b="0" i="1" smtClean="0">
                          <a:latin typeface="Cambria Math" panose="02040503050406030204" pitchFamily="18" charset="0"/>
                        </a:rPr>
                        <m:t>=</m:t>
                      </m:r>
                      <m:d>
                        <m:dPr>
                          <m:begChr m:val="{"/>
                          <m:endChr m:val=""/>
                          <m:ctrlPr>
                            <a:rPr lang="en-GB" sz="1600" b="0" i="1" smtClean="0">
                              <a:latin typeface="Cambria Math" panose="02040503050406030204" pitchFamily="18" charset="0"/>
                            </a:rPr>
                          </m:ctrlPr>
                        </m:dPr>
                        <m:e>
                          <m:eqArr>
                            <m:eqArrPr>
                              <m:ctrlPr>
                                <a:rPr lang="en-GB" sz="1600" b="0" i="1" smtClean="0">
                                  <a:latin typeface="Cambria Math" panose="02040503050406030204" pitchFamily="18" charset="0"/>
                                </a:rPr>
                              </m:ctrlPr>
                            </m:eqArrPr>
                            <m:e>
                              <m:sSub>
                                <m:sSubPr>
                                  <m:ctrlPr>
                                    <a:rPr lang="en-GB" sz="1600" i="1">
                                      <a:latin typeface="Cambria Math" panose="02040503050406030204" pitchFamily="18" charset="0"/>
                                    </a:rPr>
                                  </m:ctrlPr>
                                </m:sSubPr>
                                <m:e>
                                  <m:r>
                                    <a:rPr lang="en-GB" sz="1600" i="1">
                                      <a:latin typeface="Cambria Math" panose="02040503050406030204" pitchFamily="18" charset="0"/>
                                    </a:rPr>
                                    <m:t>𝑥</m:t>
                                  </m:r>
                                </m:e>
                                <m:sub>
                                  <m:r>
                                    <a:rPr lang="en-GB" sz="1600" i="1">
                                      <a:latin typeface="Cambria Math" panose="02040503050406030204" pitchFamily="18" charset="0"/>
                                    </a:rPr>
                                    <m:t>𝑀𝑖𝑛</m:t>
                                  </m:r>
                                </m:sub>
                              </m:sSub>
                              <m:r>
                                <a:rPr lang="en-GB" sz="1600" b="0" i="1" smtClean="0">
                                  <a:latin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𝜆</m:t>
                              </m:r>
                              <m:r>
                                <a:rPr lang="en-GB" sz="1600" b="0" i="1" smtClean="0">
                                  <a:latin typeface="Cambria Math" panose="02040503050406030204" pitchFamily="18" charset="0"/>
                                  <a:ea typeface="Cambria Math" panose="02040503050406030204" pitchFamily="18" charset="0"/>
                                </a:rPr>
                                <m:t>∙(</m:t>
                              </m:r>
                              <m:sSub>
                                <m:sSubPr>
                                  <m:ctrlPr>
                                    <a:rPr lang="en-GB" sz="1600" b="0" i="1" smtClean="0">
                                      <a:latin typeface="Cambria Math" panose="02040503050406030204" pitchFamily="18" charset="0"/>
                                      <a:ea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𝑥</m:t>
                                  </m:r>
                                </m:e>
                                <m:sub>
                                  <m:r>
                                    <a:rPr lang="en-GB" sz="1600" b="0" i="1" smtClean="0">
                                      <a:latin typeface="Cambria Math" panose="02040503050406030204" pitchFamily="18" charset="0"/>
                                      <a:ea typeface="Cambria Math" panose="02040503050406030204" pitchFamily="18" charset="0"/>
                                    </a:rPr>
                                    <m:t>𝑀𝑖𝑛</m:t>
                                  </m:r>
                                </m:sub>
                              </m:sSub>
                              <m:r>
                                <a:rPr lang="en-GB" sz="1600" b="0" i="1" smtClean="0">
                                  <a:latin typeface="Cambria Math" panose="02040503050406030204" pitchFamily="18" charset="0"/>
                                  <a:ea typeface="Cambria Math" panose="02040503050406030204" pitchFamily="18" charset="0"/>
                                </a:rPr>
                                <m:t>−</m:t>
                              </m:r>
                              <m:sSub>
                                <m:sSubPr>
                                  <m:ctrlPr>
                                    <a:rPr lang="en-GB" sz="1600" b="0" i="1" smtClean="0">
                                      <a:latin typeface="Cambria Math" panose="02040503050406030204" pitchFamily="18" charset="0"/>
                                      <a:ea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𝑥</m:t>
                                  </m:r>
                                </m:e>
                                <m:sub>
                                  <m:r>
                                    <a:rPr lang="en-GB" sz="1600" b="0" i="1" smtClean="0">
                                      <a:latin typeface="Cambria Math" panose="02040503050406030204" pitchFamily="18" charset="0"/>
                                      <a:ea typeface="Cambria Math" panose="02040503050406030204" pitchFamily="18" charset="0"/>
                                    </a:rPr>
                                    <m:t>𝑀𝑎𝑥</m:t>
                                  </m:r>
                                  <m:r>
                                    <a:rPr lang="en-GB" sz="1600" b="0" i="1" smtClean="0">
                                      <a:latin typeface="Cambria Math" panose="02040503050406030204" pitchFamily="18" charset="0"/>
                                      <a:ea typeface="Cambria Math" panose="02040503050406030204" pitchFamily="18" charset="0"/>
                                    </a:rPr>
                                    <m:t>)</m:t>
                                  </m:r>
                                </m:sub>
                              </m:sSub>
                              <m:r>
                                <a:rPr lang="en-GB" sz="1600" b="0" i="1" smtClean="0">
                                  <a:latin typeface="Cambria Math" panose="02040503050406030204" pitchFamily="18" charset="0"/>
                                  <a:ea typeface="Cambria Math" panose="02040503050406030204" pitchFamily="18" charset="0"/>
                                </a:rPr>
                                <m:t>    </m:t>
                              </m:r>
                              <m:r>
                                <a:rPr lang="en-GB" sz="1600" b="0" i="1" smtClean="0">
                                  <a:latin typeface="Cambria Math" panose="02040503050406030204" pitchFamily="18" charset="0"/>
                                </a:rPr>
                                <m:t>𝑖𝑓</m:t>
                              </m:r>
                              <m:r>
                                <a:rPr lang="en-GB" sz="1600" b="0" i="1" smtClean="0">
                                  <a:latin typeface="Cambria Math" panose="02040503050406030204" pitchFamily="18" charset="0"/>
                                </a:rPr>
                                <m:t> </m:t>
                              </m:r>
                              <m:d>
                                <m:dPr>
                                  <m:begChr m:val="|"/>
                                  <m:endChr m:val="|"/>
                                  <m:ctrlPr>
                                    <a:rPr lang="en-GB" sz="1600" b="0" i="1" smtClean="0">
                                      <a:latin typeface="Cambria Math" panose="02040503050406030204" pitchFamily="18" charset="0"/>
                                    </a:rPr>
                                  </m:ctrlPr>
                                </m:dPr>
                                <m:e>
                                  <m:r>
                                    <a:rPr lang="en-GB" sz="1600" i="1">
                                      <a:latin typeface="Cambria Math" panose="02040503050406030204" pitchFamily="18" charset="0"/>
                                    </a:rPr>
                                    <m:t>𝑓</m:t>
                                  </m:r>
                                  <m:d>
                                    <m:dPr>
                                      <m:ctrlPr>
                                        <a:rPr lang="en-GB" sz="1600" i="1">
                                          <a:latin typeface="Cambria Math" panose="02040503050406030204" pitchFamily="18" charset="0"/>
                                        </a:rPr>
                                      </m:ctrlPr>
                                    </m:dPr>
                                    <m:e>
                                      <m:sSub>
                                        <m:sSubPr>
                                          <m:ctrlPr>
                                            <a:rPr lang="en-GB" sz="1600" i="1">
                                              <a:latin typeface="Cambria Math" panose="02040503050406030204" pitchFamily="18" charset="0"/>
                                            </a:rPr>
                                          </m:ctrlPr>
                                        </m:sSubPr>
                                        <m:e>
                                          <m:r>
                                            <a:rPr lang="en-GB" sz="1600" i="1">
                                              <a:latin typeface="Cambria Math" panose="02040503050406030204" pitchFamily="18" charset="0"/>
                                            </a:rPr>
                                            <m:t>𝑥</m:t>
                                          </m:r>
                                        </m:e>
                                        <m:sub>
                                          <m:r>
                                            <a:rPr lang="en-GB" sz="1600" i="1">
                                              <a:latin typeface="Cambria Math" panose="02040503050406030204" pitchFamily="18" charset="0"/>
                                            </a:rPr>
                                            <m:t>𝑀𝑖𝑛</m:t>
                                          </m:r>
                                        </m:sub>
                                      </m:sSub>
                                    </m:e>
                                  </m:d>
                                </m:e>
                              </m:d>
                              <m:r>
                                <a:rPr lang="en-GB" sz="1600" b="0" i="1" smtClean="0">
                                  <a:latin typeface="Cambria Math" panose="02040503050406030204" pitchFamily="18" charset="0"/>
                                </a:rPr>
                                <m:t>&lt;</m:t>
                              </m:r>
                              <m:d>
                                <m:dPr>
                                  <m:begChr m:val="|"/>
                                  <m:endChr m:val="|"/>
                                  <m:ctrlPr>
                                    <a:rPr lang="en-GB" sz="1600" i="1">
                                      <a:latin typeface="Cambria Math" panose="02040503050406030204" pitchFamily="18" charset="0"/>
                                    </a:rPr>
                                  </m:ctrlPr>
                                </m:dPr>
                                <m:e>
                                  <m:r>
                                    <a:rPr lang="en-GB" sz="1600" i="1">
                                      <a:latin typeface="Cambria Math" panose="02040503050406030204" pitchFamily="18" charset="0"/>
                                    </a:rPr>
                                    <m:t>𝑓</m:t>
                                  </m:r>
                                  <m:d>
                                    <m:dPr>
                                      <m:ctrlPr>
                                        <a:rPr lang="en-GB" sz="1600" i="1">
                                          <a:latin typeface="Cambria Math" panose="02040503050406030204" pitchFamily="18" charset="0"/>
                                        </a:rPr>
                                      </m:ctrlPr>
                                    </m:dPr>
                                    <m:e>
                                      <m:sSub>
                                        <m:sSubPr>
                                          <m:ctrlPr>
                                            <a:rPr lang="en-GB" sz="1600" i="1">
                                              <a:latin typeface="Cambria Math" panose="02040503050406030204" pitchFamily="18" charset="0"/>
                                            </a:rPr>
                                          </m:ctrlPr>
                                        </m:sSubPr>
                                        <m:e>
                                          <m:r>
                                            <a:rPr lang="en-GB" sz="1600" i="1">
                                              <a:latin typeface="Cambria Math" panose="02040503050406030204" pitchFamily="18" charset="0"/>
                                            </a:rPr>
                                            <m:t>𝑥</m:t>
                                          </m:r>
                                        </m:e>
                                        <m:sub>
                                          <m:r>
                                            <a:rPr lang="en-GB" sz="1600" i="1">
                                              <a:latin typeface="Cambria Math" panose="02040503050406030204" pitchFamily="18" charset="0"/>
                                            </a:rPr>
                                            <m:t>𝑀</m:t>
                                          </m:r>
                                          <m:r>
                                            <a:rPr lang="en-GB" sz="1600" b="0" i="1" smtClean="0">
                                              <a:latin typeface="Cambria Math" panose="02040503050406030204" pitchFamily="18" charset="0"/>
                                            </a:rPr>
                                            <m:t>𝑎𝑥</m:t>
                                          </m:r>
                                        </m:sub>
                                      </m:sSub>
                                    </m:e>
                                  </m:d>
                                </m:e>
                              </m:d>
                            </m:e>
                            <m:e>
                              <m:sSub>
                                <m:sSubPr>
                                  <m:ctrlPr>
                                    <a:rPr lang="en-GB" sz="1600" i="1">
                                      <a:latin typeface="Cambria Math" panose="02040503050406030204" pitchFamily="18" charset="0"/>
                                    </a:rPr>
                                  </m:ctrlPr>
                                </m:sSubPr>
                                <m:e>
                                  <m:r>
                                    <a:rPr lang="en-GB" sz="1600" i="1">
                                      <a:latin typeface="Cambria Math" panose="02040503050406030204" pitchFamily="18" charset="0"/>
                                    </a:rPr>
                                    <m:t>𝑥</m:t>
                                  </m:r>
                                </m:e>
                                <m:sub>
                                  <m:r>
                                    <a:rPr lang="en-GB" sz="1600" i="1">
                                      <a:latin typeface="Cambria Math" panose="02040503050406030204" pitchFamily="18" charset="0"/>
                                    </a:rPr>
                                    <m:t>𝑀𝑖𝑛</m:t>
                                  </m:r>
                                </m:sub>
                              </m:sSub>
                              <m:r>
                                <a:rPr lang="en-GB" sz="1600" b="0" i="1" smtClean="0">
                                  <a:latin typeface="Cambria Math" panose="02040503050406030204" pitchFamily="18" charset="0"/>
                                </a:rPr>
                                <m:t>                                          </m:t>
                              </m:r>
                              <m:r>
                                <a:rPr lang="en-GB" sz="1600" i="1">
                                  <a:latin typeface="Cambria Math" panose="02040503050406030204" pitchFamily="18" charset="0"/>
                                </a:rPr>
                                <m:t>𝑖𝑓</m:t>
                              </m:r>
                              <m:r>
                                <a:rPr lang="en-GB" sz="1600" i="1">
                                  <a:latin typeface="Cambria Math" panose="02040503050406030204" pitchFamily="18" charset="0"/>
                                </a:rPr>
                                <m:t> </m:t>
                              </m:r>
                              <m:d>
                                <m:dPr>
                                  <m:begChr m:val="|"/>
                                  <m:endChr m:val="|"/>
                                  <m:ctrlPr>
                                    <a:rPr lang="en-GB" sz="1600" i="1">
                                      <a:latin typeface="Cambria Math" panose="02040503050406030204" pitchFamily="18" charset="0"/>
                                    </a:rPr>
                                  </m:ctrlPr>
                                </m:dPr>
                                <m:e>
                                  <m:r>
                                    <a:rPr lang="en-GB" sz="1600" i="1">
                                      <a:latin typeface="Cambria Math" panose="02040503050406030204" pitchFamily="18" charset="0"/>
                                    </a:rPr>
                                    <m:t>𝑓</m:t>
                                  </m:r>
                                  <m:d>
                                    <m:dPr>
                                      <m:ctrlPr>
                                        <a:rPr lang="en-GB" sz="1600" i="1">
                                          <a:latin typeface="Cambria Math" panose="02040503050406030204" pitchFamily="18" charset="0"/>
                                        </a:rPr>
                                      </m:ctrlPr>
                                    </m:dPr>
                                    <m:e>
                                      <m:sSub>
                                        <m:sSubPr>
                                          <m:ctrlPr>
                                            <a:rPr lang="en-GB" sz="1600" i="1">
                                              <a:latin typeface="Cambria Math" panose="02040503050406030204" pitchFamily="18" charset="0"/>
                                            </a:rPr>
                                          </m:ctrlPr>
                                        </m:sSubPr>
                                        <m:e>
                                          <m:r>
                                            <a:rPr lang="en-GB" sz="1600" i="1">
                                              <a:latin typeface="Cambria Math" panose="02040503050406030204" pitchFamily="18" charset="0"/>
                                            </a:rPr>
                                            <m:t>𝑥</m:t>
                                          </m:r>
                                        </m:e>
                                        <m:sub>
                                          <m:r>
                                            <a:rPr lang="en-GB" sz="1600" i="1">
                                              <a:latin typeface="Cambria Math" panose="02040503050406030204" pitchFamily="18" charset="0"/>
                                            </a:rPr>
                                            <m:t>𝑀𝑖𝑛</m:t>
                                          </m:r>
                                        </m:sub>
                                      </m:sSub>
                                    </m:e>
                                  </m:d>
                                </m:e>
                              </m:d>
                              <m:r>
                                <a:rPr lang="en-GB" sz="1600" b="0" i="1" smtClean="0">
                                  <a:latin typeface="Cambria Math" panose="02040503050406030204" pitchFamily="18" charset="0"/>
                                </a:rPr>
                                <m:t>&gt;</m:t>
                              </m:r>
                              <m:d>
                                <m:dPr>
                                  <m:begChr m:val="|"/>
                                  <m:endChr m:val="|"/>
                                  <m:ctrlPr>
                                    <a:rPr lang="en-GB" sz="1600" i="1">
                                      <a:latin typeface="Cambria Math" panose="02040503050406030204" pitchFamily="18" charset="0"/>
                                    </a:rPr>
                                  </m:ctrlPr>
                                </m:dPr>
                                <m:e>
                                  <m:r>
                                    <a:rPr lang="en-GB" sz="1600" i="1">
                                      <a:latin typeface="Cambria Math" panose="02040503050406030204" pitchFamily="18" charset="0"/>
                                    </a:rPr>
                                    <m:t>𝑓</m:t>
                                  </m:r>
                                  <m:d>
                                    <m:dPr>
                                      <m:ctrlPr>
                                        <a:rPr lang="en-GB" sz="1600" i="1">
                                          <a:latin typeface="Cambria Math" panose="02040503050406030204" pitchFamily="18" charset="0"/>
                                        </a:rPr>
                                      </m:ctrlPr>
                                    </m:dPr>
                                    <m:e>
                                      <m:sSub>
                                        <m:sSubPr>
                                          <m:ctrlPr>
                                            <a:rPr lang="en-GB" sz="1600" i="1">
                                              <a:latin typeface="Cambria Math" panose="02040503050406030204" pitchFamily="18" charset="0"/>
                                            </a:rPr>
                                          </m:ctrlPr>
                                        </m:sSubPr>
                                        <m:e>
                                          <m:r>
                                            <a:rPr lang="en-GB" sz="1600" i="1">
                                              <a:latin typeface="Cambria Math" panose="02040503050406030204" pitchFamily="18" charset="0"/>
                                            </a:rPr>
                                            <m:t>𝑥</m:t>
                                          </m:r>
                                        </m:e>
                                        <m:sub>
                                          <m:r>
                                            <a:rPr lang="en-GB" sz="1600" i="1">
                                              <a:latin typeface="Cambria Math" panose="02040503050406030204" pitchFamily="18" charset="0"/>
                                            </a:rPr>
                                            <m:t>𝑀𝑎𝑥</m:t>
                                          </m:r>
                                        </m:sub>
                                      </m:sSub>
                                    </m:e>
                                  </m:d>
                                </m:e>
                              </m:d>
                            </m:e>
                          </m:eqArr>
                        </m:e>
                      </m:d>
                    </m:oMath>
                  </m:oMathPara>
                </a14:m>
                <a:endParaRPr lang="en-GB" sz="1600" dirty="0"/>
              </a:p>
            </p:txBody>
          </p:sp>
        </mc:Choice>
        <mc:Fallback xmlns="">
          <p:sp>
            <p:nvSpPr>
              <p:cNvPr id="13" name="TextBox 12">
                <a:extLst>
                  <a:ext uri="{FF2B5EF4-FFF2-40B4-BE49-F238E27FC236}">
                    <a16:creationId xmlns:a16="http://schemas.microsoft.com/office/drawing/2014/main" id="{3C42F27D-0F6E-A0B2-C1EB-5849F3E71E1E}"/>
                  </a:ext>
                </a:extLst>
              </p:cNvPr>
              <p:cNvSpPr txBox="1">
                <a:spLocks noRot="1" noChangeAspect="1" noMove="1" noResize="1" noEditPoints="1" noAdjustHandles="1" noChangeArrowheads="1" noChangeShapeType="1" noTextEdit="1"/>
              </p:cNvSpPr>
              <p:nvPr/>
            </p:nvSpPr>
            <p:spPr>
              <a:xfrm>
                <a:off x="93663" y="803367"/>
                <a:ext cx="6398006" cy="731867"/>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329699A-62EC-06BD-D4B3-507DE6B895F3}"/>
                  </a:ext>
                </a:extLst>
              </p:cNvPr>
              <p:cNvSpPr txBox="1"/>
              <p:nvPr/>
            </p:nvSpPr>
            <p:spPr>
              <a:xfrm>
                <a:off x="6096000" y="790667"/>
                <a:ext cx="6398006" cy="73186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𝑥</m:t>
                          </m:r>
                        </m:e>
                        <m:sub>
                          <m:r>
                            <a:rPr lang="en-GB" sz="1600" b="0" i="1" smtClean="0">
                              <a:latin typeface="Cambria Math" panose="02040503050406030204" pitchFamily="18" charset="0"/>
                            </a:rPr>
                            <m:t>𝑀𝑎𝑥</m:t>
                          </m:r>
                        </m:sub>
                      </m:sSub>
                      <m:r>
                        <a:rPr lang="en-GB" sz="1600" b="0" i="1" smtClean="0">
                          <a:latin typeface="Cambria Math" panose="02040503050406030204" pitchFamily="18" charset="0"/>
                        </a:rPr>
                        <m:t>=</m:t>
                      </m:r>
                      <m:d>
                        <m:dPr>
                          <m:begChr m:val="{"/>
                          <m:endChr m:val=""/>
                          <m:ctrlPr>
                            <a:rPr lang="en-GB" sz="1600" b="0" i="1" smtClean="0">
                              <a:latin typeface="Cambria Math" panose="02040503050406030204" pitchFamily="18" charset="0"/>
                            </a:rPr>
                          </m:ctrlPr>
                        </m:dPr>
                        <m:e>
                          <m:eqArr>
                            <m:eqArrPr>
                              <m:ctrlPr>
                                <a:rPr lang="en-GB" sz="1600" b="0" i="1" smtClean="0">
                                  <a:latin typeface="Cambria Math" panose="02040503050406030204" pitchFamily="18" charset="0"/>
                                </a:rPr>
                              </m:ctrlPr>
                            </m:eqArrPr>
                            <m:e>
                              <m:sSub>
                                <m:sSubPr>
                                  <m:ctrlPr>
                                    <a:rPr lang="en-GB" sz="1600" i="1">
                                      <a:latin typeface="Cambria Math" panose="02040503050406030204" pitchFamily="18" charset="0"/>
                                    </a:rPr>
                                  </m:ctrlPr>
                                </m:sSubPr>
                                <m:e>
                                  <m:r>
                                    <a:rPr lang="en-GB" sz="1600" i="1">
                                      <a:latin typeface="Cambria Math" panose="02040503050406030204" pitchFamily="18" charset="0"/>
                                    </a:rPr>
                                    <m:t>𝑥</m:t>
                                  </m:r>
                                </m:e>
                                <m:sub>
                                  <m:r>
                                    <a:rPr lang="en-GB" sz="1600" i="1">
                                      <a:latin typeface="Cambria Math" panose="02040503050406030204" pitchFamily="18" charset="0"/>
                                    </a:rPr>
                                    <m:t>𝑀</m:t>
                                  </m:r>
                                  <m:r>
                                    <a:rPr lang="en-GB" sz="1600" b="0" i="1" smtClean="0">
                                      <a:latin typeface="Cambria Math" panose="02040503050406030204" pitchFamily="18" charset="0"/>
                                    </a:rPr>
                                    <m:t>𝑎𝑥</m:t>
                                  </m:r>
                                </m:sub>
                              </m:sSub>
                              <m:r>
                                <a:rPr lang="en-GB" sz="1600" b="0" i="1" smtClean="0">
                                  <a:latin typeface="Cambria Math" panose="02040503050406030204" pitchFamily="18" charset="0"/>
                                  <a:ea typeface="Cambria Math" panose="02040503050406030204" pitchFamily="18" charset="0"/>
                                </a:rPr>
                                <m:t>                                        </m:t>
                              </m:r>
                              <m:r>
                                <a:rPr lang="en-GB" sz="1600" b="0" i="1" smtClean="0">
                                  <a:latin typeface="Cambria Math" panose="02040503050406030204" pitchFamily="18" charset="0"/>
                                </a:rPr>
                                <m:t>𝑖𝑓</m:t>
                              </m:r>
                              <m:r>
                                <a:rPr lang="en-GB" sz="1600" b="0" i="1" smtClean="0">
                                  <a:latin typeface="Cambria Math" panose="02040503050406030204" pitchFamily="18" charset="0"/>
                                </a:rPr>
                                <m:t> </m:t>
                              </m:r>
                              <m:d>
                                <m:dPr>
                                  <m:begChr m:val="|"/>
                                  <m:endChr m:val="|"/>
                                  <m:ctrlPr>
                                    <a:rPr lang="en-GB" sz="1600" b="0" i="1" smtClean="0">
                                      <a:latin typeface="Cambria Math" panose="02040503050406030204" pitchFamily="18" charset="0"/>
                                    </a:rPr>
                                  </m:ctrlPr>
                                </m:dPr>
                                <m:e>
                                  <m:r>
                                    <a:rPr lang="en-GB" sz="1600" i="1">
                                      <a:latin typeface="Cambria Math" panose="02040503050406030204" pitchFamily="18" charset="0"/>
                                    </a:rPr>
                                    <m:t>𝑓</m:t>
                                  </m:r>
                                  <m:d>
                                    <m:dPr>
                                      <m:ctrlPr>
                                        <a:rPr lang="en-GB" sz="1600" i="1">
                                          <a:latin typeface="Cambria Math" panose="02040503050406030204" pitchFamily="18" charset="0"/>
                                        </a:rPr>
                                      </m:ctrlPr>
                                    </m:dPr>
                                    <m:e>
                                      <m:sSub>
                                        <m:sSubPr>
                                          <m:ctrlPr>
                                            <a:rPr lang="en-GB" sz="1600" i="1">
                                              <a:latin typeface="Cambria Math" panose="02040503050406030204" pitchFamily="18" charset="0"/>
                                            </a:rPr>
                                          </m:ctrlPr>
                                        </m:sSubPr>
                                        <m:e>
                                          <m:r>
                                            <a:rPr lang="en-GB" sz="1600" i="1">
                                              <a:latin typeface="Cambria Math" panose="02040503050406030204" pitchFamily="18" charset="0"/>
                                            </a:rPr>
                                            <m:t>𝑥</m:t>
                                          </m:r>
                                        </m:e>
                                        <m:sub>
                                          <m:r>
                                            <a:rPr lang="en-GB" sz="1600" i="1">
                                              <a:latin typeface="Cambria Math" panose="02040503050406030204" pitchFamily="18" charset="0"/>
                                            </a:rPr>
                                            <m:t>𝑀𝑖𝑛</m:t>
                                          </m:r>
                                        </m:sub>
                                      </m:sSub>
                                    </m:e>
                                  </m:d>
                                </m:e>
                              </m:d>
                              <m:r>
                                <a:rPr lang="en-GB" sz="1600" b="0" i="1" smtClean="0">
                                  <a:latin typeface="Cambria Math" panose="02040503050406030204" pitchFamily="18" charset="0"/>
                                </a:rPr>
                                <m:t>&lt;</m:t>
                              </m:r>
                              <m:d>
                                <m:dPr>
                                  <m:begChr m:val="|"/>
                                  <m:endChr m:val="|"/>
                                  <m:ctrlPr>
                                    <a:rPr lang="en-GB" sz="1600" i="1">
                                      <a:latin typeface="Cambria Math" panose="02040503050406030204" pitchFamily="18" charset="0"/>
                                    </a:rPr>
                                  </m:ctrlPr>
                                </m:dPr>
                                <m:e>
                                  <m:r>
                                    <a:rPr lang="en-GB" sz="1600" i="1">
                                      <a:latin typeface="Cambria Math" panose="02040503050406030204" pitchFamily="18" charset="0"/>
                                    </a:rPr>
                                    <m:t>𝑓</m:t>
                                  </m:r>
                                  <m:d>
                                    <m:dPr>
                                      <m:ctrlPr>
                                        <a:rPr lang="en-GB" sz="1600" i="1">
                                          <a:latin typeface="Cambria Math" panose="02040503050406030204" pitchFamily="18" charset="0"/>
                                        </a:rPr>
                                      </m:ctrlPr>
                                    </m:dPr>
                                    <m:e>
                                      <m:sSub>
                                        <m:sSubPr>
                                          <m:ctrlPr>
                                            <a:rPr lang="en-GB" sz="1600" i="1">
                                              <a:latin typeface="Cambria Math" panose="02040503050406030204" pitchFamily="18" charset="0"/>
                                            </a:rPr>
                                          </m:ctrlPr>
                                        </m:sSubPr>
                                        <m:e>
                                          <m:r>
                                            <a:rPr lang="en-GB" sz="1600" i="1">
                                              <a:latin typeface="Cambria Math" panose="02040503050406030204" pitchFamily="18" charset="0"/>
                                            </a:rPr>
                                            <m:t>𝑥</m:t>
                                          </m:r>
                                        </m:e>
                                        <m:sub>
                                          <m:r>
                                            <a:rPr lang="en-GB" sz="1600" i="1">
                                              <a:latin typeface="Cambria Math" panose="02040503050406030204" pitchFamily="18" charset="0"/>
                                            </a:rPr>
                                            <m:t>𝑀</m:t>
                                          </m:r>
                                          <m:r>
                                            <a:rPr lang="en-GB" sz="1600" b="0" i="1" smtClean="0">
                                              <a:latin typeface="Cambria Math" panose="02040503050406030204" pitchFamily="18" charset="0"/>
                                            </a:rPr>
                                            <m:t>𝑎𝑥</m:t>
                                          </m:r>
                                        </m:sub>
                                      </m:sSub>
                                    </m:e>
                                  </m:d>
                                </m:e>
                              </m:d>
                            </m:e>
                            <m:e>
                              <m:sSub>
                                <m:sSubPr>
                                  <m:ctrlPr>
                                    <a:rPr lang="en-GB" sz="1600" i="1">
                                      <a:latin typeface="Cambria Math" panose="02040503050406030204" pitchFamily="18" charset="0"/>
                                    </a:rPr>
                                  </m:ctrlPr>
                                </m:sSubPr>
                                <m:e>
                                  <m:r>
                                    <a:rPr lang="en-GB" sz="1600" i="1">
                                      <a:latin typeface="Cambria Math" panose="02040503050406030204" pitchFamily="18" charset="0"/>
                                    </a:rPr>
                                    <m:t>𝑥</m:t>
                                  </m:r>
                                </m:e>
                                <m:sub>
                                  <m:r>
                                    <a:rPr lang="en-GB" sz="1600" i="1">
                                      <a:latin typeface="Cambria Math" panose="02040503050406030204" pitchFamily="18" charset="0"/>
                                    </a:rPr>
                                    <m:t>𝑀</m:t>
                                  </m:r>
                                  <m:r>
                                    <a:rPr lang="en-GB" sz="1600" b="0" i="1" smtClean="0">
                                      <a:latin typeface="Cambria Math" panose="02040503050406030204" pitchFamily="18" charset="0"/>
                                    </a:rPr>
                                    <m:t>𝑎𝑥</m:t>
                                  </m:r>
                                </m:sub>
                              </m:sSub>
                              <m:r>
                                <a:rPr lang="en-GB" sz="1600" i="1">
                                  <a:latin typeface="Cambria Math" panose="02040503050406030204" pitchFamily="18" charset="0"/>
                                </a:rPr>
                                <m:t>+</m:t>
                              </m:r>
                              <m:r>
                                <a:rPr lang="en-GB" sz="1600" i="1">
                                  <a:latin typeface="Cambria Math" panose="02040503050406030204" pitchFamily="18" charset="0"/>
                                  <a:ea typeface="Cambria Math" panose="02040503050406030204" pitchFamily="18" charset="0"/>
                                </a:rPr>
                                <m:t>𝜆</m:t>
                              </m:r>
                              <m:r>
                                <a:rPr lang="en-GB" sz="1600" i="1">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𝑥</m:t>
                                  </m:r>
                                </m:e>
                                <m:sub>
                                  <m:r>
                                    <a:rPr lang="en-GB" sz="1600" b="0" i="1" smtClean="0">
                                      <a:latin typeface="Cambria Math" panose="02040503050406030204" pitchFamily="18" charset="0"/>
                                      <a:ea typeface="Cambria Math" panose="02040503050406030204" pitchFamily="18" charset="0"/>
                                    </a:rPr>
                                    <m:t>𝑀𝑎𝑥</m:t>
                                  </m:r>
                                </m:sub>
                              </m:sSub>
                              <m:r>
                                <a:rPr lang="en-GB" sz="1600" i="1">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𝑥</m:t>
                                  </m:r>
                                </m:e>
                                <m:sub>
                                  <m:r>
                                    <a:rPr lang="en-GB" sz="1600" i="1">
                                      <a:latin typeface="Cambria Math" panose="02040503050406030204" pitchFamily="18" charset="0"/>
                                      <a:ea typeface="Cambria Math" panose="02040503050406030204" pitchFamily="18" charset="0"/>
                                    </a:rPr>
                                    <m:t>𝑀𝑖𝑛</m:t>
                                  </m:r>
                                  <m:r>
                                    <a:rPr lang="en-GB" sz="1600" i="1">
                                      <a:latin typeface="Cambria Math" panose="02040503050406030204" pitchFamily="18" charset="0"/>
                                      <a:ea typeface="Cambria Math" panose="02040503050406030204" pitchFamily="18" charset="0"/>
                                    </a:rPr>
                                    <m:t>)</m:t>
                                  </m:r>
                                </m:sub>
                              </m:sSub>
                              <m:r>
                                <a:rPr lang="en-GB" sz="1600" b="0" i="1" smtClean="0">
                                  <a:latin typeface="Cambria Math" panose="02040503050406030204" pitchFamily="18" charset="0"/>
                                  <a:ea typeface="Cambria Math" panose="02040503050406030204" pitchFamily="18" charset="0"/>
                                </a:rPr>
                                <m:t> </m:t>
                              </m:r>
                              <m:r>
                                <a:rPr lang="en-GB" sz="1600" i="1">
                                  <a:latin typeface="Cambria Math" panose="02040503050406030204" pitchFamily="18" charset="0"/>
                                </a:rPr>
                                <m:t>𝑖𝑓</m:t>
                              </m:r>
                              <m:r>
                                <a:rPr lang="en-GB" sz="1600" i="1">
                                  <a:latin typeface="Cambria Math" panose="02040503050406030204" pitchFamily="18" charset="0"/>
                                </a:rPr>
                                <m:t> </m:t>
                              </m:r>
                              <m:d>
                                <m:dPr>
                                  <m:begChr m:val="|"/>
                                  <m:endChr m:val="|"/>
                                  <m:ctrlPr>
                                    <a:rPr lang="en-GB" sz="1600" i="1">
                                      <a:latin typeface="Cambria Math" panose="02040503050406030204" pitchFamily="18" charset="0"/>
                                    </a:rPr>
                                  </m:ctrlPr>
                                </m:dPr>
                                <m:e>
                                  <m:r>
                                    <a:rPr lang="en-GB" sz="1600" i="1">
                                      <a:latin typeface="Cambria Math" panose="02040503050406030204" pitchFamily="18" charset="0"/>
                                    </a:rPr>
                                    <m:t>𝑓</m:t>
                                  </m:r>
                                  <m:d>
                                    <m:dPr>
                                      <m:ctrlPr>
                                        <a:rPr lang="en-GB" sz="1600" i="1">
                                          <a:latin typeface="Cambria Math" panose="02040503050406030204" pitchFamily="18" charset="0"/>
                                        </a:rPr>
                                      </m:ctrlPr>
                                    </m:dPr>
                                    <m:e>
                                      <m:sSub>
                                        <m:sSubPr>
                                          <m:ctrlPr>
                                            <a:rPr lang="en-GB" sz="1600" i="1">
                                              <a:latin typeface="Cambria Math" panose="02040503050406030204" pitchFamily="18" charset="0"/>
                                            </a:rPr>
                                          </m:ctrlPr>
                                        </m:sSubPr>
                                        <m:e>
                                          <m:r>
                                            <a:rPr lang="en-GB" sz="1600" i="1">
                                              <a:latin typeface="Cambria Math" panose="02040503050406030204" pitchFamily="18" charset="0"/>
                                            </a:rPr>
                                            <m:t>𝑥</m:t>
                                          </m:r>
                                        </m:e>
                                        <m:sub>
                                          <m:r>
                                            <a:rPr lang="en-GB" sz="1600" i="1">
                                              <a:latin typeface="Cambria Math" panose="02040503050406030204" pitchFamily="18" charset="0"/>
                                            </a:rPr>
                                            <m:t>𝑀𝑖𝑛</m:t>
                                          </m:r>
                                        </m:sub>
                                      </m:sSub>
                                    </m:e>
                                  </m:d>
                                </m:e>
                              </m:d>
                              <m:r>
                                <a:rPr lang="en-GB" sz="1600" b="0" i="1" smtClean="0">
                                  <a:latin typeface="Cambria Math" panose="02040503050406030204" pitchFamily="18" charset="0"/>
                                </a:rPr>
                                <m:t>&gt;</m:t>
                              </m:r>
                              <m:d>
                                <m:dPr>
                                  <m:begChr m:val="|"/>
                                  <m:endChr m:val="|"/>
                                  <m:ctrlPr>
                                    <a:rPr lang="en-GB" sz="1600" i="1">
                                      <a:latin typeface="Cambria Math" panose="02040503050406030204" pitchFamily="18" charset="0"/>
                                    </a:rPr>
                                  </m:ctrlPr>
                                </m:dPr>
                                <m:e>
                                  <m:r>
                                    <a:rPr lang="en-GB" sz="1600" i="1">
                                      <a:latin typeface="Cambria Math" panose="02040503050406030204" pitchFamily="18" charset="0"/>
                                    </a:rPr>
                                    <m:t>𝑓</m:t>
                                  </m:r>
                                  <m:d>
                                    <m:dPr>
                                      <m:ctrlPr>
                                        <a:rPr lang="en-GB" sz="1600" i="1">
                                          <a:latin typeface="Cambria Math" panose="02040503050406030204" pitchFamily="18" charset="0"/>
                                        </a:rPr>
                                      </m:ctrlPr>
                                    </m:dPr>
                                    <m:e>
                                      <m:sSub>
                                        <m:sSubPr>
                                          <m:ctrlPr>
                                            <a:rPr lang="en-GB" sz="1600" i="1">
                                              <a:latin typeface="Cambria Math" panose="02040503050406030204" pitchFamily="18" charset="0"/>
                                            </a:rPr>
                                          </m:ctrlPr>
                                        </m:sSubPr>
                                        <m:e>
                                          <m:r>
                                            <a:rPr lang="en-GB" sz="1600" i="1">
                                              <a:latin typeface="Cambria Math" panose="02040503050406030204" pitchFamily="18" charset="0"/>
                                            </a:rPr>
                                            <m:t>𝑥</m:t>
                                          </m:r>
                                        </m:e>
                                        <m:sub>
                                          <m:r>
                                            <a:rPr lang="en-GB" sz="1600" i="1">
                                              <a:latin typeface="Cambria Math" panose="02040503050406030204" pitchFamily="18" charset="0"/>
                                            </a:rPr>
                                            <m:t>𝑀𝑎𝑥</m:t>
                                          </m:r>
                                        </m:sub>
                                      </m:sSub>
                                    </m:e>
                                  </m:d>
                                </m:e>
                              </m:d>
                            </m:e>
                          </m:eqArr>
                        </m:e>
                      </m:d>
                    </m:oMath>
                  </m:oMathPara>
                </a14:m>
                <a:endParaRPr lang="en-GB" sz="1600" dirty="0"/>
              </a:p>
            </p:txBody>
          </p:sp>
        </mc:Choice>
        <mc:Fallback xmlns="">
          <p:sp>
            <p:nvSpPr>
              <p:cNvPr id="3" name="TextBox 2">
                <a:extLst>
                  <a:ext uri="{FF2B5EF4-FFF2-40B4-BE49-F238E27FC236}">
                    <a16:creationId xmlns:a16="http://schemas.microsoft.com/office/drawing/2014/main" id="{C329699A-62EC-06BD-D4B3-507DE6B895F3}"/>
                  </a:ext>
                </a:extLst>
              </p:cNvPr>
              <p:cNvSpPr txBox="1">
                <a:spLocks noRot="1" noChangeAspect="1" noMove="1" noResize="1" noEditPoints="1" noAdjustHandles="1" noChangeArrowheads="1" noChangeShapeType="1" noTextEdit="1"/>
              </p:cNvSpPr>
              <p:nvPr/>
            </p:nvSpPr>
            <p:spPr>
              <a:xfrm>
                <a:off x="6096000" y="790667"/>
                <a:ext cx="6398006" cy="731867"/>
              </a:xfrm>
              <a:prstGeom prst="rect">
                <a:avLst/>
              </a:prstGeom>
              <a:blipFill>
                <a:blip r:embed="rId6"/>
                <a:stretch>
                  <a:fillRect/>
                </a:stretch>
              </a:blipFill>
            </p:spPr>
            <p:txBody>
              <a:bodyPr/>
              <a:lstStyle/>
              <a:p>
                <a:r>
                  <a:rPr lang="en-GB">
                    <a:noFill/>
                  </a:rPr>
                  <a:t> </a:t>
                </a:r>
              </a:p>
            </p:txBody>
          </p:sp>
        </mc:Fallback>
      </mc:AlternateContent>
      <p:cxnSp>
        <p:nvCxnSpPr>
          <p:cNvPr id="11" name="Straight Arrow Connector 10">
            <a:extLst>
              <a:ext uri="{FF2B5EF4-FFF2-40B4-BE49-F238E27FC236}">
                <a16:creationId xmlns:a16="http://schemas.microsoft.com/office/drawing/2014/main" id="{F47AA287-EA0C-556E-04B4-93B7DE41C9AB}"/>
              </a:ext>
            </a:extLst>
          </p:cNvPr>
          <p:cNvCxnSpPr>
            <a:cxnSpLocks/>
          </p:cNvCxnSpPr>
          <p:nvPr/>
        </p:nvCxnSpPr>
        <p:spPr>
          <a:xfrm>
            <a:off x="11062279" y="3874858"/>
            <a:ext cx="4554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C6E72F6-B07D-B478-1F0E-0B36E24FF8B7}"/>
              </a:ext>
            </a:extLst>
          </p:cNvPr>
          <p:cNvSpPr txBox="1"/>
          <p:nvPr/>
        </p:nvSpPr>
        <p:spPr>
          <a:xfrm>
            <a:off x="212339" y="3676135"/>
            <a:ext cx="708025" cy="369332"/>
          </a:xfrm>
          <a:prstGeom prst="rect">
            <a:avLst/>
          </a:prstGeom>
          <a:noFill/>
        </p:spPr>
        <p:txBody>
          <a:bodyPr wrap="square" rtlCol="0">
            <a:spAutoFit/>
          </a:bodyPr>
          <a:lstStyle/>
          <a:p>
            <a:pPr algn="ctr"/>
            <a:r>
              <a:rPr lang="en-GB" sz="900" dirty="0">
                <a:solidFill>
                  <a:srgbClr val="C00000"/>
                </a:solidFill>
              </a:rPr>
              <a:t>Lower Bound</a:t>
            </a:r>
          </a:p>
        </p:txBody>
      </p:sp>
      <p:cxnSp>
        <p:nvCxnSpPr>
          <p:cNvPr id="27" name="Straight Arrow Connector 26">
            <a:extLst>
              <a:ext uri="{FF2B5EF4-FFF2-40B4-BE49-F238E27FC236}">
                <a16:creationId xmlns:a16="http://schemas.microsoft.com/office/drawing/2014/main" id="{22224F25-3F8B-D07B-44A5-951DBB1F1CA4}"/>
              </a:ext>
            </a:extLst>
          </p:cNvPr>
          <p:cNvCxnSpPr>
            <a:cxnSpLocks/>
          </p:cNvCxnSpPr>
          <p:nvPr/>
        </p:nvCxnSpPr>
        <p:spPr>
          <a:xfrm flipH="1">
            <a:off x="806064" y="3849133"/>
            <a:ext cx="3609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4" name="Graphic 33" descr="Grinning face with solid fill with solid fill">
            <a:extLst>
              <a:ext uri="{FF2B5EF4-FFF2-40B4-BE49-F238E27FC236}">
                <a16:creationId xmlns:a16="http://schemas.microsoft.com/office/drawing/2014/main" id="{13697D66-FCC6-2006-DADF-9EB104515EE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70374" y="6011985"/>
            <a:ext cx="527426" cy="527426"/>
          </a:xfrm>
          <a:prstGeom prst="rect">
            <a:avLst/>
          </a:prstGeom>
        </p:spPr>
      </p:pic>
      <p:sp>
        <p:nvSpPr>
          <p:cNvPr id="4" name="TextBox 3">
            <a:extLst>
              <a:ext uri="{FF2B5EF4-FFF2-40B4-BE49-F238E27FC236}">
                <a16:creationId xmlns:a16="http://schemas.microsoft.com/office/drawing/2014/main" id="{AEBEE331-CBB0-E94D-F2EC-A9DE8F52E826}"/>
              </a:ext>
            </a:extLst>
          </p:cNvPr>
          <p:cNvSpPr txBox="1"/>
          <p:nvPr/>
        </p:nvSpPr>
        <p:spPr>
          <a:xfrm>
            <a:off x="3556000" y="3445303"/>
            <a:ext cx="1104900" cy="230832"/>
          </a:xfrm>
          <a:prstGeom prst="rect">
            <a:avLst/>
          </a:prstGeom>
          <a:noFill/>
        </p:spPr>
        <p:txBody>
          <a:bodyPr wrap="square" rtlCol="0">
            <a:spAutoFit/>
          </a:bodyPr>
          <a:lstStyle/>
          <a:p>
            <a:pPr algn="ctr"/>
            <a:r>
              <a:rPr lang="en-US" sz="900" dirty="0">
                <a:solidFill>
                  <a:schemeClr val="bg1">
                    <a:lumMod val="85000"/>
                  </a:schemeClr>
                </a:solidFill>
              </a:rPr>
              <a:t>Previous f(xMin)</a:t>
            </a:r>
            <a:endParaRPr lang="en-GB" sz="900" dirty="0">
              <a:solidFill>
                <a:schemeClr val="bg1">
                  <a:lumMod val="85000"/>
                </a:schemeClr>
              </a:solidFill>
            </a:endParaRPr>
          </a:p>
        </p:txBody>
      </p:sp>
      <p:sp>
        <p:nvSpPr>
          <p:cNvPr id="5" name="TextBox 4">
            <a:extLst>
              <a:ext uri="{FF2B5EF4-FFF2-40B4-BE49-F238E27FC236}">
                <a16:creationId xmlns:a16="http://schemas.microsoft.com/office/drawing/2014/main" id="{07A8A77D-F2EF-DA73-CD36-B75DAAACFEB5}"/>
              </a:ext>
            </a:extLst>
          </p:cNvPr>
          <p:cNvSpPr txBox="1"/>
          <p:nvPr/>
        </p:nvSpPr>
        <p:spPr>
          <a:xfrm>
            <a:off x="6559550" y="4307353"/>
            <a:ext cx="1104900" cy="230832"/>
          </a:xfrm>
          <a:prstGeom prst="rect">
            <a:avLst/>
          </a:prstGeom>
          <a:noFill/>
        </p:spPr>
        <p:txBody>
          <a:bodyPr wrap="square" rtlCol="0">
            <a:spAutoFit/>
          </a:bodyPr>
          <a:lstStyle/>
          <a:p>
            <a:pPr algn="ctr"/>
            <a:r>
              <a:rPr lang="en-US" sz="900" dirty="0">
                <a:solidFill>
                  <a:schemeClr val="bg1">
                    <a:lumMod val="85000"/>
                  </a:schemeClr>
                </a:solidFill>
              </a:rPr>
              <a:t>Previous xMin</a:t>
            </a:r>
            <a:endParaRPr lang="en-GB" sz="900" dirty="0">
              <a:solidFill>
                <a:schemeClr val="bg1">
                  <a:lumMod val="85000"/>
                </a:schemeClr>
              </a:solidFill>
            </a:endParaRPr>
          </a:p>
        </p:txBody>
      </p:sp>
      <p:cxnSp>
        <p:nvCxnSpPr>
          <p:cNvPr id="18" name="Straight Arrow Connector 17">
            <a:extLst>
              <a:ext uri="{FF2B5EF4-FFF2-40B4-BE49-F238E27FC236}">
                <a16:creationId xmlns:a16="http://schemas.microsoft.com/office/drawing/2014/main" id="{4A865CD9-9D6B-770E-F834-5D60DFEF5D69}"/>
              </a:ext>
            </a:extLst>
          </p:cNvPr>
          <p:cNvCxnSpPr>
            <a:cxnSpLocks/>
          </p:cNvCxnSpPr>
          <p:nvPr/>
        </p:nvCxnSpPr>
        <p:spPr>
          <a:xfrm flipH="1" flipV="1">
            <a:off x="1670050" y="1173370"/>
            <a:ext cx="342900" cy="317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610C01B-6E40-4709-40EE-902F37281FEB}"/>
              </a:ext>
            </a:extLst>
          </p:cNvPr>
          <p:cNvSpPr txBox="1"/>
          <p:nvPr/>
        </p:nvSpPr>
        <p:spPr>
          <a:xfrm>
            <a:off x="1408509" y="1498705"/>
            <a:ext cx="1929606" cy="307777"/>
          </a:xfrm>
          <a:prstGeom prst="rect">
            <a:avLst/>
          </a:prstGeom>
          <a:noFill/>
        </p:spPr>
        <p:txBody>
          <a:bodyPr wrap="square" rtlCol="0">
            <a:spAutoFit/>
          </a:bodyPr>
          <a:lstStyle/>
          <a:p>
            <a:r>
              <a:rPr lang="en-GB" sz="1400" dirty="0">
                <a:solidFill>
                  <a:schemeClr val="accent1"/>
                </a:solidFill>
              </a:rPr>
              <a:t>Growth Factor = 1.6</a:t>
            </a:r>
          </a:p>
        </p:txBody>
      </p:sp>
    </p:spTree>
    <p:extLst>
      <p:ext uri="{BB962C8B-B14F-4D97-AF65-F5344CB8AC3E}">
        <p14:creationId xmlns:p14="http://schemas.microsoft.com/office/powerpoint/2010/main" val="368803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36698-D085-C114-8055-1D8E3970FAA2}"/>
            </a:ext>
          </a:extLst>
        </p:cNvPr>
        <p:cNvGrpSpPr/>
        <p:nvPr/>
      </p:nvGrpSpPr>
      <p:grpSpPr>
        <a:xfrm>
          <a:off x="0" y="0"/>
          <a:ext cx="0" cy="0"/>
          <a:chOff x="0" y="0"/>
          <a:chExt cx="0" cy="0"/>
        </a:xfrm>
      </p:grpSpPr>
      <p:cxnSp>
        <p:nvCxnSpPr>
          <p:cNvPr id="52" name="Straight Arrow Connector 51">
            <a:extLst>
              <a:ext uri="{FF2B5EF4-FFF2-40B4-BE49-F238E27FC236}">
                <a16:creationId xmlns:a16="http://schemas.microsoft.com/office/drawing/2014/main" id="{84782BEC-72EB-5468-8268-D33FD48C2B22}"/>
              </a:ext>
            </a:extLst>
          </p:cNvPr>
          <p:cNvCxnSpPr>
            <a:cxnSpLocks/>
          </p:cNvCxnSpPr>
          <p:nvPr/>
        </p:nvCxnSpPr>
        <p:spPr>
          <a:xfrm>
            <a:off x="2056575" y="5448829"/>
            <a:ext cx="8484425" cy="127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1" name="Chart 30">
            <a:extLst>
              <a:ext uri="{FF2B5EF4-FFF2-40B4-BE49-F238E27FC236}">
                <a16:creationId xmlns:a16="http://schemas.microsoft.com/office/drawing/2014/main" id="{D2CEF496-8A85-407C-42DC-1A73DD6B56CB}"/>
              </a:ext>
            </a:extLst>
          </p:cNvPr>
          <p:cNvGraphicFramePr/>
          <p:nvPr>
            <p:extLst>
              <p:ext uri="{D42A27DB-BD31-4B8C-83A1-F6EECF244321}">
                <p14:modId xmlns:p14="http://schemas.microsoft.com/office/powerpoint/2010/main" val="4146049873"/>
              </p:ext>
            </p:extLst>
          </p:nvPr>
        </p:nvGraphicFramePr>
        <p:xfrm>
          <a:off x="1356359" y="419341"/>
          <a:ext cx="9081863" cy="5328208"/>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EA61C558-6196-9B20-02C8-2DC07E21CA25}"/>
              </a:ext>
            </a:extLst>
          </p:cNvPr>
          <p:cNvSpPr>
            <a:spLocks noGrp="1"/>
          </p:cNvSpPr>
          <p:nvPr>
            <p:ph type="ctrTitle"/>
          </p:nvPr>
        </p:nvSpPr>
        <p:spPr/>
        <p:txBody>
          <a:bodyPr/>
          <a:lstStyle/>
          <a:p>
            <a:r>
              <a:rPr lang="en-GB" dirty="0"/>
              <a:t>Black-Scholes Model (Black-73) vs Black Model (Black-76)</a:t>
            </a:r>
          </a:p>
        </p:txBody>
      </p:sp>
      <p:sp>
        <p:nvSpPr>
          <p:cNvPr id="3" name="Text Placeholder 2">
            <a:extLst>
              <a:ext uri="{FF2B5EF4-FFF2-40B4-BE49-F238E27FC236}">
                <a16:creationId xmlns:a16="http://schemas.microsoft.com/office/drawing/2014/main" id="{31867789-A63B-E8A0-B536-998ED6215CE4}"/>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DFA507D-5627-43AC-2270-0AC439C1779E}"/>
                  </a:ext>
                </a:extLst>
              </p:cNvPr>
              <p:cNvSpPr txBox="1"/>
              <p:nvPr/>
            </p:nvSpPr>
            <p:spPr>
              <a:xfrm>
                <a:off x="7359262" y="4589094"/>
                <a:ext cx="28263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b="1" i="1" smtClean="0">
                              <a:solidFill>
                                <a:schemeClr val="accent3"/>
                              </a:solidFill>
                              <a:latin typeface="Cambria Math" panose="02040503050406030204" pitchFamily="18" charset="0"/>
                            </a:rPr>
                          </m:ctrlPr>
                        </m:funcPr>
                        <m:fName>
                          <m:r>
                            <a:rPr lang="en-GB" b="1" i="1" smtClean="0">
                              <a:solidFill>
                                <a:schemeClr val="accent3"/>
                              </a:solidFill>
                              <a:latin typeface="Cambria Math" panose="02040503050406030204" pitchFamily="18" charset="0"/>
                            </a:rPr>
                            <m:t>𝑪𝒂𝒍𝒍</m:t>
                          </m:r>
                          <m:r>
                            <a:rPr lang="en-GB" b="1" i="1" smtClean="0">
                              <a:solidFill>
                                <a:schemeClr val="accent3"/>
                              </a:solidFill>
                              <a:latin typeface="Cambria Math" panose="02040503050406030204" pitchFamily="18" charset="0"/>
                            </a:rPr>
                            <m:t> →</m:t>
                          </m:r>
                          <m:r>
                            <a:rPr lang="en-GB" b="1" i="0" smtClean="0">
                              <a:solidFill>
                                <a:schemeClr val="accent3"/>
                              </a:solidFill>
                              <a:latin typeface="Cambria Math" panose="02040503050406030204" pitchFamily="18" charset="0"/>
                            </a:rPr>
                            <m:t>𝐦𝐚𝐱</m:t>
                          </m:r>
                        </m:fName>
                        <m:e>
                          <m:d>
                            <m:dPr>
                              <m:ctrlPr>
                                <a:rPr lang="en-GB" b="1" i="1" smtClean="0">
                                  <a:solidFill>
                                    <a:schemeClr val="accent3"/>
                                  </a:solidFill>
                                  <a:latin typeface="Cambria Math" panose="02040503050406030204" pitchFamily="18" charset="0"/>
                                </a:rPr>
                              </m:ctrlPr>
                            </m:dPr>
                            <m:e>
                              <m:r>
                                <a:rPr lang="en-GB" b="1" i="1" smtClean="0">
                                  <a:solidFill>
                                    <a:schemeClr val="accent3"/>
                                  </a:solidFill>
                                  <a:latin typeface="Cambria Math" panose="02040503050406030204" pitchFamily="18" charset="0"/>
                                </a:rPr>
                                <m:t>𝟎</m:t>
                              </m:r>
                              <m:r>
                                <a:rPr lang="en-GB" b="1" i="1" smtClean="0">
                                  <a:solidFill>
                                    <a:schemeClr val="accent3"/>
                                  </a:solidFill>
                                  <a:latin typeface="Cambria Math" panose="02040503050406030204" pitchFamily="18" charset="0"/>
                                </a:rPr>
                                <m:t>,</m:t>
                              </m:r>
                              <m:sSub>
                                <m:sSubPr>
                                  <m:ctrlPr>
                                    <a:rPr lang="en-GB" b="1" i="1" smtClean="0">
                                      <a:solidFill>
                                        <a:schemeClr val="accent3"/>
                                      </a:solidFill>
                                      <a:latin typeface="Cambria Math" panose="02040503050406030204" pitchFamily="18" charset="0"/>
                                    </a:rPr>
                                  </m:ctrlPr>
                                </m:sSubPr>
                                <m:e>
                                  <m:r>
                                    <a:rPr lang="en-GB" b="1" i="1" smtClean="0">
                                      <a:solidFill>
                                        <a:schemeClr val="accent3"/>
                                      </a:solidFill>
                                      <a:latin typeface="Cambria Math" panose="02040503050406030204" pitchFamily="18" charset="0"/>
                                    </a:rPr>
                                    <m:t>𝑺</m:t>
                                  </m:r>
                                </m:e>
                                <m:sub>
                                  <m:r>
                                    <a:rPr lang="en-GB" b="1" i="1" smtClean="0">
                                      <a:solidFill>
                                        <a:schemeClr val="accent3"/>
                                      </a:solidFill>
                                      <a:latin typeface="Cambria Math" panose="02040503050406030204" pitchFamily="18" charset="0"/>
                                    </a:rPr>
                                    <m:t>𝑻</m:t>
                                  </m:r>
                                </m:sub>
                              </m:sSub>
                              <m:r>
                                <a:rPr lang="en-GB" b="1" i="1" smtClean="0">
                                  <a:solidFill>
                                    <a:schemeClr val="accent3"/>
                                  </a:solidFill>
                                  <a:latin typeface="Cambria Math" panose="02040503050406030204" pitchFamily="18" charset="0"/>
                                </a:rPr>
                                <m:t>−</m:t>
                              </m:r>
                              <m:r>
                                <a:rPr lang="en-GB" b="1" i="1" smtClean="0">
                                  <a:solidFill>
                                    <a:schemeClr val="accent3"/>
                                  </a:solidFill>
                                  <a:latin typeface="Cambria Math" panose="02040503050406030204" pitchFamily="18" charset="0"/>
                                </a:rPr>
                                <m:t>𝑲</m:t>
                              </m:r>
                            </m:e>
                          </m:d>
                        </m:e>
                      </m:func>
                    </m:oMath>
                  </m:oMathPara>
                </a14:m>
                <a:endParaRPr lang="en-GB" b="1" dirty="0">
                  <a:solidFill>
                    <a:schemeClr val="accent3"/>
                  </a:solidFill>
                </a:endParaRPr>
              </a:p>
            </p:txBody>
          </p:sp>
        </mc:Choice>
        <mc:Fallback xmlns="">
          <p:sp>
            <p:nvSpPr>
              <p:cNvPr id="25" name="TextBox 24">
                <a:extLst>
                  <a:ext uri="{FF2B5EF4-FFF2-40B4-BE49-F238E27FC236}">
                    <a16:creationId xmlns:a16="http://schemas.microsoft.com/office/drawing/2014/main" id="{4DFA507D-5627-43AC-2270-0AC439C1779E}"/>
                  </a:ext>
                </a:extLst>
              </p:cNvPr>
              <p:cNvSpPr txBox="1">
                <a:spLocks noRot="1" noChangeAspect="1" noMove="1" noResize="1" noEditPoints="1" noAdjustHandles="1" noChangeArrowheads="1" noChangeShapeType="1" noTextEdit="1"/>
              </p:cNvSpPr>
              <p:nvPr/>
            </p:nvSpPr>
            <p:spPr>
              <a:xfrm>
                <a:off x="7359262" y="4589094"/>
                <a:ext cx="2826395" cy="369332"/>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7C277EE-E97C-5803-A8A3-F3A6628614C4}"/>
                  </a:ext>
                </a:extLst>
              </p:cNvPr>
              <p:cNvSpPr txBox="1"/>
              <p:nvPr/>
            </p:nvSpPr>
            <p:spPr>
              <a:xfrm>
                <a:off x="2933957" y="4585928"/>
                <a:ext cx="28263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b="1" i="1" smtClean="0">
                              <a:solidFill>
                                <a:schemeClr val="accent4"/>
                              </a:solidFill>
                              <a:latin typeface="Cambria Math" panose="02040503050406030204" pitchFamily="18" charset="0"/>
                            </a:rPr>
                          </m:ctrlPr>
                        </m:funcPr>
                        <m:fName>
                          <m:r>
                            <a:rPr lang="en-GB" b="1" i="1" smtClean="0">
                              <a:solidFill>
                                <a:schemeClr val="accent4"/>
                              </a:solidFill>
                              <a:latin typeface="Cambria Math" panose="02040503050406030204" pitchFamily="18" charset="0"/>
                            </a:rPr>
                            <m:t>𝑷𝒖𝒕</m:t>
                          </m:r>
                          <m:r>
                            <a:rPr lang="en-GB" b="1" i="1" smtClean="0">
                              <a:solidFill>
                                <a:schemeClr val="accent4"/>
                              </a:solidFill>
                              <a:latin typeface="Cambria Math" panose="02040503050406030204" pitchFamily="18" charset="0"/>
                            </a:rPr>
                            <m:t> →</m:t>
                          </m:r>
                          <m:r>
                            <a:rPr lang="en-GB" b="1" i="0" smtClean="0">
                              <a:solidFill>
                                <a:schemeClr val="accent4"/>
                              </a:solidFill>
                              <a:latin typeface="Cambria Math" panose="02040503050406030204" pitchFamily="18" charset="0"/>
                            </a:rPr>
                            <m:t>𝐦𝐚𝐱</m:t>
                          </m:r>
                        </m:fName>
                        <m:e>
                          <m:d>
                            <m:dPr>
                              <m:ctrlPr>
                                <a:rPr lang="en-GB" b="1" i="1" smtClean="0">
                                  <a:solidFill>
                                    <a:schemeClr val="accent4"/>
                                  </a:solidFill>
                                  <a:latin typeface="Cambria Math" panose="02040503050406030204" pitchFamily="18" charset="0"/>
                                </a:rPr>
                              </m:ctrlPr>
                            </m:dPr>
                            <m:e>
                              <m:r>
                                <a:rPr lang="en-GB" b="1" i="1" smtClean="0">
                                  <a:solidFill>
                                    <a:schemeClr val="accent4"/>
                                  </a:solidFill>
                                  <a:latin typeface="Cambria Math" panose="02040503050406030204" pitchFamily="18" charset="0"/>
                                </a:rPr>
                                <m:t>𝟎</m:t>
                              </m:r>
                              <m:r>
                                <a:rPr lang="en-GB" b="1" i="1" smtClean="0">
                                  <a:solidFill>
                                    <a:schemeClr val="accent4"/>
                                  </a:solidFill>
                                  <a:latin typeface="Cambria Math" panose="02040503050406030204" pitchFamily="18" charset="0"/>
                                </a:rPr>
                                <m:t>,</m:t>
                              </m:r>
                              <m:r>
                                <a:rPr lang="en-GB" b="1" i="1" smtClean="0">
                                  <a:solidFill>
                                    <a:schemeClr val="accent4"/>
                                  </a:solidFill>
                                  <a:latin typeface="Cambria Math" panose="02040503050406030204" pitchFamily="18" charset="0"/>
                                </a:rPr>
                                <m:t>𝑲</m:t>
                              </m:r>
                              <m:r>
                                <a:rPr lang="en-GB" b="1" i="1" smtClean="0">
                                  <a:solidFill>
                                    <a:schemeClr val="accent4"/>
                                  </a:solidFill>
                                  <a:latin typeface="Cambria Math" panose="02040503050406030204" pitchFamily="18" charset="0"/>
                                </a:rPr>
                                <m:t>−</m:t>
                              </m:r>
                              <m:sSub>
                                <m:sSubPr>
                                  <m:ctrlPr>
                                    <a:rPr lang="en-GB" b="1" i="1" smtClean="0">
                                      <a:solidFill>
                                        <a:schemeClr val="accent4"/>
                                      </a:solidFill>
                                      <a:latin typeface="Cambria Math" panose="02040503050406030204" pitchFamily="18" charset="0"/>
                                    </a:rPr>
                                  </m:ctrlPr>
                                </m:sSubPr>
                                <m:e>
                                  <m:r>
                                    <a:rPr lang="en-GB" b="1" i="1" smtClean="0">
                                      <a:solidFill>
                                        <a:schemeClr val="accent4"/>
                                      </a:solidFill>
                                      <a:latin typeface="Cambria Math" panose="02040503050406030204" pitchFamily="18" charset="0"/>
                                    </a:rPr>
                                    <m:t>𝑺</m:t>
                                  </m:r>
                                </m:e>
                                <m:sub>
                                  <m:r>
                                    <a:rPr lang="en-GB" b="1" i="1" smtClean="0">
                                      <a:solidFill>
                                        <a:schemeClr val="accent4"/>
                                      </a:solidFill>
                                      <a:latin typeface="Cambria Math" panose="02040503050406030204" pitchFamily="18" charset="0"/>
                                    </a:rPr>
                                    <m:t>𝑻</m:t>
                                  </m:r>
                                </m:sub>
                              </m:sSub>
                            </m:e>
                          </m:d>
                        </m:e>
                      </m:func>
                    </m:oMath>
                  </m:oMathPara>
                </a14:m>
                <a:endParaRPr lang="en-GB" b="1" dirty="0">
                  <a:solidFill>
                    <a:schemeClr val="accent4"/>
                  </a:solidFill>
                </a:endParaRPr>
              </a:p>
            </p:txBody>
          </p:sp>
        </mc:Choice>
        <mc:Fallback xmlns="">
          <p:sp>
            <p:nvSpPr>
              <p:cNvPr id="26" name="TextBox 25">
                <a:extLst>
                  <a:ext uri="{FF2B5EF4-FFF2-40B4-BE49-F238E27FC236}">
                    <a16:creationId xmlns:a16="http://schemas.microsoft.com/office/drawing/2014/main" id="{37C277EE-E97C-5803-A8A3-F3A6628614C4}"/>
                  </a:ext>
                </a:extLst>
              </p:cNvPr>
              <p:cNvSpPr txBox="1">
                <a:spLocks noRot="1" noChangeAspect="1" noMove="1" noResize="1" noEditPoints="1" noAdjustHandles="1" noChangeArrowheads="1" noChangeShapeType="1" noTextEdit="1"/>
              </p:cNvSpPr>
              <p:nvPr/>
            </p:nvSpPr>
            <p:spPr>
              <a:xfrm>
                <a:off x="2933957" y="4585928"/>
                <a:ext cx="2826395" cy="369332"/>
              </a:xfrm>
              <a:prstGeom prst="rect">
                <a:avLst/>
              </a:prstGeom>
              <a:blipFill>
                <a:blip r:embed="rId5"/>
                <a:stretch>
                  <a:fillRect/>
                </a:stretch>
              </a:blipFill>
            </p:spPr>
            <p:txBody>
              <a:bodyPr/>
              <a:lstStyle/>
              <a:p>
                <a:r>
                  <a:rPr lang="en-GB">
                    <a:noFill/>
                  </a:rPr>
                  <a:t> </a:t>
                </a:r>
              </a:p>
            </p:txBody>
          </p:sp>
        </mc:Fallback>
      </mc:AlternateContent>
      <p:cxnSp>
        <p:nvCxnSpPr>
          <p:cNvPr id="28" name="Straight Connector 27">
            <a:extLst>
              <a:ext uri="{FF2B5EF4-FFF2-40B4-BE49-F238E27FC236}">
                <a16:creationId xmlns:a16="http://schemas.microsoft.com/office/drawing/2014/main" id="{BB79D6E2-4CE8-8BDD-AC1E-C2F8D32E2C7F}"/>
              </a:ext>
            </a:extLst>
          </p:cNvPr>
          <p:cNvCxnSpPr>
            <a:cxnSpLocks/>
          </p:cNvCxnSpPr>
          <p:nvPr/>
        </p:nvCxnSpPr>
        <p:spPr>
          <a:xfrm>
            <a:off x="2963539" y="5442479"/>
            <a:ext cx="3642112" cy="0"/>
          </a:xfrm>
          <a:prstGeom prst="line">
            <a:avLst/>
          </a:prstGeom>
          <a:ln w="38100"/>
        </p:spPr>
        <p:style>
          <a:lnRef idx="1">
            <a:schemeClr val="accent3"/>
          </a:lnRef>
          <a:fillRef idx="0">
            <a:schemeClr val="accent3"/>
          </a:fillRef>
          <a:effectRef idx="0">
            <a:schemeClr val="accent3"/>
          </a:effectRef>
          <a:fontRef idx="minor">
            <a:schemeClr val="tx1"/>
          </a:fontRef>
        </p:style>
      </p:cxnSp>
      <p:cxnSp>
        <p:nvCxnSpPr>
          <p:cNvPr id="35" name="Straight Connector 34">
            <a:extLst>
              <a:ext uri="{FF2B5EF4-FFF2-40B4-BE49-F238E27FC236}">
                <a16:creationId xmlns:a16="http://schemas.microsoft.com/office/drawing/2014/main" id="{718BF425-CE7B-AB74-E940-5DA3AF36617A}"/>
              </a:ext>
            </a:extLst>
          </p:cNvPr>
          <p:cNvCxnSpPr>
            <a:cxnSpLocks/>
          </p:cNvCxnSpPr>
          <p:nvPr/>
        </p:nvCxnSpPr>
        <p:spPr>
          <a:xfrm flipV="1">
            <a:off x="6592951" y="1905000"/>
            <a:ext cx="3619500" cy="3556529"/>
          </a:xfrm>
          <a:prstGeom prst="line">
            <a:avLst/>
          </a:prstGeom>
          <a:ln w="38100"/>
        </p:spPr>
        <p:style>
          <a:lnRef idx="1">
            <a:schemeClr val="accent3"/>
          </a:lnRef>
          <a:fillRef idx="0">
            <a:schemeClr val="accent3"/>
          </a:fillRef>
          <a:effectRef idx="0">
            <a:schemeClr val="accent3"/>
          </a:effectRef>
          <a:fontRef idx="minor">
            <a:schemeClr val="tx1"/>
          </a:fontRef>
        </p:style>
      </p:cxnSp>
      <p:cxnSp>
        <p:nvCxnSpPr>
          <p:cNvPr id="40" name="Straight Connector 39">
            <a:extLst>
              <a:ext uri="{FF2B5EF4-FFF2-40B4-BE49-F238E27FC236}">
                <a16:creationId xmlns:a16="http://schemas.microsoft.com/office/drawing/2014/main" id="{611366C6-E06C-A48A-E37A-DA85FB399852}"/>
              </a:ext>
            </a:extLst>
          </p:cNvPr>
          <p:cNvCxnSpPr/>
          <p:nvPr/>
        </p:nvCxnSpPr>
        <p:spPr>
          <a:xfrm flipH="1" flipV="1">
            <a:off x="6567551" y="1003300"/>
            <a:ext cx="12700" cy="4458229"/>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7BD820E-36EB-221A-3E2B-9A8F83748411}"/>
              </a:ext>
            </a:extLst>
          </p:cNvPr>
          <p:cNvSpPr txBox="1"/>
          <p:nvPr/>
        </p:nvSpPr>
        <p:spPr>
          <a:xfrm rot="16200000">
            <a:off x="937259" y="3063137"/>
            <a:ext cx="838200" cy="338554"/>
          </a:xfrm>
          <a:prstGeom prst="rect">
            <a:avLst/>
          </a:prstGeom>
          <a:noFill/>
          <a:ln>
            <a:noFill/>
          </a:ln>
        </p:spPr>
        <p:txBody>
          <a:bodyPr wrap="square" rtlCol="0">
            <a:spAutoFit/>
          </a:bodyPr>
          <a:lstStyle/>
          <a:p>
            <a:pPr algn="ctr"/>
            <a:r>
              <a:rPr lang="en-GB" sz="1600" b="1" dirty="0"/>
              <a:t>Payoff</a:t>
            </a:r>
          </a:p>
        </p:txBody>
      </p:sp>
      <p:sp>
        <p:nvSpPr>
          <p:cNvPr id="42" name="Rectangle 41">
            <a:extLst>
              <a:ext uri="{FF2B5EF4-FFF2-40B4-BE49-F238E27FC236}">
                <a16:creationId xmlns:a16="http://schemas.microsoft.com/office/drawing/2014/main" id="{8B380089-FC41-0D36-1520-C6E5D57BF867}"/>
              </a:ext>
            </a:extLst>
          </p:cNvPr>
          <p:cNvSpPr/>
          <p:nvPr/>
        </p:nvSpPr>
        <p:spPr>
          <a:xfrm>
            <a:off x="1979549" y="5461529"/>
            <a:ext cx="230251" cy="36933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32B1EA5-82EA-4877-BE1C-09EC0AFDF082}"/>
                  </a:ext>
                </a:extLst>
              </p:cNvPr>
              <p:cNvSpPr txBox="1"/>
              <p:nvPr/>
            </p:nvSpPr>
            <p:spPr>
              <a:xfrm>
                <a:off x="6447712" y="5830861"/>
                <a:ext cx="2523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𝑆</m:t>
                          </m:r>
                        </m:e>
                        <m:sub>
                          <m:r>
                            <a:rPr lang="en-GB" b="0" i="1" smtClean="0">
                              <a:latin typeface="Cambria Math" panose="02040503050406030204" pitchFamily="18" charset="0"/>
                            </a:rPr>
                            <m:t>𝑡</m:t>
                          </m:r>
                        </m:sub>
                      </m:sSub>
                    </m:oMath>
                  </m:oMathPara>
                </a14:m>
                <a:endParaRPr lang="en-GB" dirty="0"/>
              </a:p>
            </p:txBody>
          </p:sp>
        </mc:Choice>
        <mc:Fallback xmlns="">
          <p:sp>
            <p:nvSpPr>
              <p:cNvPr id="44" name="TextBox 43">
                <a:extLst>
                  <a:ext uri="{FF2B5EF4-FFF2-40B4-BE49-F238E27FC236}">
                    <a16:creationId xmlns:a16="http://schemas.microsoft.com/office/drawing/2014/main" id="{B32B1EA5-82EA-4877-BE1C-09EC0AFDF082}"/>
                  </a:ext>
                </a:extLst>
              </p:cNvPr>
              <p:cNvSpPr txBox="1">
                <a:spLocks noRot="1" noChangeAspect="1" noMove="1" noResize="1" noEditPoints="1" noAdjustHandles="1" noChangeArrowheads="1" noChangeShapeType="1" noTextEdit="1"/>
              </p:cNvSpPr>
              <p:nvPr/>
            </p:nvSpPr>
            <p:spPr>
              <a:xfrm>
                <a:off x="6447712" y="5830861"/>
                <a:ext cx="252377" cy="276999"/>
              </a:xfrm>
              <a:prstGeom prst="rect">
                <a:avLst/>
              </a:prstGeom>
              <a:blipFill>
                <a:blip r:embed="rId6"/>
                <a:stretch>
                  <a:fillRect l="-24390" r="-4878" b="-1555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611DEC7-0C7B-E5D9-88C1-3761E7244728}"/>
                  </a:ext>
                </a:extLst>
              </p:cNvPr>
              <p:cNvSpPr txBox="1"/>
              <p:nvPr/>
            </p:nvSpPr>
            <p:spPr>
              <a:xfrm>
                <a:off x="6396101" y="633968"/>
                <a:ext cx="3429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solidFill>
                            <a:srgbClr val="C00000"/>
                          </a:solidFill>
                          <a:latin typeface="Cambria Math" panose="02040503050406030204" pitchFamily="18" charset="0"/>
                        </a:rPr>
                        <m:t>𝐾</m:t>
                      </m:r>
                    </m:oMath>
                  </m:oMathPara>
                </a14:m>
                <a:endParaRPr lang="en-GB" dirty="0">
                  <a:solidFill>
                    <a:srgbClr val="C00000"/>
                  </a:solidFill>
                </a:endParaRPr>
              </a:p>
            </p:txBody>
          </p:sp>
        </mc:Choice>
        <mc:Fallback xmlns="">
          <p:sp>
            <p:nvSpPr>
              <p:cNvPr id="45" name="TextBox 44">
                <a:extLst>
                  <a:ext uri="{FF2B5EF4-FFF2-40B4-BE49-F238E27FC236}">
                    <a16:creationId xmlns:a16="http://schemas.microsoft.com/office/drawing/2014/main" id="{D611DEC7-0C7B-E5D9-88C1-3761E7244728}"/>
                  </a:ext>
                </a:extLst>
              </p:cNvPr>
              <p:cNvSpPr txBox="1">
                <a:spLocks noRot="1" noChangeAspect="1" noMove="1" noResize="1" noEditPoints="1" noAdjustHandles="1" noChangeArrowheads="1" noChangeShapeType="1" noTextEdit="1"/>
              </p:cNvSpPr>
              <p:nvPr/>
            </p:nvSpPr>
            <p:spPr>
              <a:xfrm>
                <a:off x="6396101" y="633968"/>
                <a:ext cx="342900" cy="369332"/>
              </a:xfrm>
              <a:prstGeom prst="rect">
                <a:avLst/>
              </a:prstGeom>
              <a:blipFill>
                <a:blip r:embed="rId7"/>
                <a:stretch>
                  <a:fillRect/>
                </a:stretch>
              </a:blipFill>
            </p:spPr>
            <p:txBody>
              <a:bodyPr/>
              <a:lstStyle/>
              <a:p>
                <a:r>
                  <a:rPr lang="en-GB">
                    <a:noFill/>
                  </a:rPr>
                  <a:t> </a:t>
                </a:r>
              </a:p>
            </p:txBody>
          </p:sp>
        </mc:Fallback>
      </mc:AlternateContent>
      <p:cxnSp>
        <p:nvCxnSpPr>
          <p:cNvPr id="46" name="Straight Connector 45">
            <a:extLst>
              <a:ext uri="{FF2B5EF4-FFF2-40B4-BE49-F238E27FC236}">
                <a16:creationId xmlns:a16="http://schemas.microsoft.com/office/drawing/2014/main" id="{52ECDF37-BA0F-B6D4-97A2-DC51771521A3}"/>
              </a:ext>
            </a:extLst>
          </p:cNvPr>
          <p:cNvCxnSpPr>
            <a:cxnSpLocks/>
          </p:cNvCxnSpPr>
          <p:nvPr/>
        </p:nvCxnSpPr>
        <p:spPr>
          <a:xfrm flipH="1">
            <a:off x="6567551" y="5455179"/>
            <a:ext cx="3642112" cy="0"/>
          </a:xfrm>
          <a:prstGeom prst="line">
            <a:avLst/>
          </a:prstGeom>
          <a:ln w="38100">
            <a:solidFill>
              <a:schemeClr val="accent4"/>
            </a:solidFill>
          </a:ln>
        </p:spPr>
        <p:style>
          <a:lnRef idx="1">
            <a:schemeClr val="accent3"/>
          </a:lnRef>
          <a:fillRef idx="0">
            <a:schemeClr val="accent3"/>
          </a:fillRef>
          <a:effectRef idx="0">
            <a:schemeClr val="accent3"/>
          </a:effectRef>
          <a:fontRef idx="minor">
            <a:schemeClr val="tx1"/>
          </a:fontRef>
        </p:style>
      </p:cxnSp>
      <p:cxnSp>
        <p:nvCxnSpPr>
          <p:cNvPr id="47" name="Straight Connector 46">
            <a:extLst>
              <a:ext uri="{FF2B5EF4-FFF2-40B4-BE49-F238E27FC236}">
                <a16:creationId xmlns:a16="http://schemas.microsoft.com/office/drawing/2014/main" id="{1BA4CC12-1C39-79A0-090A-F332EA69F4DA}"/>
              </a:ext>
            </a:extLst>
          </p:cNvPr>
          <p:cNvCxnSpPr>
            <a:cxnSpLocks/>
          </p:cNvCxnSpPr>
          <p:nvPr/>
        </p:nvCxnSpPr>
        <p:spPr>
          <a:xfrm flipH="1" flipV="1">
            <a:off x="2960751" y="1901825"/>
            <a:ext cx="3619500" cy="3556529"/>
          </a:xfrm>
          <a:prstGeom prst="line">
            <a:avLst/>
          </a:prstGeom>
          <a:ln w="38100">
            <a:solidFill>
              <a:schemeClr val="accent4"/>
            </a:solidFill>
          </a:ln>
        </p:spPr>
        <p:style>
          <a:lnRef idx="1">
            <a:schemeClr val="accent3"/>
          </a:lnRef>
          <a:fillRef idx="0">
            <a:schemeClr val="accent3"/>
          </a:fillRef>
          <a:effectRef idx="0">
            <a:schemeClr val="accent3"/>
          </a:effectRef>
          <a:fontRef idx="minor">
            <a:schemeClr val="tx1"/>
          </a:fontRef>
        </p:style>
      </p:cxnSp>
      <p:sp>
        <p:nvSpPr>
          <p:cNvPr id="48" name="TextBox 47">
            <a:extLst>
              <a:ext uri="{FF2B5EF4-FFF2-40B4-BE49-F238E27FC236}">
                <a16:creationId xmlns:a16="http://schemas.microsoft.com/office/drawing/2014/main" id="{4BE34745-196B-2D5A-1B53-920225CD4A64}"/>
              </a:ext>
            </a:extLst>
          </p:cNvPr>
          <p:cNvSpPr txBox="1"/>
          <p:nvPr/>
        </p:nvSpPr>
        <p:spPr>
          <a:xfrm>
            <a:off x="2184400" y="5439772"/>
            <a:ext cx="470726" cy="307777"/>
          </a:xfrm>
          <a:prstGeom prst="rect">
            <a:avLst/>
          </a:prstGeom>
          <a:noFill/>
        </p:spPr>
        <p:txBody>
          <a:bodyPr wrap="square" rtlCol="0">
            <a:spAutoFit/>
          </a:bodyPr>
          <a:lstStyle/>
          <a:p>
            <a:pPr algn="ctr"/>
            <a:r>
              <a:rPr lang="en-GB" sz="1400" dirty="0"/>
              <a:t>…</a:t>
            </a:r>
          </a:p>
        </p:txBody>
      </p:sp>
      <p:sp>
        <p:nvSpPr>
          <p:cNvPr id="49" name="Rectangle 48">
            <a:extLst>
              <a:ext uri="{FF2B5EF4-FFF2-40B4-BE49-F238E27FC236}">
                <a16:creationId xmlns:a16="http://schemas.microsoft.com/office/drawing/2014/main" id="{3D5EF101-DBDD-D1A5-A59E-F1EC6C41A229}"/>
              </a:ext>
            </a:extLst>
          </p:cNvPr>
          <p:cNvSpPr/>
          <p:nvPr/>
        </p:nvSpPr>
        <p:spPr>
          <a:xfrm>
            <a:off x="1749298" y="842473"/>
            <a:ext cx="230251" cy="36933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1" name="Straight Arrow Connector 50">
            <a:extLst>
              <a:ext uri="{FF2B5EF4-FFF2-40B4-BE49-F238E27FC236}">
                <a16:creationId xmlns:a16="http://schemas.microsoft.com/office/drawing/2014/main" id="{12CD1988-9D3C-BF74-45EB-8FD41CE63E77}"/>
              </a:ext>
            </a:extLst>
          </p:cNvPr>
          <p:cNvCxnSpPr/>
          <p:nvPr/>
        </p:nvCxnSpPr>
        <p:spPr>
          <a:xfrm flipV="1">
            <a:off x="2056574" y="855173"/>
            <a:ext cx="0" cy="45972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Rounded Corners 56">
            <a:extLst>
              <a:ext uri="{FF2B5EF4-FFF2-40B4-BE49-F238E27FC236}">
                <a16:creationId xmlns:a16="http://schemas.microsoft.com/office/drawing/2014/main" id="{3D9AF776-F992-C163-016B-4E0AFDC39FC5}"/>
              </a:ext>
            </a:extLst>
          </p:cNvPr>
          <p:cNvSpPr/>
          <p:nvPr/>
        </p:nvSpPr>
        <p:spPr>
          <a:xfrm>
            <a:off x="2093326" y="1003300"/>
            <a:ext cx="4446651" cy="4407429"/>
          </a:xfrm>
          <a:prstGeom prst="roundRect">
            <a:avLst>
              <a:gd name="adj" fmla="val 1416"/>
            </a:avLst>
          </a:prstGeom>
          <a:solidFill>
            <a:schemeClr val="accent1">
              <a:lumMod val="40000"/>
              <a:lumOff val="60000"/>
              <a:alpha val="14902"/>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58" name="Rectangle: Rounded Corners 57">
            <a:extLst>
              <a:ext uri="{FF2B5EF4-FFF2-40B4-BE49-F238E27FC236}">
                <a16:creationId xmlns:a16="http://schemas.microsoft.com/office/drawing/2014/main" id="{C46A662F-DCC6-EA02-546E-9F8533BBCD13}"/>
              </a:ext>
            </a:extLst>
          </p:cNvPr>
          <p:cNvSpPr/>
          <p:nvPr/>
        </p:nvSpPr>
        <p:spPr>
          <a:xfrm>
            <a:off x="6617002" y="999744"/>
            <a:ext cx="3764726" cy="4407429"/>
          </a:xfrm>
          <a:prstGeom prst="roundRect">
            <a:avLst>
              <a:gd name="adj" fmla="val 1416"/>
            </a:avLst>
          </a:prstGeom>
          <a:solidFill>
            <a:schemeClr val="accent5">
              <a:lumMod val="40000"/>
              <a:lumOff val="60000"/>
              <a:alpha val="14902"/>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2AE7CE96-83BF-B718-1BD8-52C5A7643C84}"/>
                  </a:ext>
                </a:extLst>
              </p:cNvPr>
              <p:cNvSpPr txBox="1"/>
              <p:nvPr/>
            </p:nvSpPr>
            <p:spPr>
              <a:xfrm>
                <a:off x="3955850" y="1124230"/>
                <a:ext cx="86325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000" b="1" i="1" smtClean="0">
                              <a:solidFill>
                                <a:srgbClr val="C00000"/>
                              </a:solidFill>
                              <a:latin typeface="Cambria Math" panose="02040503050406030204" pitchFamily="18" charset="0"/>
                            </a:rPr>
                          </m:ctrlPr>
                        </m:sSubPr>
                        <m:e>
                          <m:r>
                            <a:rPr lang="en-GB" sz="2000" b="1" i="1" smtClean="0">
                              <a:solidFill>
                                <a:srgbClr val="C00000"/>
                              </a:solidFill>
                              <a:latin typeface="Cambria Math" panose="02040503050406030204" pitchFamily="18" charset="0"/>
                            </a:rPr>
                            <m:t>𝑺</m:t>
                          </m:r>
                        </m:e>
                        <m:sub>
                          <m:r>
                            <a:rPr lang="en-GB" sz="2000" b="1" i="1" smtClean="0">
                              <a:solidFill>
                                <a:srgbClr val="C00000"/>
                              </a:solidFill>
                              <a:latin typeface="Cambria Math" panose="02040503050406030204" pitchFamily="18" charset="0"/>
                            </a:rPr>
                            <m:t>𝑻</m:t>
                          </m:r>
                        </m:sub>
                      </m:sSub>
                      <m:r>
                        <a:rPr lang="en-GB" sz="2000" b="1" i="1" smtClean="0">
                          <a:solidFill>
                            <a:srgbClr val="C00000"/>
                          </a:solidFill>
                          <a:latin typeface="Cambria Math" panose="02040503050406030204" pitchFamily="18" charset="0"/>
                        </a:rPr>
                        <m:t>&lt;</m:t>
                      </m:r>
                      <m:r>
                        <a:rPr lang="en-GB" sz="2000" b="1" i="1" smtClean="0">
                          <a:solidFill>
                            <a:srgbClr val="C00000"/>
                          </a:solidFill>
                          <a:latin typeface="Cambria Math" panose="02040503050406030204" pitchFamily="18" charset="0"/>
                        </a:rPr>
                        <m:t>𝑲</m:t>
                      </m:r>
                    </m:oMath>
                  </m:oMathPara>
                </a14:m>
                <a:endParaRPr lang="en-GB" sz="2000" b="1" dirty="0">
                  <a:solidFill>
                    <a:srgbClr val="C00000"/>
                  </a:solidFill>
                </a:endParaRPr>
              </a:p>
            </p:txBody>
          </p:sp>
        </mc:Choice>
        <mc:Fallback xmlns="">
          <p:sp>
            <p:nvSpPr>
              <p:cNvPr id="60" name="TextBox 59">
                <a:extLst>
                  <a:ext uri="{FF2B5EF4-FFF2-40B4-BE49-F238E27FC236}">
                    <a16:creationId xmlns:a16="http://schemas.microsoft.com/office/drawing/2014/main" id="{2AE7CE96-83BF-B718-1BD8-52C5A7643C84}"/>
                  </a:ext>
                </a:extLst>
              </p:cNvPr>
              <p:cNvSpPr txBox="1">
                <a:spLocks noRot="1" noChangeAspect="1" noMove="1" noResize="1" noEditPoints="1" noAdjustHandles="1" noChangeArrowheads="1" noChangeShapeType="1" noTextEdit="1"/>
              </p:cNvSpPr>
              <p:nvPr/>
            </p:nvSpPr>
            <p:spPr>
              <a:xfrm>
                <a:off x="3955850" y="1124230"/>
                <a:ext cx="863250" cy="307777"/>
              </a:xfrm>
              <a:prstGeom prst="rect">
                <a:avLst/>
              </a:prstGeom>
              <a:blipFill>
                <a:blip r:embed="rId8"/>
                <a:stretch>
                  <a:fillRect l="-7042" r="-5634" b="-1568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99863DE6-CA1B-AE0B-3534-11E5661B476E}"/>
                  </a:ext>
                </a:extLst>
              </p:cNvPr>
              <p:cNvSpPr txBox="1"/>
              <p:nvPr/>
            </p:nvSpPr>
            <p:spPr>
              <a:xfrm>
                <a:off x="7991487" y="1124229"/>
                <a:ext cx="86325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000" b="1" i="1" smtClean="0">
                              <a:solidFill>
                                <a:schemeClr val="accent5"/>
                              </a:solidFill>
                              <a:latin typeface="Cambria Math" panose="02040503050406030204" pitchFamily="18" charset="0"/>
                            </a:rPr>
                          </m:ctrlPr>
                        </m:sSubPr>
                        <m:e>
                          <m:r>
                            <a:rPr lang="en-GB" sz="2000" b="1" i="1" smtClean="0">
                              <a:solidFill>
                                <a:schemeClr val="accent5"/>
                              </a:solidFill>
                              <a:latin typeface="Cambria Math" panose="02040503050406030204" pitchFamily="18" charset="0"/>
                            </a:rPr>
                            <m:t>𝑺</m:t>
                          </m:r>
                        </m:e>
                        <m:sub>
                          <m:r>
                            <a:rPr lang="en-GB" sz="2000" b="1" i="1" smtClean="0">
                              <a:solidFill>
                                <a:schemeClr val="accent5"/>
                              </a:solidFill>
                              <a:latin typeface="Cambria Math" panose="02040503050406030204" pitchFamily="18" charset="0"/>
                            </a:rPr>
                            <m:t>𝑻</m:t>
                          </m:r>
                        </m:sub>
                      </m:sSub>
                      <m:r>
                        <a:rPr lang="en-GB" sz="2000" b="1" i="1" smtClean="0">
                          <a:solidFill>
                            <a:schemeClr val="accent5"/>
                          </a:solidFill>
                          <a:latin typeface="Cambria Math" panose="02040503050406030204" pitchFamily="18" charset="0"/>
                        </a:rPr>
                        <m:t>&gt;</m:t>
                      </m:r>
                      <m:r>
                        <a:rPr lang="en-GB" sz="2000" b="1" i="1" smtClean="0">
                          <a:solidFill>
                            <a:schemeClr val="accent5"/>
                          </a:solidFill>
                          <a:latin typeface="Cambria Math" panose="02040503050406030204" pitchFamily="18" charset="0"/>
                        </a:rPr>
                        <m:t>𝑲</m:t>
                      </m:r>
                    </m:oMath>
                  </m:oMathPara>
                </a14:m>
                <a:endParaRPr lang="en-GB" sz="2000" b="1" dirty="0">
                  <a:solidFill>
                    <a:schemeClr val="accent5"/>
                  </a:solidFill>
                </a:endParaRPr>
              </a:p>
            </p:txBody>
          </p:sp>
        </mc:Choice>
        <mc:Fallback xmlns="">
          <p:sp>
            <p:nvSpPr>
              <p:cNvPr id="61" name="TextBox 60">
                <a:extLst>
                  <a:ext uri="{FF2B5EF4-FFF2-40B4-BE49-F238E27FC236}">
                    <a16:creationId xmlns:a16="http://schemas.microsoft.com/office/drawing/2014/main" id="{99863DE6-CA1B-AE0B-3534-11E5661B476E}"/>
                  </a:ext>
                </a:extLst>
              </p:cNvPr>
              <p:cNvSpPr txBox="1">
                <a:spLocks noRot="1" noChangeAspect="1" noMove="1" noResize="1" noEditPoints="1" noAdjustHandles="1" noChangeArrowheads="1" noChangeShapeType="1" noTextEdit="1"/>
              </p:cNvSpPr>
              <p:nvPr/>
            </p:nvSpPr>
            <p:spPr>
              <a:xfrm>
                <a:off x="7991487" y="1124229"/>
                <a:ext cx="863250" cy="307777"/>
              </a:xfrm>
              <a:prstGeom prst="rect">
                <a:avLst/>
              </a:prstGeom>
              <a:blipFill>
                <a:blip r:embed="rId9"/>
                <a:stretch>
                  <a:fillRect l="-7042" r="-5634" b="-15686"/>
                </a:stretch>
              </a:blipFill>
            </p:spPr>
            <p:txBody>
              <a:bodyPr/>
              <a:lstStyle/>
              <a:p>
                <a:r>
                  <a:rPr lang="en-GB">
                    <a:noFill/>
                  </a:rPr>
                  <a:t> </a:t>
                </a:r>
              </a:p>
            </p:txBody>
          </p:sp>
        </mc:Fallback>
      </mc:AlternateContent>
      <p:cxnSp>
        <p:nvCxnSpPr>
          <p:cNvPr id="62" name="Straight Connector 61">
            <a:extLst>
              <a:ext uri="{FF2B5EF4-FFF2-40B4-BE49-F238E27FC236}">
                <a16:creationId xmlns:a16="http://schemas.microsoft.com/office/drawing/2014/main" id="{9EA5D255-16ED-8517-252A-AA9E9622096A}"/>
              </a:ext>
            </a:extLst>
          </p:cNvPr>
          <p:cNvCxnSpPr>
            <a:cxnSpLocks/>
          </p:cNvCxnSpPr>
          <p:nvPr/>
        </p:nvCxnSpPr>
        <p:spPr>
          <a:xfrm flipV="1">
            <a:off x="10158863" y="1472978"/>
            <a:ext cx="501210" cy="482599"/>
          </a:xfrm>
          <a:prstGeom prst="line">
            <a:avLst/>
          </a:prstGeom>
          <a:ln w="38100">
            <a:prstDash val="sysDash"/>
          </a:ln>
        </p:spPr>
        <p:style>
          <a:lnRef idx="1">
            <a:schemeClr val="accent3"/>
          </a:lnRef>
          <a:fillRef idx="0">
            <a:schemeClr val="accent3"/>
          </a:fillRef>
          <a:effectRef idx="0">
            <a:schemeClr val="accent3"/>
          </a:effectRef>
          <a:fontRef idx="minor">
            <a:schemeClr val="tx1"/>
          </a:fontRef>
        </p:style>
      </p:cxnSp>
      <p:cxnSp>
        <p:nvCxnSpPr>
          <p:cNvPr id="65" name="Straight Connector 64">
            <a:extLst>
              <a:ext uri="{FF2B5EF4-FFF2-40B4-BE49-F238E27FC236}">
                <a16:creationId xmlns:a16="http://schemas.microsoft.com/office/drawing/2014/main" id="{21B54BE6-CDB4-E32B-D806-0ABB5236B5BE}"/>
              </a:ext>
            </a:extLst>
          </p:cNvPr>
          <p:cNvCxnSpPr>
            <a:cxnSpLocks/>
          </p:cNvCxnSpPr>
          <p:nvPr/>
        </p:nvCxnSpPr>
        <p:spPr>
          <a:xfrm>
            <a:off x="2133600" y="5442947"/>
            <a:ext cx="850900" cy="0"/>
          </a:xfrm>
          <a:prstGeom prst="line">
            <a:avLst/>
          </a:prstGeom>
          <a:ln w="38100">
            <a:prstDash val="sysDash"/>
          </a:ln>
        </p:spPr>
        <p:style>
          <a:lnRef idx="1">
            <a:schemeClr val="accent3"/>
          </a:lnRef>
          <a:fillRef idx="0">
            <a:schemeClr val="accent3"/>
          </a:fillRef>
          <a:effectRef idx="0">
            <a:schemeClr val="accent3"/>
          </a:effectRef>
          <a:fontRef idx="minor">
            <a:schemeClr val="tx1"/>
          </a:fontRef>
        </p:style>
      </p:cxnSp>
      <p:cxnSp>
        <p:nvCxnSpPr>
          <p:cNvPr id="71" name="Straight Connector 70">
            <a:extLst>
              <a:ext uri="{FF2B5EF4-FFF2-40B4-BE49-F238E27FC236}">
                <a16:creationId xmlns:a16="http://schemas.microsoft.com/office/drawing/2014/main" id="{DBFED677-ED3B-C4C6-BA47-4E3CF2F24338}"/>
              </a:ext>
            </a:extLst>
          </p:cNvPr>
          <p:cNvCxnSpPr>
            <a:cxnSpLocks/>
          </p:cNvCxnSpPr>
          <p:nvPr/>
        </p:nvCxnSpPr>
        <p:spPr>
          <a:xfrm flipH="1" flipV="1">
            <a:off x="2313859" y="1260475"/>
            <a:ext cx="646020" cy="643905"/>
          </a:xfrm>
          <a:prstGeom prst="line">
            <a:avLst/>
          </a:prstGeom>
          <a:ln w="38100">
            <a:solidFill>
              <a:schemeClr val="accent4"/>
            </a:solidFill>
            <a:prstDash val="sysDash"/>
          </a:ln>
        </p:spPr>
        <p:style>
          <a:lnRef idx="1">
            <a:schemeClr val="accent3"/>
          </a:lnRef>
          <a:fillRef idx="0">
            <a:schemeClr val="accent3"/>
          </a:fillRef>
          <a:effectRef idx="0">
            <a:schemeClr val="accent3"/>
          </a:effectRef>
          <a:fontRef idx="minor">
            <a:schemeClr val="tx1"/>
          </a:fontRef>
        </p:style>
      </p:cxnSp>
      <p:cxnSp>
        <p:nvCxnSpPr>
          <p:cNvPr id="74" name="Straight Connector 73">
            <a:extLst>
              <a:ext uri="{FF2B5EF4-FFF2-40B4-BE49-F238E27FC236}">
                <a16:creationId xmlns:a16="http://schemas.microsoft.com/office/drawing/2014/main" id="{F2757A29-A588-8496-624E-552CDB511126}"/>
              </a:ext>
            </a:extLst>
          </p:cNvPr>
          <p:cNvCxnSpPr>
            <a:cxnSpLocks/>
          </p:cNvCxnSpPr>
          <p:nvPr/>
        </p:nvCxnSpPr>
        <p:spPr>
          <a:xfrm>
            <a:off x="10234623" y="5461529"/>
            <a:ext cx="850900" cy="0"/>
          </a:xfrm>
          <a:prstGeom prst="line">
            <a:avLst/>
          </a:prstGeom>
          <a:ln w="38100">
            <a:solidFill>
              <a:schemeClr val="accent4"/>
            </a:solidFill>
            <a:prstDash val="sysDash"/>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26848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500"/>
                                        <p:tgtEl>
                                          <p:spTgt spid="4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wipe(left)">
                                      <p:cBhvr>
                                        <p:cTn id="15" dur="500"/>
                                        <p:tgtEl>
                                          <p:spTgt spid="57"/>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60"/>
                                        </p:tgtEl>
                                        <p:attrNameLst>
                                          <p:attrName>style.visibility</p:attrName>
                                        </p:attrNameLst>
                                      </p:cBhvr>
                                      <p:to>
                                        <p:strVal val="visible"/>
                                      </p:to>
                                    </p:set>
                                    <p:animEffect transition="in" filter="wipe(left)">
                                      <p:cBhvr>
                                        <p:cTn id="18" dur="500"/>
                                        <p:tgtEl>
                                          <p:spTgt spid="60"/>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wipe(left)">
                                      <p:cBhvr>
                                        <p:cTn id="22" dur="500"/>
                                        <p:tgtEl>
                                          <p:spTgt spid="58"/>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wipe(left)">
                                      <p:cBhvr>
                                        <p:cTn id="25" dur="500"/>
                                        <p:tgtEl>
                                          <p:spTgt spid="6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left)">
                                      <p:cBhvr>
                                        <p:cTn id="30" dur="2000"/>
                                        <p:tgtEl>
                                          <p:spTgt spid="25"/>
                                        </p:tgtEl>
                                      </p:cBhvr>
                                    </p:animEffect>
                                  </p:childTnLst>
                                </p:cTn>
                              </p:par>
                              <p:par>
                                <p:cTn id="31" presetID="22" presetClass="entr" presetSubtype="4" fill="hold" nodeType="withEffect">
                                  <p:stCondLst>
                                    <p:cond delay="0"/>
                                  </p:stCondLst>
                                  <p:childTnLst>
                                    <p:set>
                                      <p:cBhvr>
                                        <p:cTn id="32" dur="1" fill="hold">
                                          <p:stCondLst>
                                            <p:cond delay="0"/>
                                          </p:stCondLst>
                                        </p:cTn>
                                        <p:tgtEl>
                                          <p:spTgt spid="65"/>
                                        </p:tgtEl>
                                        <p:attrNameLst>
                                          <p:attrName>style.visibility</p:attrName>
                                        </p:attrNameLst>
                                      </p:cBhvr>
                                      <p:to>
                                        <p:strVal val="visible"/>
                                      </p:to>
                                    </p:set>
                                    <p:animEffect transition="in" filter="wipe(down)">
                                      <p:cBhvr>
                                        <p:cTn id="33" dur="500"/>
                                        <p:tgtEl>
                                          <p:spTgt spid="65"/>
                                        </p:tgtEl>
                                      </p:cBhvr>
                                    </p:animEffect>
                                  </p:childTnLst>
                                </p:cTn>
                              </p:par>
                              <p:par>
                                <p:cTn id="34" presetID="22" presetClass="entr" presetSubtype="8" fill="hold" nodeType="withEffect">
                                  <p:stCondLst>
                                    <p:cond delay="30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1000"/>
                                        <p:tgtEl>
                                          <p:spTgt spid="28"/>
                                        </p:tgtEl>
                                      </p:cBhvr>
                                    </p:animEffect>
                                  </p:childTnLst>
                                </p:cTn>
                              </p:par>
                              <p:par>
                                <p:cTn id="37" presetID="22" presetClass="entr" presetSubtype="4" fill="hold" nodeType="withEffect">
                                  <p:stCondLst>
                                    <p:cond delay="1100"/>
                                  </p:stCondLst>
                                  <p:childTnLst>
                                    <p:set>
                                      <p:cBhvr>
                                        <p:cTn id="38" dur="1" fill="hold">
                                          <p:stCondLst>
                                            <p:cond delay="0"/>
                                          </p:stCondLst>
                                        </p:cTn>
                                        <p:tgtEl>
                                          <p:spTgt spid="35"/>
                                        </p:tgtEl>
                                        <p:attrNameLst>
                                          <p:attrName>style.visibility</p:attrName>
                                        </p:attrNameLst>
                                      </p:cBhvr>
                                      <p:to>
                                        <p:strVal val="visible"/>
                                      </p:to>
                                    </p:set>
                                    <p:animEffect transition="in" filter="wipe(down)">
                                      <p:cBhvr>
                                        <p:cTn id="39" dur="1000"/>
                                        <p:tgtEl>
                                          <p:spTgt spid="35"/>
                                        </p:tgtEl>
                                      </p:cBhvr>
                                    </p:animEffect>
                                  </p:childTnLst>
                                </p:cTn>
                              </p:par>
                              <p:par>
                                <p:cTn id="40" presetID="22" presetClass="entr" presetSubtype="4" fill="hold" nodeType="withEffect">
                                  <p:stCondLst>
                                    <p:cond delay="2000"/>
                                  </p:stCondLst>
                                  <p:childTnLst>
                                    <p:set>
                                      <p:cBhvr>
                                        <p:cTn id="41" dur="1" fill="hold">
                                          <p:stCondLst>
                                            <p:cond delay="0"/>
                                          </p:stCondLst>
                                        </p:cTn>
                                        <p:tgtEl>
                                          <p:spTgt spid="62"/>
                                        </p:tgtEl>
                                        <p:attrNameLst>
                                          <p:attrName>style.visibility</p:attrName>
                                        </p:attrNameLst>
                                      </p:cBhvr>
                                      <p:to>
                                        <p:strVal val="visible"/>
                                      </p:to>
                                    </p:set>
                                    <p:animEffect transition="in" filter="wipe(down)">
                                      <p:cBhvr>
                                        <p:cTn id="42" dur="500"/>
                                        <p:tgtEl>
                                          <p:spTgt spid="6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left)">
                                      <p:cBhvr>
                                        <p:cTn id="47" dur="2000"/>
                                        <p:tgtEl>
                                          <p:spTgt spid="26"/>
                                        </p:tgtEl>
                                      </p:cBhvr>
                                    </p:animEffect>
                                  </p:childTnLst>
                                </p:cTn>
                              </p:par>
                              <p:par>
                                <p:cTn id="48" presetID="22" presetClass="entr" presetSubtype="4" fill="hold" nodeType="withEffect">
                                  <p:stCondLst>
                                    <p:cond delay="0"/>
                                  </p:stCondLst>
                                  <p:childTnLst>
                                    <p:set>
                                      <p:cBhvr>
                                        <p:cTn id="49" dur="1" fill="hold">
                                          <p:stCondLst>
                                            <p:cond delay="0"/>
                                          </p:stCondLst>
                                        </p:cTn>
                                        <p:tgtEl>
                                          <p:spTgt spid="71"/>
                                        </p:tgtEl>
                                        <p:attrNameLst>
                                          <p:attrName>style.visibility</p:attrName>
                                        </p:attrNameLst>
                                      </p:cBhvr>
                                      <p:to>
                                        <p:strVal val="visible"/>
                                      </p:to>
                                    </p:set>
                                    <p:animEffect transition="in" filter="wipe(down)">
                                      <p:cBhvr>
                                        <p:cTn id="50" dur="1000"/>
                                        <p:tgtEl>
                                          <p:spTgt spid="71"/>
                                        </p:tgtEl>
                                      </p:cBhvr>
                                    </p:animEffect>
                                  </p:childTnLst>
                                </p:cTn>
                              </p:par>
                              <p:par>
                                <p:cTn id="51" presetID="22" presetClass="entr" presetSubtype="8" fill="hold" nodeType="withEffect">
                                  <p:stCondLst>
                                    <p:cond delay="900"/>
                                  </p:stCondLst>
                                  <p:childTnLst>
                                    <p:set>
                                      <p:cBhvr>
                                        <p:cTn id="52" dur="1" fill="hold">
                                          <p:stCondLst>
                                            <p:cond delay="0"/>
                                          </p:stCondLst>
                                        </p:cTn>
                                        <p:tgtEl>
                                          <p:spTgt spid="47"/>
                                        </p:tgtEl>
                                        <p:attrNameLst>
                                          <p:attrName>style.visibility</p:attrName>
                                        </p:attrNameLst>
                                      </p:cBhvr>
                                      <p:to>
                                        <p:strVal val="visible"/>
                                      </p:to>
                                    </p:set>
                                    <p:animEffect transition="in" filter="wipe(left)">
                                      <p:cBhvr>
                                        <p:cTn id="53" dur="1000"/>
                                        <p:tgtEl>
                                          <p:spTgt spid="47"/>
                                        </p:tgtEl>
                                      </p:cBhvr>
                                    </p:animEffect>
                                  </p:childTnLst>
                                </p:cTn>
                              </p:par>
                              <p:par>
                                <p:cTn id="54" presetID="22" presetClass="entr" presetSubtype="8" fill="hold" nodeType="withEffect">
                                  <p:stCondLst>
                                    <p:cond delay="1700"/>
                                  </p:stCondLst>
                                  <p:childTnLst>
                                    <p:set>
                                      <p:cBhvr>
                                        <p:cTn id="55" dur="1" fill="hold">
                                          <p:stCondLst>
                                            <p:cond delay="0"/>
                                          </p:stCondLst>
                                        </p:cTn>
                                        <p:tgtEl>
                                          <p:spTgt spid="46"/>
                                        </p:tgtEl>
                                        <p:attrNameLst>
                                          <p:attrName>style.visibility</p:attrName>
                                        </p:attrNameLst>
                                      </p:cBhvr>
                                      <p:to>
                                        <p:strVal val="visible"/>
                                      </p:to>
                                    </p:set>
                                    <p:animEffect transition="in" filter="wipe(left)">
                                      <p:cBhvr>
                                        <p:cTn id="56" dur="1000"/>
                                        <p:tgtEl>
                                          <p:spTgt spid="46"/>
                                        </p:tgtEl>
                                      </p:cBhvr>
                                    </p:animEffect>
                                  </p:childTnLst>
                                </p:cTn>
                              </p:par>
                              <p:par>
                                <p:cTn id="57" presetID="22" presetClass="entr" presetSubtype="4" fill="hold" nodeType="withEffect">
                                  <p:stCondLst>
                                    <p:cond delay="2600"/>
                                  </p:stCondLst>
                                  <p:childTnLst>
                                    <p:set>
                                      <p:cBhvr>
                                        <p:cTn id="58" dur="1" fill="hold">
                                          <p:stCondLst>
                                            <p:cond delay="0"/>
                                          </p:stCondLst>
                                        </p:cTn>
                                        <p:tgtEl>
                                          <p:spTgt spid="74"/>
                                        </p:tgtEl>
                                        <p:attrNameLst>
                                          <p:attrName>style.visibility</p:attrName>
                                        </p:attrNameLst>
                                      </p:cBhvr>
                                      <p:to>
                                        <p:strVal val="visible"/>
                                      </p:to>
                                    </p:set>
                                    <p:animEffect transition="in" filter="wipe(down)">
                                      <p:cBhvr>
                                        <p:cTn id="59"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45" grpId="0"/>
      <p:bldP spid="57" grpId="0" animBg="1"/>
      <p:bldP spid="58" grpId="0" animBg="1"/>
      <p:bldP spid="60" grpId="0"/>
      <p:bldP spid="61"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DC9D6-EFB5-5CB9-9568-DEEFAE53BB6D}"/>
            </a:ext>
          </a:extLst>
        </p:cNvPr>
        <p:cNvGrpSpPr/>
        <p:nvPr/>
      </p:nvGrpSpPr>
      <p:grpSpPr>
        <a:xfrm>
          <a:off x="0" y="0"/>
          <a:ext cx="0" cy="0"/>
          <a:chOff x="0" y="0"/>
          <a:chExt cx="0" cy="0"/>
        </a:xfrm>
      </p:grpSpPr>
      <p:pic>
        <p:nvPicPr>
          <p:cNvPr id="12" name="Picture 11" descr="A black grid with lines and dots&#10;&#10;Description automatically generated">
            <a:extLst>
              <a:ext uri="{FF2B5EF4-FFF2-40B4-BE49-F238E27FC236}">
                <a16:creationId xmlns:a16="http://schemas.microsoft.com/office/drawing/2014/main" id="{6B58CCDF-E1D8-51B7-EE5A-2DA4E0EF44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5723" y="1447329"/>
            <a:ext cx="9900554" cy="4799261"/>
          </a:xfrm>
          <a:prstGeom prst="rect">
            <a:avLst/>
          </a:prstGeom>
        </p:spPr>
      </p:pic>
      <p:sp>
        <p:nvSpPr>
          <p:cNvPr id="2" name="Title 1">
            <a:extLst>
              <a:ext uri="{FF2B5EF4-FFF2-40B4-BE49-F238E27FC236}">
                <a16:creationId xmlns:a16="http://schemas.microsoft.com/office/drawing/2014/main" id="{DD0B4906-B2D2-6CEB-E2C5-5D7E9479D0CE}"/>
              </a:ext>
            </a:extLst>
          </p:cNvPr>
          <p:cNvSpPr>
            <a:spLocks noGrp="1"/>
          </p:cNvSpPr>
          <p:nvPr>
            <p:ph type="ctrTitle"/>
          </p:nvPr>
        </p:nvSpPr>
        <p:spPr>
          <a:xfrm>
            <a:off x="566352" y="37896"/>
            <a:ext cx="10215948" cy="631751"/>
          </a:xfrm>
        </p:spPr>
        <p:txBody>
          <a:bodyPr/>
          <a:lstStyle/>
          <a:p>
            <a:r>
              <a:rPr lang="en-GB" dirty="0"/>
              <a:t>1-Dimensional Root-Finding – Bracketing Algorithm Preparation </a:t>
            </a:r>
          </a:p>
        </p:txBody>
      </p:sp>
      <p:sp>
        <p:nvSpPr>
          <p:cNvPr id="10" name="Text Placeholder 2">
            <a:extLst>
              <a:ext uri="{FF2B5EF4-FFF2-40B4-BE49-F238E27FC236}">
                <a16:creationId xmlns:a16="http://schemas.microsoft.com/office/drawing/2014/main" id="{8B23ED73-8A59-E64B-43EA-4F32E5141BB0}"/>
              </a:ext>
            </a:extLst>
          </p:cNvPr>
          <p:cNvSpPr>
            <a:spLocks noGrp="1"/>
          </p:cNvSpPr>
          <p:nvPr>
            <p:ph type="body" sz="quarter" idx="10"/>
          </p:nvPr>
        </p:nvSpPr>
        <p:spPr>
          <a:xfrm>
            <a:off x="527050" y="6435725"/>
            <a:ext cx="3692525" cy="315913"/>
          </a:xfrm>
        </p:spPr>
        <p:txBody>
          <a:bodyPr/>
          <a:lstStyle/>
          <a:p>
            <a:r>
              <a:rPr lang="en-US" sz="1400" dirty="0"/>
              <a:t>European Equity Option - Calibration &amp; Pricing</a:t>
            </a:r>
            <a:endParaRPr lang="en-GB" dirty="0"/>
          </a:p>
          <a:p>
            <a:endParaRPr lang="en-GB" dirty="0"/>
          </a:p>
        </p:txBody>
      </p:sp>
      <p:cxnSp>
        <p:nvCxnSpPr>
          <p:cNvPr id="19" name="Straight Arrow Connector 18">
            <a:extLst>
              <a:ext uri="{FF2B5EF4-FFF2-40B4-BE49-F238E27FC236}">
                <a16:creationId xmlns:a16="http://schemas.microsoft.com/office/drawing/2014/main" id="{7470EFB2-25F5-6830-16C0-8DE15EB3D38E}"/>
              </a:ext>
            </a:extLst>
          </p:cNvPr>
          <p:cNvCxnSpPr>
            <a:cxnSpLocks/>
          </p:cNvCxnSpPr>
          <p:nvPr/>
        </p:nvCxnSpPr>
        <p:spPr>
          <a:xfrm>
            <a:off x="6160529" y="3375935"/>
            <a:ext cx="1467069" cy="0"/>
          </a:xfrm>
          <a:prstGeom prst="straightConnector1">
            <a:avLst/>
          </a:prstGeom>
          <a:ln>
            <a:headEnd type="triangle"/>
            <a:tailEnd type="triangle"/>
          </a:ln>
        </p:spPr>
        <p:style>
          <a:lnRef idx="1">
            <a:schemeClr val="accent3"/>
          </a:lnRef>
          <a:fillRef idx="0">
            <a:schemeClr val="accent3"/>
          </a:fillRef>
          <a:effectRef idx="0">
            <a:schemeClr val="accent3"/>
          </a:effectRef>
          <a:fontRef idx="minor">
            <a:schemeClr val="tx1"/>
          </a:fontRef>
        </p:style>
      </p:cxnSp>
      <p:sp>
        <p:nvSpPr>
          <p:cNvPr id="23" name="TextBox 22">
            <a:extLst>
              <a:ext uri="{FF2B5EF4-FFF2-40B4-BE49-F238E27FC236}">
                <a16:creationId xmlns:a16="http://schemas.microsoft.com/office/drawing/2014/main" id="{485FB376-AA27-C2F6-658A-AA8BC57FD2B1}"/>
              </a:ext>
            </a:extLst>
          </p:cNvPr>
          <p:cNvSpPr txBox="1"/>
          <p:nvPr/>
        </p:nvSpPr>
        <p:spPr>
          <a:xfrm>
            <a:off x="6160529" y="3060681"/>
            <a:ext cx="1174750" cy="307777"/>
          </a:xfrm>
          <a:prstGeom prst="rect">
            <a:avLst/>
          </a:prstGeom>
          <a:noFill/>
        </p:spPr>
        <p:txBody>
          <a:bodyPr wrap="square" rtlCol="0">
            <a:spAutoFit/>
          </a:bodyPr>
          <a:lstStyle/>
          <a:p>
            <a:pPr algn="ctr"/>
            <a:r>
              <a:rPr lang="en-GB" sz="1400" dirty="0">
                <a:solidFill>
                  <a:schemeClr val="accent3"/>
                </a:solidFill>
              </a:rPr>
              <a:t>New Guess</a:t>
            </a:r>
          </a:p>
        </p:txBody>
      </p:sp>
      <p:sp>
        <p:nvSpPr>
          <p:cNvPr id="24" name="TextBox 23">
            <a:extLst>
              <a:ext uri="{FF2B5EF4-FFF2-40B4-BE49-F238E27FC236}">
                <a16:creationId xmlns:a16="http://schemas.microsoft.com/office/drawing/2014/main" id="{DB546B34-1B43-6865-65A8-E322A8E6F644}"/>
              </a:ext>
            </a:extLst>
          </p:cNvPr>
          <p:cNvSpPr txBox="1"/>
          <p:nvPr/>
        </p:nvSpPr>
        <p:spPr>
          <a:xfrm>
            <a:off x="901700" y="5940303"/>
            <a:ext cx="965200" cy="369332"/>
          </a:xfrm>
          <a:prstGeom prst="rect">
            <a:avLst/>
          </a:prstGeom>
          <a:solidFill>
            <a:schemeClr val="accent1"/>
          </a:solidFill>
        </p:spPr>
        <p:txBody>
          <a:bodyPr wrap="square" rtlCol="0">
            <a:spAutoFit/>
          </a:bodyPr>
          <a:lstStyle/>
          <a:p>
            <a:pPr algn="ctr"/>
            <a:r>
              <a:rPr lang="en-GB" b="1" dirty="0">
                <a:solidFill>
                  <a:schemeClr val="bg1"/>
                </a:solidFill>
              </a:rPr>
              <a:t>Step 3</a:t>
            </a:r>
          </a:p>
        </p:txBody>
      </p:sp>
      <p:sp>
        <p:nvSpPr>
          <p:cNvPr id="26" name="TextBox 25">
            <a:extLst>
              <a:ext uri="{FF2B5EF4-FFF2-40B4-BE49-F238E27FC236}">
                <a16:creationId xmlns:a16="http://schemas.microsoft.com/office/drawing/2014/main" id="{3E38C283-E081-F125-5859-9833B281B375}"/>
              </a:ext>
            </a:extLst>
          </p:cNvPr>
          <p:cNvSpPr txBox="1"/>
          <p:nvPr/>
        </p:nvSpPr>
        <p:spPr>
          <a:xfrm>
            <a:off x="11385936" y="3587234"/>
            <a:ext cx="708025" cy="369332"/>
          </a:xfrm>
          <a:prstGeom prst="rect">
            <a:avLst/>
          </a:prstGeom>
          <a:noFill/>
        </p:spPr>
        <p:txBody>
          <a:bodyPr wrap="square" rtlCol="0">
            <a:spAutoFit/>
          </a:bodyPr>
          <a:lstStyle/>
          <a:p>
            <a:pPr algn="ctr"/>
            <a:r>
              <a:rPr lang="en-GB" sz="900" dirty="0">
                <a:solidFill>
                  <a:srgbClr val="C00000"/>
                </a:solidFill>
              </a:rPr>
              <a:t>Upper Bound</a:t>
            </a:r>
          </a:p>
        </p:txBody>
      </p:sp>
      <p:cxnSp>
        <p:nvCxnSpPr>
          <p:cNvPr id="11" name="Straight Arrow Connector 10">
            <a:extLst>
              <a:ext uri="{FF2B5EF4-FFF2-40B4-BE49-F238E27FC236}">
                <a16:creationId xmlns:a16="http://schemas.microsoft.com/office/drawing/2014/main" id="{2D8D23FC-22DC-2B85-A804-1B25B9E348C4}"/>
              </a:ext>
            </a:extLst>
          </p:cNvPr>
          <p:cNvCxnSpPr>
            <a:cxnSpLocks/>
          </p:cNvCxnSpPr>
          <p:nvPr/>
        </p:nvCxnSpPr>
        <p:spPr>
          <a:xfrm>
            <a:off x="11062279" y="3783568"/>
            <a:ext cx="4554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7938E49-CA46-E346-C77E-A706B06B9BF3}"/>
              </a:ext>
            </a:extLst>
          </p:cNvPr>
          <p:cNvSpPr txBox="1"/>
          <p:nvPr/>
        </p:nvSpPr>
        <p:spPr>
          <a:xfrm>
            <a:off x="212339" y="3584845"/>
            <a:ext cx="708025" cy="369332"/>
          </a:xfrm>
          <a:prstGeom prst="rect">
            <a:avLst/>
          </a:prstGeom>
          <a:noFill/>
        </p:spPr>
        <p:txBody>
          <a:bodyPr wrap="square" rtlCol="0">
            <a:spAutoFit/>
          </a:bodyPr>
          <a:lstStyle/>
          <a:p>
            <a:pPr algn="ctr"/>
            <a:r>
              <a:rPr lang="en-GB" sz="900" dirty="0">
                <a:solidFill>
                  <a:srgbClr val="C00000"/>
                </a:solidFill>
              </a:rPr>
              <a:t>Lower Bound</a:t>
            </a:r>
          </a:p>
        </p:txBody>
      </p:sp>
      <p:cxnSp>
        <p:nvCxnSpPr>
          <p:cNvPr id="27" name="Straight Arrow Connector 26">
            <a:extLst>
              <a:ext uri="{FF2B5EF4-FFF2-40B4-BE49-F238E27FC236}">
                <a16:creationId xmlns:a16="http://schemas.microsoft.com/office/drawing/2014/main" id="{703DC54B-A475-FCF7-4FBE-4D2F98B50EAA}"/>
              </a:ext>
            </a:extLst>
          </p:cNvPr>
          <p:cNvCxnSpPr>
            <a:cxnSpLocks/>
          </p:cNvCxnSpPr>
          <p:nvPr/>
        </p:nvCxnSpPr>
        <p:spPr>
          <a:xfrm flipH="1">
            <a:off x="806064" y="3757843"/>
            <a:ext cx="3609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011959A-834B-5DD0-6E61-A8765DF6BA26}"/>
              </a:ext>
            </a:extLst>
          </p:cNvPr>
          <p:cNvSpPr txBox="1"/>
          <p:nvPr/>
        </p:nvSpPr>
        <p:spPr>
          <a:xfrm>
            <a:off x="3454400" y="2670603"/>
            <a:ext cx="1104900" cy="230832"/>
          </a:xfrm>
          <a:prstGeom prst="rect">
            <a:avLst/>
          </a:prstGeom>
          <a:noFill/>
        </p:spPr>
        <p:txBody>
          <a:bodyPr wrap="square" rtlCol="0">
            <a:spAutoFit/>
          </a:bodyPr>
          <a:lstStyle/>
          <a:p>
            <a:pPr algn="ctr"/>
            <a:r>
              <a:rPr lang="en-US" sz="900" dirty="0">
                <a:solidFill>
                  <a:schemeClr val="bg1">
                    <a:lumMod val="85000"/>
                  </a:schemeClr>
                </a:solidFill>
              </a:rPr>
              <a:t>Previous f(Guess)</a:t>
            </a:r>
            <a:endParaRPr lang="en-GB" sz="900" dirty="0">
              <a:solidFill>
                <a:schemeClr val="bg1">
                  <a:lumMod val="85000"/>
                </a:schemeClr>
              </a:solidFill>
            </a:endParaRPr>
          </a:p>
        </p:txBody>
      </p:sp>
      <p:sp>
        <p:nvSpPr>
          <p:cNvPr id="6" name="TextBox 5">
            <a:extLst>
              <a:ext uri="{FF2B5EF4-FFF2-40B4-BE49-F238E27FC236}">
                <a16:creationId xmlns:a16="http://schemas.microsoft.com/office/drawing/2014/main" id="{CEFF7BC7-67F9-04EA-6F4B-648E737D085A}"/>
              </a:ext>
            </a:extLst>
          </p:cNvPr>
          <p:cNvSpPr txBox="1"/>
          <p:nvPr/>
        </p:nvSpPr>
        <p:spPr>
          <a:xfrm>
            <a:off x="7075148" y="3966877"/>
            <a:ext cx="1104900" cy="230832"/>
          </a:xfrm>
          <a:prstGeom prst="rect">
            <a:avLst/>
          </a:prstGeom>
          <a:noFill/>
        </p:spPr>
        <p:txBody>
          <a:bodyPr wrap="square" rtlCol="0">
            <a:spAutoFit/>
          </a:bodyPr>
          <a:lstStyle/>
          <a:p>
            <a:pPr algn="ctr"/>
            <a:r>
              <a:rPr lang="en-US" sz="900" dirty="0">
                <a:solidFill>
                  <a:schemeClr val="bg1">
                    <a:lumMod val="85000"/>
                  </a:schemeClr>
                </a:solidFill>
              </a:rPr>
              <a:t>Previous Guess</a:t>
            </a:r>
            <a:endParaRPr lang="en-GB" sz="900" dirty="0">
              <a:solidFill>
                <a:schemeClr val="bg1">
                  <a:lumMod val="85000"/>
                </a:schemeClr>
              </a:solidFil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E472E80-5ED2-AF89-170D-2F4A75AD2752}"/>
                  </a:ext>
                </a:extLst>
              </p:cNvPr>
              <p:cNvSpPr txBox="1"/>
              <p:nvPr/>
            </p:nvSpPr>
            <p:spPr>
              <a:xfrm>
                <a:off x="4714492" y="882928"/>
                <a:ext cx="2179571" cy="5013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𝐺𝑢𝑒𝑠𝑠</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𝑀𝑖𝑛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𝑀𝑎𝑥</m:t>
                              </m:r>
                            </m:sub>
                          </m:sSub>
                        </m:num>
                        <m:den>
                          <m:r>
                            <a:rPr lang="en-US" b="0" i="1" smtClean="0">
                              <a:latin typeface="Cambria Math" panose="02040503050406030204" pitchFamily="18" charset="0"/>
                            </a:rPr>
                            <m:t>2</m:t>
                          </m:r>
                        </m:den>
                      </m:f>
                    </m:oMath>
                  </m:oMathPara>
                </a14:m>
                <a:endParaRPr lang="en-GB" dirty="0"/>
              </a:p>
            </p:txBody>
          </p:sp>
        </mc:Choice>
        <mc:Fallback xmlns="">
          <p:sp>
            <p:nvSpPr>
              <p:cNvPr id="15" name="TextBox 14">
                <a:extLst>
                  <a:ext uri="{FF2B5EF4-FFF2-40B4-BE49-F238E27FC236}">
                    <a16:creationId xmlns:a16="http://schemas.microsoft.com/office/drawing/2014/main" id="{7E472E80-5ED2-AF89-170D-2F4A75AD2752}"/>
                  </a:ext>
                </a:extLst>
              </p:cNvPr>
              <p:cNvSpPr txBox="1">
                <a:spLocks noRot="1" noChangeAspect="1" noMove="1" noResize="1" noEditPoints="1" noAdjustHandles="1" noChangeArrowheads="1" noChangeShapeType="1" noTextEdit="1"/>
              </p:cNvSpPr>
              <p:nvPr/>
            </p:nvSpPr>
            <p:spPr>
              <a:xfrm>
                <a:off x="4714492" y="882928"/>
                <a:ext cx="2179571" cy="501356"/>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684898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7E0A-F6F2-E36B-B5AA-3D9BF4DFA743}"/>
              </a:ext>
            </a:extLst>
          </p:cNvPr>
          <p:cNvSpPr>
            <a:spLocks noGrp="1"/>
          </p:cNvSpPr>
          <p:nvPr>
            <p:ph type="ctrTitle"/>
          </p:nvPr>
        </p:nvSpPr>
        <p:spPr/>
        <p:txBody>
          <a:bodyPr/>
          <a:lstStyle/>
          <a:p>
            <a:r>
              <a:rPr lang="en-GB" dirty="0"/>
              <a:t>Equations Simplification</a:t>
            </a:r>
          </a:p>
        </p:txBody>
      </p:sp>
      <p:sp>
        <p:nvSpPr>
          <p:cNvPr id="3" name="Text Placeholder 2">
            <a:extLst>
              <a:ext uri="{FF2B5EF4-FFF2-40B4-BE49-F238E27FC236}">
                <a16:creationId xmlns:a16="http://schemas.microsoft.com/office/drawing/2014/main" id="{FDEBF38B-B654-5760-9989-A8E21C835AA0}"/>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mc:AlternateContent xmlns:mc="http://schemas.openxmlformats.org/markup-compatibility/2006" xmlns:a14="http://schemas.microsoft.com/office/drawing/2010/main">
        <mc:Choice Requires="a14">
          <p:sp>
            <p:nvSpPr>
              <p:cNvPr id="7" name="TextBox 57">
                <a:extLst>
                  <a:ext uri="{FF2B5EF4-FFF2-40B4-BE49-F238E27FC236}">
                    <a16:creationId xmlns:a16="http://schemas.microsoft.com/office/drawing/2014/main" id="{EBBE87B7-4498-F6B8-486C-E6C31DDC25F1}"/>
                  </a:ext>
                </a:extLst>
              </p:cNvPr>
              <p:cNvSpPr txBox="1"/>
              <p:nvPr/>
            </p:nvSpPr>
            <p:spPr>
              <a:xfrm>
                <a:off x="6654208" y="1054589"/>
                <a:ext cx="3435556" cy="369332"/>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𝑉</m:t>
                          </m:r>
                        </m:e>
                        <m:sub>
                          <m:r>
                            <a:rPr lang="en-GB" sz="2400" b="0" i="1" smtClean="0">
                              <a:latin typeface="Cambria Math" panose="02040503050406030204" pitchFamily="18" charset="0"/>
                            </a:rPr>
                            <m:t>𝑡</m:t>
                          </m:r>
                        </m:sub>
                      </m:sSub>
                      <m:r>
                        <a:rPr lang="en-GB" sz="2400" i="1">
                          <a:latin typeface="Cambria Math" panose="02040503050406030204" pitchFamily="18" charset="0"/>
                        </a:rPr>
                        <m:t>=</m:t>
                      </m:r>
                      <m:r>
                        <a:rPr lang="en-GB" sz="2400" i="1">
                          <a:latin typeface="Cambria Math" panose="02040503050406030204" pitchFamily="18" charset="0"/>
                        </a:rPr>
                        <m:t>𝐷</m:t>
                      </m:r>
                      <m:sSub>
                        <m:sSubPr>
                          <m:ctrlPr>
                            <a:rPr lang="en-GB" sz="2400" i="1">
                              <a:latin typeface="Cambria Math" panose="02040503050406030204" pitchFamily="18" charset="0"/>
                            </a:rPr>
                          </m:ctrlPr>
                        </m:sSubPr>
                        <m:e>
                          <m:r>
                            <a:rPr lang="en-GB" sz="2400" i="1">
                              <a:latin typeface="Cambria Math" panose="02040503050406030204" pitchFamily="18" charset="0"/>
                            </a:rPr>
                            <m:t>𝐹</m:t>
                          </m:r>
                        </m:e>
                        <m:sub>
                          <m:r>
                            <a:rPr lang="en-GB" sz="2400" i="1">
                              <a:latin typeface="Cambria Math" panose="02040503050406030204" pitchFamily="18" charset="0"/>
                            </a:rPr>
                            <m:t>𝑡</m:t>
                          </m:r>
                        </m:sub>
                      </m:sSub>
                      <m:r>
                        <a:rPr lang="en-GB" sz="2400" i="1">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m:t>
                      </m:r>
                      <m:sSub>
                        <m:sSubPr>
                          <m:ctrlPr>
                            <a:rPr lang="en-GB" sz="2400" i="1" smtClean="0">
                              <a:solidFill>
                                <a:schemeClr val="tx1"/>
                              </a:solidFill>
                              <a:latin typeface="Cambria Math" panose="02040503050406030204" pitchFamily="18" charset="0"/>
                            </a:rPr>
                          </m:ctrlPr>
                        </m:sSubPr>
                        <m:e>
                          <m:r>
                            <a:rPr lang="en-GB" sz="2400" b="0" i="1">
                              <a:solidFill>
                                <a:schemeClr val="tx1"/>
                              </a:solidFill>
                              <a:latin typeface="Cambria Math" panose="02040503050406030204" pitchFamily="18" charset="0"/>
                            </a:rPr>
                            <m:t>𝐹</m:t>
                          </m:r>
                        </m:e>
                        <m:sub>
                          <m:r>
                            <a:rPr lang="en-GB" sz="2400" b="0" i="1">
                              <a:solidFill>
                                <a:schemeClr val="tx1"/>
                              </a:solidFill>
                              <a:latin typeface="Cambria Math" panose="02040503050406030204" pitchFamily="18" charset="0"/>
                            </a:rPr>
                            <m:t>𝑡</m:t>
                          </m:r>
                        </m:sub>
                      </m:sSub>
                      <m:r>
                        <a:rPr lang="en-GB" sz="2400" b="0" i="1">
                          <a:solidFill>
                            <a:schemeClr val="tx1"/>
                          </a:solidFill>
                          <a:latin typeface="Cambria Math" panose="02040503050406030204" pitchFamily="18" charset="0"/>
                          <a:ea typeface="Cambria Math" panose="02040503050406030204" pitchFamily="18" charset="0"/>
                        </a:rPr>
                        <m:t>∙</m:t>
                      </m:r>
                      <m:r>
                        <a:rPr lang="en-GB" sz="2400" b="1" i="1" smtClean="0">
                          <a:solidFill>
                            <a:schemeClr val="accent1"/>
                          </a:solidFill>
                          <a:latin typeface="Cambria Math" panose="02040503050406030204" pitchFamily="18" charset="0"/>
                          <a:ea typeface="Cambria Math" panose="02040503050406030204" pitchFamily="18" charset="0"/>
                        </a:rPr>
                        <m:t>𝜶</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rPr>
                        <m:t>𝐾</m:t>
                      </m:r>
                      <m:r>
                        <a:rPr lang="en-GB" sz="2400" b="0" i="1" smtClean="0">
                          <a:latin typeface="Cambria Math" panose="02040503050406030204" pitchFamily="18" charset="0"/>
                          <a:ea typeface="Cambria Math" panose="02040503050406030204" pitchFamily="18" charset="0"/>
                        </a:rPr>
                        <m:t>∙</m:t>
                      </m:r>
                      <m:r>
                        <a:rPr lang="en-GB" sz="2400" b="1" i="1" smtClean="0">
                          <a:solidFill>
                            <a:schemeClr val="accent1"/>
                          </a:solidFill>
                          <a:latin typeface="Cambria Math" panose="02040503050406030204" pitchFamily="18" charset="0"/>
                          <a:ea typeface="Cambria Math" panose="02040503050406030204" pitchFamily="18" charset="0"/>
                        </a:rPr>
                        <m:t>𝜷</m:t>
                      </m:r>
                      <m:r>
                        <a:rPr lang="en-GB" sz="2400" b="1" i="1" smtClean="0">
                          <a:solidFill>
                            <a:schemeClr val="tx1"/>
                          </a:solidFill>
                          <a:latin typeface="Cambria Math" panose="02040503050406030204" pitchFamily="18" charset="0"/>
                          <a:ea typeface="Cambria Math" panose="02040503050406030204" pitchFamily="18" charset="0"/>
                        </a:rPr>
                        <m:t>)</m:t>
                      </m:r>
                    </m:oMath>
                  </m:oMathPara>
                </a14:m>
                <a:endParaRPr lang="en-GB" sz="2400" b="1" i="1" dirty="0">
                  <a:latin typeface="Cambria Math" panose="02040503050406030204" pitchFamily="18" charset="0"/>
                </a:endParaRPr>
              </a:p>
            </p:txBody>
          </p:sp>
        </mc:Choice>
        <mc:Fallback xmlns="">
          <p:sp>
            <p:nvSpPr>
              <p:cNvPr id="7" name="TextBox 57">
                <a:extLst>
                  <a:ext uri="{FF2B5EF4-FFF2-40B4-BE49-F238E27FC236}">
                    <a16:creationId xmlns:a16="http://schemas.microsoft.com/office/drawing/2014/main" id="{EBBE87B7-4498-F6B8-486C-E6C31DDC25F1}"/>
                  </a:ext>
                </a:extLst>
              </p:cNvPr>
              <p:cNvSpPr txBox="1">
                <a:spLocks noRot="1" noChangeAspect="1" noMove="1" noResize="1" noEditPoints="1" noAdjustHandles="1" noChangeArrowheads="1" noChangeShapeType="1" noTextEdit="1"/>
              </p:cNvSpPr>
              <p:nvPr/>
            </p:nvSpPr>
            <p:spPr>
              <a:xfrm>
                <a:off x="6654208" y="1054589"/>
                <a:ext cx="3435556" cy="369332"/>
              </a:xfrm>
              <a:prstGeom prst="rect">
                <a:avLst/>
              </a:prstGeom>
              <a:blipFill>
                <a:blip r:embed="rId3"/>
                <a:stretch>
                  <a:fillRect l="-1776" r="-2842" b="-36066"/>
                </a:stretch>
              </a:blipFill>
            </p:spPr>
            <p:txBody>
              <a:bodyPr/>
              <a:lstStyle/>
              <a:p>
                <a:r>
                  <a:rPr lang="en-GB">
                    <a:noFill/>
                  </a:rPr>
                  <a:t> </a:t>
                </a:r>
              </a:p>
            </p:txBody>
          </p:sp>
        </mc:Fallback>
      </mc:AlternateContent>
      <p:sp>
        <p:nvSpPr>
          <p:cNvPr id="34" name="TextBox 33">
            <a:extLst>
              <a:ext uri="{FF2B5EF4-FFF2-40B4-BE49-F238E27FC236}">
                <a16:creationId xmlns:a16="http://schemas.microsoft.com/office/drawing/2014/main" id="{AC38ABFB-B15C-2156-C075-F0D04BD3B0B6}"/>
              </a:ext>
            </a:extLst>
          </p:cNvPr>
          <p:cNvSpPr txBox="1"/>
          <p:nvPr/>
        </p:nvSpPr>
        <p:spPr>
          <a:xfrm>
            <a:off x="238539" y="1885899"/>
            <a:ext cx="5592417" cy="461665"/>
          </a:xfrm>
          <a:prstGeom prst="rect">
            <a:avLst/>
          </a:prstGeom>
          <a:solidFill>
            <a:schemeClr val="bg1">
              <a:lumMod val="95000"/>
            </a:schemeClr>
          </a:solidFill>
        </p:spPr>
        <p:txBody>
          <a:bodyPr wrap="square" rtlCol="0">
            <a:spAutoFit/>
          </a:bodyPr>
          <a:lstStyle/>
          <a:p>
            <a:pPr algn="ctr"/>
            <a:r>
              <a:rPr lang="en-GB" sz="2400" b="1" dirty="0"/>
              <a:t>CALL</a:t>
            </a:r>
          </a:p>
        </p:txBody>
      </p:sp>
      <p:sp>
        <p:nvSpPr>
          <p:cNvPr id="35" name="TextBox 34">
            <a:extLst>
              <a:ext uri="{FF2B5EF4-FFF2-40B4-BE49-F238E27FC236}">
                <a16:creationId xmlns:a16="http://schemas.microsoft.com/office/drawing/2014/main" id="{63188E1F-06EE-3465-A691-D6E97FA19765}"/>
              </a:ext>
            </a:extLst>
          </p:cNvPr>
          <p:cNvSpPr txBox="1"/>
          <p:nvPr/>
        </p:nvSpPr>
        <p:spPr>
          <a:xfrm>
            <a:off x="5830956" y="1885898"/>
            <a:ext cx="6122501" cy="461665"/>
          </a:xfrm>
          <a:prstGeom prst="rect">
            <a:avLst/>
          </a:prstGeom>
          <a:solidFill>
            <a:schemeClr val="bg1">
              <a:lumMod val="95000"/>
            </a:schemeClr>
          </a:solidFill>
        </p:spPr>
        <p:txBody>
          <a:bodyPr wrap="square" rtlCol="0">
            <a:spAutoFit/>
          </a:bodyPr>
          <a:lstStyle/>
          <a:p>
            <a:pPr algn="ctr"/>
            <a:r>
              <a:rPr lang="en-GB" sz="2400" b="1" dirty="0"/>
              <a:t>PUT</a:t>
            </a:r>
          </a:p>
        </p:txBody>
      </p:sp>
      <p:cxnSp>
        <p:nvCxnSpPr>
          <p:cNvPr id="36" name="Straight Connector 35">
            <a:extLst>
              <a:ext uri="{FF2B5EF4-FFF2-40B4-BE49-F238E27FC236}">
                <a16:creationId xmlns:a16="http://schemas.microsoft.com/office/drawing/2014/main" id="{72FAD299-873D-9CD6-1C59-ADC64FFFBD11}"/>
              </a:ext>
            </a:extLst>
          </p:cNvPr>
          <p:cNvCxnSpPr>
            <a:cxnSpLocks/>
          </p:cNvCxnSpPr>
          <p:nvPr/>
        </p:nvCxnSpPr>
        <p:spPr>
          <a:xfrm>
            <a:off x="5830956" y="1885897"/>
            <a:ext cx="0" cy="3389485"/>
          </a:xfrm>
          <a:prstGeom prst="line">
            <a:avLst/>
          </a:prstGeom>
        </p:spPr>
        <p:style>
          <a:lnRef idx="3">
            <a:schemeClr val="accent5"/>
          </a:lnRef>
          <a:fillRef idx="0">
            <a:schemeClr val="accent5"/>
          </a:fillRef>
          <a:effectRef idx="2">
            <a:schemeClr val="accent5"/>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FC3AFA06-14D4-9469-10C5-58867E4376ED}"/>
                  </a:ext>
                </a:extLst>
              </p:cNvPr>
              <p:cNvSpPr txBox="1"/>
              <p:nvPr/>
            </p:nvSpPr>
            <p:spPr>
              <a:xfrm>
                <a:off x="962783" y="2642751"/>
                <a:ext cx="122238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i="1" smtClean="0">
                          <a:latin typeface="Cambria Math" panose="02040503050406030204" pitchFamily="18" charset="0"/>
                          <a:ea typeface="Cambria Math" panose="02040503050406030204" pitchFamily="18" charset="0"/>
                        </a:rPr>
                        <m:t>𝛼</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𝑁</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1</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43" name="TextBox 42">
                <a:extLst>
                  <a:ext uri="{FF2B5EF4-FFF2-40B4-BE49-F238E27FC236}">
                    <a16:creationId xmlns:a16="http://schemas.microsoft.com/office/drawing/2014/main" id="{FC3AFA06-14D4-9469-10C5-58867E4376ED}"/>
                  </a:ext>
                </a:extLst>
              </p:cNvPr>
              <p:cNvSpPr txBox="1">
                <a:spLocks noRot="1" noChangeAspect="1" noMove="1" noResize="1" noEditPoints="1" noAdjustHandles="1" noChangeArrowheads="1" noChangeShapeType="1" noTextEdit="1"/>
              </p:cNvSpPr>
              <p:nvPr/>
            </p:nvSpPr>
            <p:spPr>
              <a:xfrm>
                <a:off x="962783" y="2642751"/>
                <a:ext cx="1222386" cy="307777"/>
              </a:xfrm>
              <a:prstGeom prst="rect">
                <a:avLst/>
              </a:prstGeom>
              <a:blipFill>
                <a:blip r:embed="rId4"/>
                <a:stretch>
                  <a:fillRect l="-2500" t="-4000" r="-7500" b="-36000"/>
                </a:stretch>
              </a:blipFill>
            </p:spPr>
            <p:txBody>
              <a:bodyPr/>
              <a:lstStyle/>
              <a:p>
                <a:r>
                  <a:rPr lang="en-GB">
                    <a:noFill/>
                  </a:rPr>
                  <a:t> </a:t>
                </a:r>
              </a:p>
            </p:txBody>
          </p:sp>
        </mc:Fallback>
      </mc:AlternateContent>
      <p:cxnSp>
        <p:nvCxnSpPr>
          <p:cNvPr id="44" name="Straight Connector 43">
            <a:extLst>
              <a:ext uri="{FF2B5EF4-FFF2-40B4-BE49-F238E27FC236}">
                <a16:creationId xmlns:a16="http://schemas.microsoft.com/office/drawing/2014/main" id="{C3F95F7F-D804-5D35-6752-298227B6B742}"/>
              </a:ext>
            </a:extLst>
          </p:cNvPr>
          <p:cNvCxnSpPr>
            <a:cxnSpLocks/>
          </p:cNvCxnSpPr>
          <p:nvPr/>
        </p:nvCxnSpPr>
        <p:spPr>
          <a:xfrm>
            <a:off x="2983063" y="2383370"/>
            <a:ext cx="0" cy="2892012"/>
          </a:xfrm>
          <a:prstGeom prst="line">
            <a:avLst/>
          </a:prstGeom>
          <a:ln>
            <a:prstDash val="dash"/>
          </a:ln>
        </p:spPr>
        <p:style>
          <a:lnRef idx="3">
            <a:schemeClr val="accent5"/>
          </a:lnRef>
          <a:fillRef idx="0">
            <a:schemeClr val="accent5"/>
          </a:fillRef>
          <a:effectRef idx="2">
            <a:schemeClr val="accent5"/>
          </a:effectRef>
          <a:fontRef idx="minor">
            <a:schemeClr val="tx1"/>
          </a:fontRef>
        </p:style>
      </p:cxnSp>
      <p:cxnSp>
        <p:nvCxnSpPr>
          <p:cNvPr id="50" name="Straight Connector 49">
            <a:extLst>
              <a:ext uri="{FF2B5EF4-FFF2-40B4-BE49-F238E27FC236}">
                <a16:creationId xmlns:a16="http://schemas.microsoft.com/office/drawing/2014/main" id="{F3CCC4CE-88FB-8179-0239-83039D01BC94}"/>
              </a:ext>
            </a:extLst>
          </p:cNvPr>
          <p:cNvCxnSpPr>
            <a:cxnSpLocks/>
          </p:cNvCxnSpPr>
          <p:nvPr/>
        </p:nvCxnSpPr>
        <p:spPr>
          <a:xfrm>
            <a:off x="8892206" y="2383370"/>
            <a:ext cx="0" cy="2892012"/>
          </a:xfrm>
          <a:prstGeom prst="line">
            <a:avLst/>
          </a:prstGeom>
          <a:ln>
            <a:prstDash val="dash"/>
          </a:ln>
        </p:spPr>
        <p:style>
          <a:lnRef idx="3">
            <a:schemeClr val="accent5"/>
          </a:lnRef>
          <a:fillRef idx="0">
            <a:schemeClr val="accent5"/>
          </a:fillRef>
          <a:effectRef idx="2">
            <a:schemeClr val="accent5"/>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81AE9869-CE80-94FB-DA1A-55EDC71BB556}"/>
                  </a:ext>
                </a:extLst>
              </p:cNvPr>
              <p:cNvSpPr txBox="1"/>
              <p:nvPr/>
            </p:nvSpPr>
            <p:spPr>
              <a:xfrm>
                <a:off x="3609115" y="2642752"/>
                <a:ext cx="142231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i="1" smtClean="0">
                          <a:latin typeface="Cambria Math" panose="02040503050406030204" pitchFamily="18" charset="0"/>
                          <a:ea typeface="Cambria Math" panose="02040503050406030204" pitchFamily="18" charset="0"/>
                        </a:rPr>
                        <m:t>𝛽</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𝑁</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2</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51" name="TextBox 50">
                <a:extLst>
                  <a:ext uri="{FF2B5EF4-FFF2-40B4-BE49-F238E27FC236}">
                    <a16:creationId xmlns:a16="http://schemas.microsoft.com/office/drawing/2014/main" id="{81AE9869-CE80-94FB-DA1A-55EDC71BB556}"/>
                  </a:ext>
                </a:extLst>
              </p:cNvPr>
              <p:cNvSpPr txBox="1">
                <a:spLocks noRot="1" noChangeAspect="1" noMove="1" noResize="1" noEditPoints="1" noAdjustHandles="1" noChangeArrowheads="1" noChangeShapeType="1" noTextEdit="1"/>
              </p:cNvSpPr>
              <p:nvPr/>
            </p:nvSpPr>
            <p:spPr>
              <a:xfrm>
                <a:off x="3609115" y="2642752"/>
                <a:ext cx="1422312" cy="307777"/>
              </a:xfrm>
              <a:prstGeom prst="rect">
                <a:avLst/>
              </a:prstGeom>
              <a:blipFill>
                <a:blip r:embed="rId5"/>
                <a:stretch>
                  <a:fillRect l="-5579" t="-4000" r="-6438" b="-36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BAE364D-57E6-0878-A31F-0F4F0318609F}"/>
                  </a:ext>
                </a:extLst>
              </p:cNvPr>
              <p:cNvSpPr txBox="1"/>
              <p:nvPr/>
            </p:nvSpPr>
            <p:spPr>
              <a:xfrm>
                <a:off x="6654208" y="2642751"/>
                <a:ext cx="160710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i="1" smtClean="0">
                          <a:latin typeface="Cambria Math" panose="02040503050406030204" pitchFamily="18" charset="0"/>
                          <a:ea typeface="Cambria Math" panose="02040503050406030204" pitchFamily="18" charset="0"/>
                        </a:rPr>
                        <m:t>𝛼</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𝑁</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1</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52" name="TextBox 51">
                <a:extLst>
                  <a:ext uri="{FF2B5EF4-FFF2-40B4-BE49-F238E27FC236}">
                    <a16:creationId xmlns:a16="http://schemas.microsoft.com/office/drawing/2014/main" id="{CBAE364D-57E6-0878-A31F-0F4F0318609F}"/>
                  </a:ext>
                </a:extLst>
              </p:cNvPr>
              <p:cNvSpPr txBox="1">
                <a:spLocks noRot="1" noChangeAspect="1" noMove="1" noResize="1" noEditPoints="1" noAdjustHandles="1" noChangeArrowheads="1" noChangeShapeType="1" noTextEdit="1"/>
              </p:cNvSpPr>
              <p:nvPr/>
            </p:nvSpPr>
            <p:spPr>
              <a:xfrm>
                <a:off x="6654208" y="2642751"/>
                <a:ext cx="1607107" cy="307777"/>
              </a:xfrm>
              <a:prstGeom prst="rect">
                <a:avLst/>
              </a:prstGeom>
              <a:blipFill>
                <a:blip r:embed="rId6"/>
                <a:stretch>
                  <a:fillRect l="-1901" t="-4000" r="-5703" b="-36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2722488-0E9A-EA25-AA9A-2DE90A9BC2E1}"/>
                  </a:ext>
                </a:extLst>
              </p:cNvPr>
              <p:cNvSpPr txBox="1"/>
              <p:nvPr/>
            </p:nvSpPr>
            <p:spPr>
              <a:xfrm>
                <a:off x="9504217" y="2647507"/>
                <a:ext cx="142231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i="1" smtClean="0">
                          <a:latin typeface="Cambria Math" panose="02040503050406030204" pitchFamily="18" charset="0"/>
                          <a:ea typeface="Cambria Math" panose="02040503050406030204" pitchFamily="18" charset="0"/>
                        </a:rPr>
                        <m:t>𝛽</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𝑁</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2</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53" name="TextBox 52">
                <a:extLst>
                  <a:ext uri="{FF2B5EF4-FFF2-40B4-BE49-F238E27FC236}">
                    <a16:creationId xmlns:a16="http://schemas.microsoft.com/office/drawing/2014/main" id="{12722488-0E9A-EA25-AA9A-2DE90A9BC2E1}"/>
                  </a:ext>
                </a:extLst>
              </p:cNvPr>
              <p:cNvSpPr txBox="1">
                <a:spLocks noRot="1" noChangeAspect="1" noMove="1" noResize="1" noEditPoints="1" noAdjustHandles="1" noChangeArrowheads="1" noChangeShapeType="1" noTextEdit="1"/>
              </p:cNvSpPr>
              <p:nvPr/>
            </p:nvSpPr>
            <p:spPr>
              <a:xfrm>
                <a:off x="9504217" y="2647507"/>
                <a:ext cx="1422312" cy="307777"/>
              </a:xfrm>
              <a:prstGeom prst="rect">
                <a:avLst/>
              </a:prstGeom>
              <a:blipFill>
                <a:blip r:embed="rId7"/>
                <a:stretch>
                  <a:fillRect l="-5579" t="-1961" r="-6438" b="-3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6E2FEF7-1EB2-C491-EE6B-FCF1A8AB5C85}"/>
                  </a:ext>
                </a:extLst>
              </p:cNvPr>
              <p:cNvSpPr txBox="1"/>
              <p:nvPr/>
            </p:nvSpPr>
            <p:spPr>
              <a:xfrm>
                <a:off x="6888313" y="3091827"/>
                <a:ext cx="163089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ea typeface="Cambria Math" panose="02040503050406030204" pitchFamily="18" charset="0"/>
                        </a:rPr>
                        <m:t>=−1+</m:t>
                      </m:r>
                      <m:r>
                        <a:rPr lang="en-GB" sz="2000" b="0" i="1" smtClean="0">
                          <a:latin typeface="Cambria Math" panose="02040503050406030204" pitchFamily="18" charset="0"/>
                          <a:ea typeface="Cambria Math" panose="02040503050406030204" pitchFamily="18" charset="0"/>
                        </a:rPr>
                        <m:t>𝑁</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1</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54" name="TextBox 53">
                <a:extLst>
                  <a:ext uri="{FF2B5EF4-FFF2-40B4-BE49-F238E27FC236}">
                    <a16:creationId xmlns:a16="http://schemas.microsoft.com/office/drawing/2014/main" id="{E6E2FEF7-1EB2-C491-EE6B-FCF1A8AB5C85}"/>
                  </a:ext>
                </a:extLst>
              </p:cNvPr>
              <p:cNvSpPr txBox="1">
                <a:spLocks noRot="1" noChangeAspect="1" noMove="1" noResize="1" noEditPoints="1" noAdjustHandles="1" noChangeArrowheads="1" noChangeShapeType="1" noTextEdit="1"/>
              </p:cNvSpPr>
              <p:nvPr/>
            </p:nvSpPr>
            <p:spPr>
              <a:xfrm>
                <a:off x="6888313" y="3091827"/>
                <a:ext cx="1630896" cy="307777"/>
              </a:xfrm>
              <a:prstGeom prst="rect">
                <a:avLst/>
              </a:prstGeom>
              <a:blipFill>
                <a:blip r:embed="rId8"/>
                <a:stretch>
                  <a:fillRect l="-1493" t="-1961" r="-5224" b="-3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820CE65-7C4D-2ACB-D927-249E7E90F038}"/>
                  </a:ext>
                </a:extLst>
              </p:cNvPr>
              <p:cNvSpPr txBox="1"/>
              <p:nvPr/>
            </p:nvSpPr>
            <p:spPr>
              <a:xfrm>
                <a:off x="9760633" y="3091826"/>
                <a:ext cx="144449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ea typeface="Cambria Math" panose="02040503050406030204" pitchFamily="18" charset="0"/>
                        </a:rPr>
                        <m:t>=1−</m:t>
                      </m:r>
                      <m:r>
                        <a:rPr lang="en-GB" sz="2000" b="0" i="1" smtClean="0">
                          <a:latin typeface="Cambria Math" panose="02040503050406030204" pitchFamily="18" charset="0"/>
                          <a:ea typeface="Cambria Math" panose="02040503050406030204" pitchFamily="18" charset="0"/>
                        </a:rPr>
                        <m:t>𝑁</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2</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55" name="TextBox 54">
                <a:extLst>
                  <a:ext uri="{FF2B5EF4-FFF2-40B4-BE49-F238E27FC236}">
                    <a16:creationId xmlns:a16="http://schemas.microsoft.com/office/drawing/2014/main" id="{7820CE65-7C4D-2ACB-D927-249E7E90F038}"/>
                  </a:ext>
                </a:extLst>
              </p:cNvPr>
              <p:cNvSpPr txBox="1">
                <a:spLocks noRot="1" noChangeAspect="1" noMove="1" noResize="1" noEditPoints="1" noAdjustHandles="1" noChangeArrowheads="1" noChangeShapeType="1" noTextEdit="1"/>
              </p:cNvSpPr>
              <p:nvPr/>
            </p:nvSpPr>
            <p:spPr>
              <a:xfrm>
                <a:off x="9760633" y="3091826"/>
                <a:ext cx="1444498" cy="307777"/>
              </a:xfrm>
              <a:prstGeom prst="rect">
                <a:avLst/>
              </a:prstGeom>
              <a:blipFill>
                <a:blip r:embed="rId9"/>
                <a:stretch>
                  <a:fillRect l="-1266" t="-1961" r="-5907" b="-3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1A9F7C3F-AB84-2250-D813-9C3DE0F6843D}"/>
                  </a:ext>
                </a:extLst>
              </p:cNvPr>
              <p:cNvSpPr txBox="1"/>
              <p:nvPr/>
            </p:nvSpPr>
            <p:spPr>
              <a:xfrm>
                <a:off x="7069650" y="5711868"/>
                <a:ext cx="609834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𝑁</m:t>
                      </m:r>
                      <m:d>
                        <m:dPr>
                          <m:ctrlPr>
                            <a:rPr lang="en-GB" sz="1400" b="0" i="1" smtClean="0">
                              <a:latin typeface="Cambria Math" panose="02040503050406030204" pitchFamily="18" charset="0"/>
                            </a:rPr>
                          </m:ctrlPr>
                        </m:dPr>
                        <m:e>
                          <m:r>
                            <a:rPr lang="en-GB" sz="1400" b="0" i="1" smtClean="0">
                              <a:latin typeface="Cambria Math" panose="02040503050406030204" pitchFamily="18" charset="0"/>
                            </a:rPr>
                            <m:t>𝑥</m:t>
                          </m:r>
                        </m:e>
                      </m:d>
                      <m:r>
                        <a:rPr lang="en-GB" sz="1400" b="0" i="1" smtClean="0">
                          <a:latin typeface="Cambria Math" panose="02040503050406030204" pitchFamily="18" charset="0"/>
                        </a:rPr>
                        <m:t>→</m:t>
                      </m:r>
                      <m:r>
                        <a:rPr lang="en-GB" sz="1400" b="0" i="1" smtClean="0">
                          <a:latin typeface="Cambria Math" panose="02040503050406030204" pitchFamily="18" charset="0"/>
                        </a:rPr>
                        <m:t>𝐶𝑢𝑚𝑢𝑙𝑎𝑡𝑖𝑣𝑒</m:t>
                      </m:r>
                      <m:r>
                        <a:rPr lang="en-GB" sz="1400" b="0" i="1" smtClean="0">
                          <a:latin typeface="Cambria Math" panose="02040503050406030204" pitchFamily="18" charset="0"/>
                        </a:rPr>
                        <m:t> </m:t>
                      </m:r>
                      <m:r>
                        <a:rPr lang="en-GB" sz="1400" b="0" i="1" smtClean="0">
                          <a:latin typeface="Cambria Math" panose="02040503050406030204" pitchFamily="18" charset="0"/>
                        </a:rPr>
                        <m:t>𝐷𝑖𝑠𝑡𝑟𝑖𝑏𝑢𝑡𝑖𝑜𝑛</m:t>
                      </m:r>
                      <m:r>
                        <a:rPr lang="en-GB" sz="1400" b="0" i="1" smtClean="0">
                          <a:latin typeface="Cambria Math" panose="02040503050406030204" pitchFamily="18" charset="0"/>
                        </a:rPr>
                        <m:t> </m:t>
                      </m:r>
                      <m:r>
                        <a:rPr lang="en-GB" sz="1400" b="0" i="1" smtClean="0">
                          <a:latin typeface="Cambria Math" panose="02040503050406030204" pitchFamily="18" charset="0"/>
                        </a:rPr>
                        <m:t>𝐹𝑢𝑛𝑐𝑡𝑖𝑜𝑛</m:t>
                      </m:r>
                      <m:r>
                        <a:rPr lang="en-GB" sz="1400" b="0" i="1" smtClean="0">
                          <a:latin typeface="Cambria Math" panose="02040503050406030204" pitchFamily="18" charset="0"/>
                        </a:rPr>
                        <m:t> (</m:t>
                      </m:r>
                      <m:r>
                        <a:rPr lang="en-GB" sz="1400" b="0" i="1" smtClean="0">
                          <a:latin typeface="Cambria Math" panose="02040503050406030204" pitchFamily="18" charset="0"/>
                        </a:rPr>
                        <m:t>𝐶𝐷𝐹</m:t>
                      </m:r>
                      <m:r>
                        <a:rPr lang="en-GB" sz="1400" b="0" i="1" smtClean="0">
                          <a:latin typeface="Cambria Math" panose="02040503050406030204" pitchFamily="18" charset="0"/>
                        </a:rPr>
                        <m:t>)</m:t>
                      </m:r>
                    </m:oMath>
                  </m:oMathPara>
                </a14:m>
                <a:endParaRPr lang="en-GB" dirty="0"/>
              </a:p>
            </p:txBody>
          </p:sp>
        </mc:Choice>
        <mc:Fallback xmlns="">
          <p:sp>
            <p:nvSpPr>
              <p:cNvPr id="68" name="TextBox 67">
                <a:extLst>
                  <a:ext uri="{FF2B5EF4-FFF2-40B4-BE49-F238E27FC236}">
                    <a16:creationId xmlns:a16="http://schemas.microsoft.com/office/drawing/2014/main" id="{1A9F7C3F-AB84-2250-D813-9C3DE0F6843D}"/>
                  </a:ext>
                </a:extLst>
              </p:cNvPr>
              <p:cNvSpPr txBox="1">
                <a:spLocks noRot="1" noChangeAspect="1" noMove="1" noResize="1" noEditPoints="1" noAdjustHandles="1" noChangeArrowheads="1" noChangeShapeType="1" noTextEdit="1"/>
              </p:cNvSpPr>
              <p:nvPr/>
            </p:nvSpPr>
            <p:spPr>
              <a:xfrm>
                <a:off x="7069650" y="5711868"/>
                <a:ext cx="6098344" cy="307777"/>
              </a:xfrm>
              <a:prstGeom prst="rect">
                <a:avLst/>
              </a:prstGeom>
              <a:blipFill>
                <a:blip r:embed="rId10"/>
                <a:stretch>
                  <a:fillRect b="-8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57">
                <a:extLst>
                  <a:ext uri="{FF2B5EF4-FFF2-40B4-BE49-F238E27FC236}">
                    <a16:creationId xmlns:a16="http://schemas.microsoft.com/office/drawing/2014/main" id="{C77AD4B9-0B0C-C89C-636F-23F123CFAF9D}"/>
                  </a:ext>
                </a:extLst>
              </p:cNvPr>
              <p:cNvSpPr txBox="1"/>
              <p:nvPr/>
            </p:nvSpPr>
            <p:spPr>
              <a:xfrm>
                <a:off x="566352" y="819602"/>
                <a:ext cx="4958152" cy="29046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GB" sz="1800" i="1" smtClean="0">
                          <a:latin typeface="Cambria Math" panose="02040503050406030204" pitchFamily="18" charset="0"/>
                        </a:rPr>
                        <m:t>𝐶𝑎𝑙𝑙</m:t>
                      </m:r>
                      <m:r>
                        <a:rPr lang="en-GB" sz="1800" i="1" smtClean="0">
                          <a:latin typeface="Cambria Math" panose="02040503050406030204" pitchFamily="18" charset="0"/>
                        </a:rPr>
                        <m:t> →</m:t>
                      </m:r>
                      <m:sSub>
                        <m:sSubPr>
                          <m:ctrlPr>
                            <a:rPr lang="en-GB" sz="1800" i="1">
                              <a:latin typeface="Cambria Math" panose="02040503050406030204" pitchFamily="18" charset="0"/>
                            </a:rPr>
                          </m:ctrlPr>
                        </m:sSubPr>
                        <m:e>
                          <m:r>
                            <a:rPr lang="en-GB" sz="1800" i="1">
                              <a:latin typeface="Cambria Math" panose="02040503050406030204" pitchFamily="18" charset="0"/>
                            </a:rPr>
                            <m:t>𝐶</m:t>
                          </m:r>
                        </m:e>
                        <m:sub>
                          <m:r>
                            <a:rPr lang="en-GB" sz="1800" i="1">
                              <a:latin typeface="Cambria Math" panose="02040503050406030204" pitchFamily="18" charset="0"/>
                            </a:rPr>
                            <m:t>𝑡</m:t>
                          </m:r>
                        </m:sub>
                      </m:sSub>
                      <m:r>
                        <a:rPr lang="en-GB" sz="1800" i="1">
                          <a:latin typeface="Cambria Math" panose="02040503050406030204" pitchFamily="18" charset="0"/>
                        </a:rPr>
                        <m:t>=</m:t>
                      </m:r>
                      <m:sSub>
                        <m:sSubPr>
                          <m:ctrlPr>
                            <a:rPr lang="en-GB" sz="1800" i="1" smtClean="0">
                              <a:solidFill>
                                <a:schemeClr val="tx1"/>
                              </a:solidFill>
                              <a:latin typeface="Cambria Math" panose="02040503050406030204" pitchFamily="18" charset="0"/>
                            </a:rPr>
                          </m:ctrlPr>
                        </m:sSubPr>
                        <m:e>
                          <m:r>
                            <a:rPr lang="en-GB" sz="1800" b="0" i="1">
                              <a:solidFill>
                                <a:schemeClr val="tx1"/>
                              </a:solidFill>
                              <a:latin typeface="Cambria Math" panose="02040503050406030204" pitchFamily="18" charset="0"/>
                            </a:rPr>
                            <m:t>𝐹</m:t>
                          </m:r>
                        </m:e>
                        <m:sub>
                          <m:r>
                            <a:rPr lang="en-GB" sz="1800" b="0" i="1">
                              <a:solidFill>
                                <a:schemeClr val="tx1"/>
                              </a:solidFill>
                              <a:latin typeface="Cambria Math" panose="02040503050406030204" pitchFamily="18" charset="0"/>
                            </a:rPr>
                            <m:t>𝑡</m:t>
                          </m:r>
                        </m:sub>
                      </m:sSub>
                      <m:r>
                        <a:rPr lang="en-GB" sz="1800" b="0" i="1">
                          <a:solidFill>
                            <a:schemeClr val="tx1"/>
                          </a:solidFill>
                          <a:latin typeface="Cambria Math" panose="02040503050406030204" pitchFamily="18" charset="0"/>
                          <a:ea typeface="Cambria Math" panose="02040503050406030204" pitchFamily="18" charset="0"/>
                        </a:rPr>
                        <m:t>∙</m:t>
                      </m:r>
                      <m:r>
                        <a:rPr lang="en-GB" sz="1800" b="0" i="1">
                          <a:solidFill>
                            <a:schemeClr val="tx1"/>
                          </a:solidFill>
                          <a:latin typeface="Cambria Math" panose="02040503050406030204" pitchFamily="18" charset="0"/>
                        </a:rPr>
                        <m:t>𝐷</m:t>
                      </m:r>
                      <m:sSubSup>
                        <m:sSubSupPr>
                          <m:ctrlPr>
                            <a:rPr lang="en-GB" sz="1800" i="1" smtClean="0">
                              <a:solidFill>
                                <a:schemeClr val="tx1"/>
                              </a:solidFill>
                              <a:latin typeface="Cambria Math" panose="02040503050406030204" pitchFamily="18" charset="0"/>
                            </a:rPr>
                          </m:ctrlPr>
                        </m:sSubSupPr>
                        <m:e>
                          <m:r>
                            <a:rPr lang="en-GB" sz="1800" b="0" i="1">
                              <a:solidFill>
                                <a:schemeClr val="tx1"/>
                              </a:solidFill>
                              <a:latin typeface="Cambria Math" panose="02040503050406030204" pitchFamily="18" charset="0"/>
                            </a:rPr>
                            <m:t>𝐹</m:t>
                          </m:r>
                        </m:e>
                        <m:sub>
                          <m:r>
                            <a:rPr lang="en-GB" sz="1800" b="0" i="1">
                              <a:solidFill>
                                <a:schemeClr val="tx1"/>
                              </a:solidFill>
                              <a:latin typeface="Cambria Math" panose="02040503050406030204" pitchFamily="18" charset="0"/>
                            </a:rPr>
                            <m:t>𝑡</m:t>
                          </m:r>
                        </m:sub>
                        <m:sup>
                          <m:r>
                            <a:rPr lang="en-GB" sz="1800" b="0" i="1" smtClean="0">
                              <a:solidFill>
                                <a:schemeClr val="tx1"/>
                              </a:solidFill>
                              <a:latin typeface="Cambria Math" panose="02040503050406030204" pitchFamily="18" charset="0"/>
                            </a:rPr>
                            <m:t>𝐹𝑤𝑑</m:t>
                          </m:r>
                        </m:sup>
                      </m:sSubSup>
                      <m:r>
                        <a:rPr lang="en-GB" sz="1800" b="0" i="1" smtClean="0">
                          <a:latin typeface="Cambria Math" panose="02040503050406030204" pitchFamily="18" charset="0"/>
                          <a:ea typeface="Cambria Math" panose="02040503050406030204" pitchFamily="18" charset="0"/>
                        </a:rPr>
                        <m:t>∙</m:t>
                      </m:r>
                      <m:r>
                        <a:rPr lang="en-GB" sz="1800" b="1" i="1" smtClean="0">
                          <a:latin typeface="Cambria Math" panose="02040503050406030204" pitchFamily="18" charset="0"/>
                          <a:ea typeface="Cambria Math" panose="02040503050406030204" pitchFamily="18" charset="0"/>
                        </a:rPr>
                        <m:t>𝑵</m:t>
                      </m:r>
                      <m:d>
                        <m:dPr>
                          <m:ctrlPr>
                            <a:rPr lang="en-GB" sz="1800" b="1" i="1">
                              <a:latin typeface="Cambria Math" panose="02040503050406030204" pitchFamily="18" charset="0"/>
                            </a:rPr>
                          </m:ctrlPr>
                        </m:dPr>
                        <m:e>
                          <m:sSub>
                            <m:sSubPr>
                              <m:ctrlPr>
                                <a:rPr lang="en-GB" sz="1800" b="1" i="1">
                                  <a:latin typeface="Cambria Math" panose="02040503050406030204" pitchFamily="18" charset="0"/>
                                </a:rPr>
                              </m:ctrlPr>
                            </m:sSubPr>
                            <m:e>
                              <m:r>
                                <a:rPr lang="en-GB" sz="1800" b="1" i="1">
                                  <a:latin typeface="Cambria Math" panose="02040503050406030204" pitchFamily="18" charset="0"/>
                                </a:rPr>
                                <m:t>𝒅</m:t>
                              </m:r>
                            </m:e>
                            <m:sub>
                              <m:r>
                                <a:rPr lang="en-GB" sz="1800" b="1" i="1">
                                  <a:latin typeface="Cambria Math" panose="02040503050406030204" pitchFamily="18" charset="0"/>
                                </a:rPr>
                                <m:t>𝟏</m:t>
                              </m:r>
                            </m:sub>
                          </m:sSub>
                        </m:e>
                      </m:d>
                      <m:r>
                        <a:rPr lang="en-GB" sz="1800" b="0" i="1" smtClean="0">
                          <a:latin typeface="Cambria Math" panose="02040503050406030204" pitchFamily="18" charset="0"/>
                        </a:rPr>
                        <m:t>−</m:t>
                      </m:r>
                      <m:r>
                        <a:rPr lang="en-GB" sz="1800" b="0" i="1" smtClean="0">
                          <a:latin typeface="Cambria Math" panose="02040503050406030204" pitchFamily="18" charset="0"/>
                        </a:rPr>
                        <m:t>𝐾</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rPr>
                        <m:t>𝐷</m:t>
                      </m:r>
                      <m:sSub>
                        <m:sSubPr>
                          <m:ctrlPr>
                            <a:rPr lang="en-GB" sz="1800" i="1">
                              <a:latin typeface="Cambria Math" panose="02040503050406030204" pitchFamily="18" charset="0"/>
                            </a:rPr>
                          </m:ctrlPr>
                        </m:sSubPr>
                        <m:e>
                          <m:r>
                            <a:rPr lang="en-GB" sz="1800" i="1">
                              <a:latin typeface="Cambria Math" panose="02040503050406030204" pitchFamily="18" charset="0"/>
                            </a:rPr>
                            <m:t>𝐹</m:t>
                          </m:r>
                        </m:e>
                        <m:sub>
                          <m:r>
                            <a:rPr lang="en-GB" sz="1800" i="1">
                              <a:latin typeface="Cambria Math" panose="02040503050406030204" pitchFamily="18" charset="0"/>
                            </a:rPr>
                            <m:t>𝑡</m:t>
                          </m:r>
                        </m:sub>
                      </m:sSub>
                      <m:r>
                        <a:rPr lang="en-GB" sz="1800" b="0" i="1" smtClean="0">
                          <a:latin typeface="Cambria Math" panose="02040503050406030204" pitchFamily="18" charset="0"/>
                          <a:ea typeface="Cambria Math" panose="02040503050406030204" pitchFamily="18" charset="0"/>
                        </a:rPr>
                        <m:t>∙</m:t>
                      </m:r>
                      <m:r>
                        <a:rPr lang="en-GB" sz="1800" b="1" i="1">
                          <a:latin typeface="Cambria Math" panose="02040503050406030204" pitchFamily="18" charset="0"/>
                          <a:ea typeface="Cambria Math" panose="02040503050406030204" pitchFamily="18" charset="0"/>
                        </a:rPr>
                        <m:t>𝑵</m:t>
                      </m:r>
                      <m:d>
                        <m:dPr>
                          <m:ctrlPr>
                            <a:rPr lang="en-GB" sz="1800" b="1" i="1">
                              <a:latin typeface="Cambria Math" panose="02040503050406030204" pitchFamily="18" charset="0"/>
                            </a:rPr>
                          </m:ctrlPr>
                        </m:dPr>
                        <m:e>
                          <m:sSub>
                            <m:sSubPr>
                              <m:ctrlPr>
                                <a:rPr lang="en-GB" sz="1800" b="1" i="1">
                                  <a:latin typeface="Cambria Math" panose="02040503050406030204" pitchFamily="18" charset="0"/>
                                </a:rPr>
                              </m:ctrlPr>
                            </m:sSubPr>
                            <m:e>
                              <m:r>
                                <a:rPr lang="en-GB" sz="1800" b="1" i="1">
                                  <a:latin typeface="Cambria Math" panose="02040503050406030204" pitchFamily="18" charset="0"/>
                                </a:rPr>
                                <m:t>𝒅</m:t>
                              </m:r>
                            </m:e>
                            <m:sub>
                              <m:r>
                                <a:rPr lang="en-GB" sz="1800" b="1" i="1" smtClean="0">
                                  <a:latin typeface="Cambria Math" panose="02040503050406030204" pitchFamily="18" charset="0"/>
                                </a:rPr>
                                <m:t>𝟐</m:t>
                              </m:r>
                            </m:sub>
                          </m:sSub>
                        </m:e>
                      </m:d>
                    </m:oMath>
                  </m:oMathPara>
                </a14:m>
                <a:endParaRPr lang="en-GB" sz="1800" b="1" i="1" dirty="0">
                  <a:latin typeface="Cambria Math" panose="02040503050406030204" pitchFamily="18" charset="0"/>
                </a:endParaRPr>
              </a:p>
            </p:txBody>
          </p:sp>
        </mc:Choice>
        <mc:Fallback xmlns="">
          <p:sp>
            <p:nvSpPr>
              <p:cNvPr id="4" name="TextBox 57">
                <a:extLst>
                  <a:ext uri="{FF2B5EF4-FFF2-40B4-BE49-F238E27FC236}">
                    <a16:creationId xmlns:a16="http://schemas.microsoft.com/office/drawing/2014/main" id="{C77AD4B9-0B0C-C89C-636F-23F123CFAF9D}"/>
                  </a:ext>
                </a:extLst>
              </p:cNvPr>
              <p:cNvSpPr txBox="1">
                <a:spLocks noRot="1" noChangeAspect="1" noMove="1" noResize="1" noEditPoints="1" noAdjustHandles="1" noChangeArrowheads="1" noChangeShapeType="1" noTextEdit="1"/>
              </p:cNvSpPr>
              <p:nvPr/>
            </p:nvSpPr>
            <p:spPr>
              <a:xfrm>
                <a:off x="566352" y="819602"/>
                <a:ext cx="4958152" cy="290464"/>
              </a:xfrm>
              <a:prstGeom prst="rect">
                <a:avLst/>
              </a:prstGeom>
              <a:blipFill>
                <a:blip r:embed="rId11"/>
                <a:stretch>
                  <a:fillRect l="-984" b="-1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57">
                <a:extLst>
                  <a:ext uri="{FF2B5EF4-FFF2-40B4-BE49-F238E27FC236}">
                    <a16:creationId xmlns:a16="http://schemas.microsoft.com/office/drawing/2014/main" id="{B7E26D74-64A4-3019-E00B-6C43D81E34F8}"/>
                  </a:ext>
                </a:extLst>
              </p:cNvPr>
              <p:cNvSpPr txBox="1"/>
              <p:nvPr/>
            </p:nvSpPr>
            <p:spPr>
              <a:xfrm>
                <a:off x="547755" y="1328943"/>
                <a:ext cx="5252976" cy="29046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GB" sz="1800" i="1" smtClean="0">
                          <a:latin typeface="Cambria Math" panose="02040503050406030204" pitchFamily="18" charset="0"/>
                        </a:rPr>
                        <m:t>𝑃𝑢𝑡</m:t>
                      </m:r>
                      <m:r>
                        <a:rPr lang="en-GB" sz="1800" i="1" smtClean="0">
                          <a:latin typeface="Cambria Math" panose="02040503050406030204" pitchFamily="18" charset="0"/>
                        </a:rPr>
                        <m:t> →</m:t>
                      </m:r>
                      <m:sSub>
                        <m:sSubPr>
                          <m:ctrlPr>
                            <a:rPr lang="en-GB" sz="1800" i="1">
                              <a:latin typeface="Cambria Math" panose="02040503050406030204" pitchFamily="18" charset="0"/>
                            </a:rPr>
                          </m:ctrlPr>
                        </m:sSubPr>
                        <m:e>
                          <m:r>
                            <a:rPr lang="en-GB" sz="1800" i="1">
                              <a:latin typeface="Cambria Math" panose="02040503050406030204" pitchFamily="18" charset="0"/>
                            </a:rPr>
                            <m:t>𝑃</m:t>
                          </m:r>
                        </m:e>
                        <m:sub>
                          <m:r>
                            <a:rPr lang="en-GB" sz="1800" i="1">
                              <a:latin typeface="Cambria Math" panose="02040503050406030204" pitchFamily="18" charset="0"/>
                            </a:rPr>
                            <m:t>𝑡</m:t>
                          </m:r>
                        </m:sub>
                      </m:sSub>
                      <m:r>
                        <a:rPr lang="en-GB" sz="1800" i="1">
                          <a:latin typeface="Cambria Math" panose="02040503050406030204" pitchFamily="18" charset="0"/>
                        </a:rPr>
                        <m:t>=</m:t>
                      </m:r>
                      <m:r>
                        <a:rPr lang="en-GB" sz="1800" i="1">
                          <a:latin typeface="Cambria Math" panose="02040503050406030204" pitchFamily="18" charset="0"/>
                        </a:rPr>
                        <m:t>𝐾</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rPr>
                        <m:t>𝐷</m:t>
                      </m:r>
                      <m:sSub>
                        <m:sSubPr>
                          <m:ctrlPr>
                            <a:rPr lang="en-GB" sz="1800" i="1">
                              <a:latin typeface="Cambria Math" panose="02040503050406030204" pitchFamily="18" charset="0"/>
                            </a:rPr>
                          </m:ctrlPr>
                        </m:sSubPr>
                        <m:e>
                          <m:r>
                            <a:rPr lang="en-GB" sz="1800" i="1">
                              <a:latin typeface="Cambria Math" panose="02040503050406030204" pitchFamily="18" charset="0"/>
                            </a:rPr>
                            <m:t>𝐹</m:t>
                          </m:r>
                        </m:e>
                        <m:sub>
                          <m:r>
                            <a:rPr lang="en-GB" sz="1800" i="1">
                              <a:latin typeface="Cambria Math" panose="02040503050406030204" pitchFamily="18" charset="0"/>
                            </a:rPr>
                            <m:t>𝑡</m:t>
                          </m:r>
                        </m:sub>
                      </m:sSub>
                      <m:r>
                        <a:rPr lang="en-GB" sz="1800" i="1">
                          <a:latin typeface="Cambria Math" panose="02040503050406030204" pitchFamily="18" charset="0"/>
                          <a:ea typeface="Cambria Math" panose="02040503050406030204" pitchFamily="18" charset="0"/>
                        </a:rPr>
                        <m:t>∙</m:t>
                      </m:r>
                      <m:r>
                        <a:rPr lang="en-GB" sz="1800" b="1" i="1">
                          <a:latin typeface="Cambria Math" panose="02040503050406030204" pitchFamily="18" charset="0"/>
                          <a:ea typeface="Cambria Math" panose="02040503050406030204" pitchFamily="18" charset="0"/>
                        </a:rPr>
                        <m:t>𝑵</m:t>
                      </m:r>
                      <m:d>
                        <m:dPr>
                          <m:ctrlPr>
                            <a:rPr lang="en-GB" sz="1800" b="1" i="1">
                              <a:latin typeface="Cambria Math" panose="02040503050406030204" pitchFamily="18" charset="0"/>
                            </a:rPr>
                          </m:ctrlPr>
                        </m:dPr>
                        <m:e>
                          <m:r>
                            <a:rPr lang="en-GB" sz="1800" b="1" i="1">
                              <a:latin typeface="Cambria Math" panose="02040503050406030204" pitchFamily="18" charset="0"/>
                            </a:rPr>
                            <m:t>−</m:t>
                          </m:r>
                          <m:sSub>
                            <m:sSubPr>
                              <m:ctrlPr>
                                <a:rPr lang="en-GB" sz="1800" b="1" i="1">
                                  <a:latin typeface="Cambria Math" panose="02040503050406030204" pitchFamily="18" charset="0"/>
                                </a:rPr>
                              </m:ctrlPr>
                            </m:sSubPr>
                            <m:e>
                              <m:r>
                                <a:rPr lang="en-GB" sz="1800" b="1" i="1">
                                  <a:latin typeface="Cambria Math" panose="02040503050406030204" pitchFamily="18" charset="0"/>
                                </a:rPr>
                                <m:t>𝒅</m:t>
                              </m:r>
                            </m:e>
                            <m:sub>
                              <m:r>
                                <a:rPr lang="en-GB" sz="1800" b="1" i="1">
                                  <a:latin typeface="Cambria Math" panose="02040503050406030204" pitchFamily="18" charset="0"/>
                                </a:rPr>
                                <m:t>𝟐</m:t>
                              </m:r>
                            </m:sub>
                          </m:sSub>
                        </m:e>
                      </m:d>
                      <m:r>
                        <a:rPr lang="en-GB" sz="1800" i="1">
                          <a:latin typeface="Cambria Math" panose="02040503050406030204" pitchFamily="18" charset="0"/>
                        </a:rPr>
                        <m:t>−</m:t>
                      </m:r>
                      <m:sSub>
                        <m:sSubPr>
                          <m:ctrlPr>
                            <a:rPr lang="en-GB" sz="1800" i="1" smtClean="0">
                              <a:solidFill>
                                <a:schemeClr val="tx1"/>
                              </a:solidFill>
                              <a:latin typeface="Cambria Math" panose="02040503050406030204" pitchFamily="18" charset="0"/>
                            </a:rPr>
                          </m:ctrlPr>
                        </m:sSubPr>
                        <m:e>
                          <m:r>
                            <a:rPr lang="en-GB" sz="1800" b="0" i="1">
                              <a:solidFill>
                                <a:schemeClr val="tx1"/>
                              </a:solidFill>
                              <a:latin typeface="Cambria Math" panose="02040503050406030204" pitchFamily="18" charset="0"/>
                            </a:rPr>
                            <m:t>𝐹</m:t>
                          </m:r>
                        </m:e>
                        <m:sub>
                          <m:r>
                            <a:rPr lang="en-GB" sz="1800" b="0" i="1">
                              <a:solidFill>
                                <a:schemeClr val="tx1"/>
                              </a:solidFill>
                              <a:latin typeface="Cambria Math" panose="02040503050406030204" pitchFamily="18" charset="0"/>
                            </a:rPr>
                            <m:t>𝑡</m:t>
                          </m:r>
                        </m:sub>
                      </m:sSub>
                      <m:r>
                        <a:rPr lang="en-GB" sz="1800" b="0" i="1">
                          <a:solidFill>
                            <a:schemeClr val="tx1"/>
                          </a:solidFill>
                          <a:latin typeface="Cambria Math" panose="02040503050406030204" pitchFamily="18" charset="0"/>
                          <a:ea typeface="Cambria Math" panose="02040503050406030204" pitchFamily="18" charset="0"/>
                        </a:rPr>
                        <m:t>∙</m:t>
                      </m:r>
                      <m:r>
                        <a:rPr lang="en-GB" sz="1800" b="0" i="1">
                          <a:solidFill>
                            <a:schemeClr val="tx1"/>
                          </a:solidFill>
                          <a:latin typeface="Cambria Math" panose="02040503050406030204" pitchFamily="18" charset="0"/>
                        </a:rPr>
                        <m:t>𝐷</m:t>
                      </m:r>
                      <m:sSubSup>
                        <m:sSubSupPr>
                          <m:ctrlPr>
                            <a:rPr lang="en-GB" sz="1800" i="1" smtClean="0">
                              <a:solidFill>
                                <a:schemeClr val="tx1"/>
                              </a:solidFill>
                              <a:latin typeface="Cambria Math" panose="02040503050406030204" pitchFamily="18" charset="0"/>
                            </a:rPr>
                          </m:ctrlPr>
                        </m:sSubSupPr>
                        <m:e>
                          <m:r>
                            <a:rPr lang="en-GB" sz="1800" b="0" i="1">
                              <a:solidFill>
                                <a:schemeClr val="tx1"/>
                              </a:solidFill>
                              <a:latin typeface="Cambria Math" panose="02040503050406030204" pitchFamily="18" charset="0"/>
                            </a:rPr>
                            <m:t>𝐹</m:t>
                          </m:r>
                        </m:e>
                        <m:sub>
                          <m:r>
                            <a:rPr lang="en-GB" sz="1800" b="0" i="1">
                              <a:solidFill>
                                <a:schemeClr val="tx1"/>
                              </a:solidFill>
                              <a:latin typeface="Cambria Math" panose="02040503050406030204" pitchFamily="18" charset="0"/>
                            </a:rPr>
                            <m:t>𝑡</m:t>
                          </m:r>
                        </m:sub>
                        <m:sup>
                          <m:r>
                            <a:rPr lang="en-GB" sz="1800" b="0" i="1" smtClean="0">
                              <a:solidFill>
                                <a:schemeClr val="tx1"/>
                              </a:solidFill>
                              <a:latin typeface="Cambria Math" panose="02040503050406030204" pitchFamily="18" charset="0"/>
                            </a:rPr>
                            <m:t>𝐹𝑤𝑑</m:t>
                          </m:r>
                        </m:sup>
                      </m:sSubSup>
                      <m:r>
                        <a:rPr lang="en-GB" sz="1800" b="0" i="1" smtClean="0">
                          <a:latin typeface="Cambria Math" panose="02040503050406030204" pitchFamily="18" charset="0"/>
                          <a:ea typeface="Cambria Math" panose="02040503050406030204" pitchFamily="18" charset="0"/>
                        </a:rPr>
                        <m:t>∙</m:t>
                      </m:r>
                      <m:r>
                        <a:rPr lang="en-GB" sz="1800" b="1" i="1" smtClean="0">
                          <a:latin typeface="Cambria Math" panose="02040503050406030204" pitchFamily="18" charset="0"/>
                          <a:ea typeface="Cambria Math" panose="02040503050406030204" pitchFamily="18" charset="0"/>
                        </a:rPr>
                        <m:t>𝑵</m:t>
                      </m:r>
                      <m:d>
                        <m:dPr>
                          <m:ctrlPr>
                            <a:rPr lang="en-GB" sz="1800" b="1" i="1">
                              <a:latin typeface="Cambria Math" panose="02040503050406030204" pitchFamily="18" charset="0"/>
                            </a:rPr>
                          </m:ctrlPr>
                        </m:dPr>
                        <m:e>
                          <m:sSub>
                            <m:sSubPr>
                              <m:ctrlPr>
                                <a:rPr lang="en-GB" sz="1800" b="1" i="1">
                                  <a:latin typeface="Cambria Math" panose="02040503050406030204" pitchFamily="18" charset="0"/>
                                </a:rPr>
                              </m:ctrlPr>
                            </m:sSubPr>
                            <m:e>
                              <m:r>
                                <a:rPr lang="en-GB" sz="1800" b="1" i="1" smtClean="0">
                                  <a:latin typeface="Cambria Math" panose="02040503050406030204" pitchFamily="18" charset="0"/>
                                </a:rPr>
                                <m:t>−</m:t>
                              </m:r>
                              <m:r>
                                <a:rPr lang="en-GB" sz="1800" b="1" i="1">
                                  <a:latin typeface="Cambria Math" panose="02040503050406030204" pitchFamily="18" charset="0"/>
                                </a:rPr>
                                <m:t>𝒅</m:t>
                              </m:r>
                            </m:e>
                            <m:sub>
                              <m:r>
                                <a:rPr lang="en-GB" sz="1800" b="1" i="1">
                                  <a:latin typeface="Cambria Math" panose="02040503050406030204" pitchFamily="18" charset="0"/>
                                </a:rPr>
                                <m:t>𝟏</m:t>
                              </m:r>
                            </m:sub>
                          </m:sSub>
                        </m:e>
                      </m:d>
                    </m:oMath>
                  </m:oMathPara>
                </a14:m>
                <a:endParaRPr lang="en-GB" sz="1800" b="1" i="1" dirty="0">
                  <a:latin typeface="Cambria Math" panose="02040503050406030204" pitchFamily="18" charset="0"/>
                </a:endParaRPr>
              </a:p>
            </p:txBody>
          </p:sp>
        </mc:Choice>
        <mc:Fallback xmlns="">
          <p:sp>
            <p:nvSpPr>
              <p:cNvPr id="5" name="TextBox 57">
                <a:extLst>
                  <a:ext uri="{FF2B5EF4-FFF2-40B4-BE49-F238E27FC236}">
                    <a16:creationId xmlns:a16="http://schemas.microsoft.com/office/drawing/2014/main" id="{B7E26D74-64A4-3019-E00B-6C43D81E34F8}"/>
                  </a:ext>
                </a:extLst>
              </p:cNvPr>
              <p:cNvSpPr txBox="1">
                <a:spLocks noRot="1" noChangeAspect="1" noMove="1" noResize="1" noEditPoints="1" noAdjustHandles="1" noChangeArrowheads="1" noChangeShapeType="1" noTextEdit="1"/>
              </p:cNvSpPr>
              <p:nvPr/>
            </p:nvSpPr>
            <p:spPr>
              <a:xfrm>
                <a:off x="547755" y="1328943"/>
                <a:ext cx="5252976" cy="290464"/>
              </a:xfrm>
              <a:prstGeom prst="rect">
                <a:avLst/>
              </a:prstGeom>
              <a:blipFill>
                <a:blip r:embed="rId12"/>
                <a:stretch>
                  <a:fillRect l="-928" b="-16667"/>
                </a:stretch>
              </a:blipFill>
            </p:spPr>
            <p:txBody>
              <a:bodyPr/>
              <a:lstStyle/>
              <a:p>
                <a:r>
                  <a:rPr lang="en-GB">
                    <a:noFill/>
                  </a:rPr>
                  <a:t> </a:t>
                </a:r>
              </a:p>
            </p:txBody>
          </p:sp>
        </mc:Fallback>
      </mc:AlternateContent>
      <p:sp>
        <p:nvSpPr>
          <p:cNvPr id="6" name="Right Brace 5">
            <a:extLst>
              <a:ext uri="{FF2B5EF4-FFF2-40B4-BE49-F238E27FC236}">
                <a16:creationId xmlns:a16="http://schemas.microsoft.com/office/drawing/2014/main" id="{3C15A68F-307E-36CA-6759-D62E797E1BFD}"/>
              </a:ext>
            </a:extLst>
          </p:cNvPr>
          <p:cNvSpPr/>
          <p:nvPr/>
        </p:nvSpPr>
        <p:spPr>
          <a:xfrm>
            <a:off x="6096000" y="819602"/>
            <a:ext cx="295271" cy="79980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1038359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fade">
                                      <p:cBhvr>
                                        <p:cTn id="20" dur="500"/>
                                        <p:tgtEl>
                                          <p:spTgt spid="52"/>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fade">
                                      <p:cBhvr>
                                        <p:cTn id="33" dur="500"/>
                                        <p:tgtEl>
                                          <p:spTgt spid="53"/>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3" grpId="0"/>
      <p:bldP spid="51" grpId="0"/>
      <p:bldP spid="52" grpId="0"/>
      <p:bldP spid="53" grpId="0"/>
      <p:bldP spid="54" grpId="0"/>
      <p:bldP spid="55" grpId="0"/>
      <p:bldP spid="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5"/>
</p:tagLst>
</file>

<file path=ppt/theme/theme1.xml><?xml version="1.0" encoding="utf-8"?>
<a:theme xmlns:a="http://schemas.openxmlformats.org/drawingml/2006/main" name="Acadia Theme 2022">
  <a:themeElements>
    <a:clrScheme name="Custom 3">
      <a:dk1>
        <a:srgbClr val="666666"/>
      </a:dk1>
      <a:lt1>
        <a:srgbClr val="FFFFFF"/>
      </a:lt1>
      <a:dk2>
        <a:srgbClr val="B2B2B2"/>
      </a:dk2>
      <a:lt2>
        <a:srgbClr val="E7E6E6"/>
      </a:lt2>
      <a:accent1>
        <a:srgbClr val="D34811"/>
      </a:accent1>
      <a:accent2>
        <a:srgbClr val="24A5BA"/>
      </a:accent2>
      <a:accent3>
        <a:srgbClr val="2A5496"/>
      </a:accent3>
      <a:accent4>
        <a:srgbClr val="E59D1F"/>
      </a:accent4>
      <a:accent5>
        <a:srgbClr val="00856C"/>
      </a:accent5>
      <a:accent6>
        <a:srgbClr val="00D2C7"/>
      </a:accent6>
      <a:hlink>
        <a:srgbClr val="65B6A6"/>
      </a:hlink>
      <a:folHlink>
        <a:srgbClr val="65B6A6"/>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adia Theme 2022" id="{8636476F-61FE-4AD4-9CE9-DB884C89FA7F}" vid="{AF4FFBBC-C66D-4580-B8E5-1F185A5B6F96}"/>
    </a:ext>
  </a:extLst>
</a:theme>
</file>

<file path=ppt/theme/theme2.xml><?xml version="1.0" encoding="utf-8"?>
<a:theme xmlns:a="http://schemas.openxmlformats.org/drawingml/2006/main" name="Acadia Theme 2023">
  <a:themeElements>
    <a:clrScheme name="Custom 3">
      <a:dk1>
        <a:srgbClr val="666666"/>
      </a:dk1>
      <a:lt1>
        <a:srgbClr val="FFFFFF"/>
      </a:lt1>
      <a:dk2>
        <a:srgbClr val="B2B2B2"/>
      </a:dk2>
      <a:lt2>
        <a:srgbClr val="E7E6E6"/>
      </a:lt2>
      <a:accent1>
        <a:srgbClr val="D34811"/>
      </a:accent1>
      <a:accent2>
        <a:srgbClr val="24A5BA"/>
      </a:accent2>
      <a:accent3>
        <a:srgbClr val="2A5496"/>
      </a:accent3>
      <a:accent4>
        <a:srgbClr val="E59D1F"/>
      </a:accent4>
      <a:accent5>
        <a:srgbClr val="00856C"/>
      </a:accent5>
      <a:accent6>
        <a:srgbClr val="00D2C7"/>
      </a:accent6>
      <a:hlink>
        <a:srgbClr val="65B6A6"/>
      </a:hlink>
      <a:folHlink>
        <a:srgbClr val="65B6A6"/>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adia Theme 2023" id="{6370DFE0-E6CD-4267-BD43-A8B94FBE46D2}" vid="{1C511CAC-FF55-4154-9192-C446DD06EB8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Acadia Theme 2022</Template>
  <TotalTime>67141</TotalTime>
  <Words>19649</Words>
  <Application>Microsoft Office PowerPoint</Application>
  <PresentationFormat>Widescreen</PresentationFormat>
  <Paragraphs>2022</Paragraphs>
  <Slides>80</Slides>
  <Notes>67</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80</vt:i4>
      </vt:variant>
    </vt:vector>
  </HeadingPairs>
  <TitlesOfParts>
    <vt:vector size="96" baseType="lpstr">
      <vt:lpstr>-apple-system</vt:lpstr>
      <vt:lpstr>Aptos</vt:lpstr>
      <vt:lpstr>Aptos Narrow</vt:lpstr>
      <vt:lpstr>Arial</vt:lpstr>
      <vt:lpstr>Bahnschrift Light SemiCondensed</vt:lpstr>
      <vt:lpstr>Calibri</vt:lpstr>
      <vt:lpstr>Cambria Math</vt:lpstr>
      <vt:lpstr>Cascadia Mono</vt:lpstr>
      <vt:lpstr>SFRM1200</vt:lpstr>
      <vt:lpstr>SFTT1000</vt:lpstr>
      <vt:lpstr>SFTT1200</vt:lpstr>
      <vt:lpstr>Sofia Pro</vt:lpstr>
      <vt:lpstr>Times New Roman</vt:lpstr>
      <vt:lpstr>Wingdings</vt:lpstr>
      <vt:lpstr>Acadia Theme 2022</vt:lpstr>
      <vt:lpstr>Acadia Theme 2023</vt:lpstr>
      <vt:lpstr>Hands-on Guide to Pricing European Equity Options Adapted to Commodity Options</vt:lpstr>
      <vt:lpstr>Table of Content</vt:lpstr>
      <vt:lpstr>Additional Information</vt:lpstr>
      <vt:lpstr>Spreadsheet Additional Information</vt:lpstr>
      <vt:lpstr>PowerPoint Presentation</vt:lpstr>
      <vt:lpstr>Table of Content</vt:lpstr>
      <vt:lpstr>Black-Scholes Model (Black-73) vs Black Model (Black-76)</vt:lpstr>
      <vt:lpstr>Black-Scholes Model (Black-73) vs Black Model (Black-76)</vt:lpstr>
      <vt:lpstr>Equations Simplification</vt:lpstr>
      <vt:lpstr>Table of Content</vt:lpstr>
      <vt:lpstr>Model Inputs</vt:lpstr>
      <vt:lpstr>Model Inputs - Market Data</vt:lpstr>
      <vt:lpstr>Model Inputs - Market Data</vt:lpstr>
      <vt:lpstr>Model Inputs - Market Data</vt:lpstr>
      <vt:lpstr>Model Inputs - Market Data</vt:lpstr>
      <vt:lpstr>Model Inputs - Market Data</vt:lpstr>
      <vt:lpstr>Model Inputs - Market Data</vt:lpstr>
      <vt:lpstr>Model Inputs - Market Data</vt:lpstr>
      <vt:lpstr>Model Inputs – Instrument Data</vt:lpstr>
      <vt:lpstr>Table of Content</vt:lpstr>
      <vt:lpstr>Instrument Inputs</vt:lpstr>
      <vt:lpstr>Underlying Node – Equity Example</vt:lpstr>
      <vt:lpstr>Trade Details</vt:lpstr>
      <vt:lpstr>Cash-Settled Special Case</vt:lpstr>
      <vt:lpstr>Table of Content</vt:lpstr>
      <vt:lpstr>Equations Simplification</vt:lpstr>
      <vt:lpstr>Greeks &amp; Other Risk Measures</vt:lpstr>
      <vt:lpstr>Greeks &amp; Other Risk Measures</vt:lpstr>
      <vt:lpstr>Greeks &amp; Other Risk Measures</vt:lpstr>
      <vt:lpstr>Greeks &amp; Other Risk Measures</vt:lpstr>
      <vt:lpstr>Greeks &amp; Other Risk Measures</vt:lpstr>
      <vt:lpstr>Hands-on Guide to Pricing European Equity Options</vt:lpstr>
      <vt:lpstr>ORE Curve Configuration &amp; Market Data Inputs</vt:lpstr>
      <vt:lpstr>Market Data Schema</vt:lpstr>
      <vt:lpstr>Market Data Schema</vt:lpstr>
      <vt:lpstr>Market Data Schema</vt:lpstr>
      <vt:lpstr>Equity Option Example</vt:lpstr>
      <vt:lpstr>ORE Equity Curve Configuration</vt:lpstr>
      <vt:lpstr>Interpolation</vt:lpstr>
      <vt:lpstr>Equity Forward Curve – Data Adjustment for Interpolation</vt:lpstr>
      <vt:lpstr>Equity Forward Curve – Data Adjustment for Interpolation</vt:lpstr>
      <vt:lpstr>Extrapolation</vt:lpstr>
      <vt:lpstr>Quotes Data – Conceptual Representation</vt:lpstr>
      <vt:lpstr>Equity Option Premium Case - Equity Forward Calculation</vt:lpstr>
      <vt:lpstr>Equity Option Premium Case - Equity Forward Calculation</vt:lpstr>
      <vt:lpstr>Hands-on Guide to Pricing European Equity Options</vt:lpstr>
      <vt:lpstr>Table of Content</vt:lpstr>
      <vt:lpstr>ORE Equity Volatility Configuration</vt:lpstr>
      <vt:lpstr>ORE Equity Volatility Configuration</vt:lpstr>
      <vt:lpstr>Market Data Schema</vt:lpstr>
      <vt:lpstr>ORE Equity Volatility Configuration</vt:lpstr>
      <vt:lpstr>Market Data Schema</vt:lpstr>
      <vt:lpstr>Market Data Schema</vt:lpstr>
      <vt:lpstr>Equity Volatility Curve</vt:lpstr>
      <vt:lpstr>ORE Equity Volatility Configuration</vt:lpstr>
      <vt:lpstr>Market Data Schema</vt:lpstr>
      <vt:lpstr>Market Data Schema</vt:lpstr>
      <vt:lpstr>ORE Equity Volatility Configuration</vt:lpstr>
      <vt:lpstr>Market Data Schema</vt:lpstr>
      <vt:lpstr>ORE Equity Volatility Configuration</vt:lpstr>
      <vt:lpstr>Market Data Schema</vt:lpstr>
      <vt:lpstr>ORE Equity Volatility Configuration</vt:lpstr>
      <vt:lpstr>ORE Equity Volatility Configuration</vt:lpstr>
      <vt:lpstr>ORE Equity Volatility Configuration</vt:lpstr>
      <vt:lpstr>Market Data Schema</vt:lpstr>
      <vt:lpstr>ORE Equity Volatility Configuration</vt:lpstr>
      <vt:lpstr>Equity Volatility Interpolation/Extrapolation</vt:lpstr>
      <vt:lpstr>Equity Volatility Interpolation/Extrapolation</vt:lpstr>
      <vt:lpstr>Hands-on Guide to Pricing European Equity Options</vt:lpstr>
      <vt:lpstr>1-Dimensional Root-Finding - Algorithm Principle</vt:lpstr>
      <vt:lpstr>1-Dimensional Root-Finding – XML Nodes</vt:lpstr>
      <vt:lpstr>1-Dimensional Root-Finding – Root-Finding Algorithm Types</vt:lpstr>
      <vt:lpstr>1-Dimensional Root-Finding – Initial Guess</vt:lpstr>
      <vt:lpstr>1-Dimensional Root-Finding – XML Nodes</vt:lpstr>
      <vt:lpstr>1-Dimensional Root-Finding – Bracket</vt:lpstr>
      <vt:lpstr>1-Dimensional Root-Finding – XML Nodes</vt:lpstr>
      <vt:lpstr>1-Dimensional Root-Finding – Bracketing Algorithm Preparation </vt:lpstr>
      <vt:lpstr>1-Dimensional Root-Finding – Bracketing Algorithm Preparation </vt:lpstr>
      <vt:lpstr>1-Dimensional Root-Finding – Bracketing Algorithm Preparation </vt:lpstr>
      <vt:lpstr>1-Dimensional Root-Finding – Bracketing Algorithm Preparation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Yield Curve Calibration</dc:title>
  <dc:creator>Alexis David</dc:creator>
  <cp:lastModifiedBy>Alexis David</cp:lastModifiedBy>
  <cp:revision>283</cp:revision>
  <dcterms:created xsi:type="dcterms:W3CDTF">2024-02-21T12:31:16Z</dcterms:created>
  <dcterms:modified xsi:type="dcterms:W3CDTF">2026-01-12T11:50:23Z</dcterms:modified>
</cp:coreProperties>
</file>